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AF56"/>
    <a:srgbClr val="014478"/>
    <a:srgbClr val="5B9BD5"/>
    <a:srgbClr val="4F81BC"/>
    <a:srgbClr val="FF7D7D"/>
    <a:srgbClr val="6D831E"/>
    <a:srgbClr val="1E46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Styl jasny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58" autoAdjust="0"/>
  </p:normalViewPr>
  <p:slideViewPr>
    <p:cSldViewPr snapToGrid="0">
      <p:cViewPr varScale="1">
        <p:scale>
          <a:sx n="51" d="100"/>
          <a:sy n="51" d="100"/>
        </p:scale>
        <p:origin x="138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Zeszy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Zeszyt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Zeszyt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ubi\Desktop\Zeszyt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Zeszyt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pl-PL" sz="2800" b="0" cap="none" spc="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</a:t>
            </a:r>
            <a:r>
              <a:rPr lang="en-US" sz="2800" b="0" cap="none" spc="0" dirty="0" err="1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xport</a:t>
            </a:r>
            <a:r>
              <a:rPr lang="en-US" sz="2800" b="0" cap="none" spc="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of garden plants from Poland vs. import of garden plants to Poland in 2014-2016</a:t>
            </a:r>
            <a:endParaRPr lang="pl-PL" sz="2000" b="0" cap="none" spc="0" dirty="0">
              <a:ln w="0"/>
              <a:solidFill>
                <a:srgbClr val="01447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endParaRPr lang="pl-PL" dirty="0"/>
          </a:p>
        </c:rich>
      </c:tx>
      <c:layout>
        <c:manualLayout>
          <c:xMode val="edge"/>
          <c:yMode val="edge"/>
          <c:x val="0.1439568305710038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59459755030621"/>
          <c:y val="0.26662272762251543"/>
          <c:w val="0.73963419782317419"/>
          <c:h val="0.438689154391978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Arkusz2!$A$2</c:f>
              <c:strCache>
                <c:ptCount val="1"/>
                <c:pt idx="0">
                  <c:v>Import to Poland ($)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Arkusz2!$B$1:$D$1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Arkusz2!$B$2:$D$2</c:f>
              <c:numCache>
                <c:formatCode>0.00</c:formatCode>
                <c:ptCount val="3"/>
                <c:pt idx="0">
                  <c:v>315172318</c:v>
                </c:pt>
                <c:pt idx="1">
                  <c:v>262804669</c:v>
                </c:pt>
                <c:pt idx="2">
                  <c:v>262145920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76-49B0-A7D2-00A04DB4E70E}"/>
            </c:ext>
          </c:extLst>
        </c:ser>
        <c:ser>
          <c:idx val="1"/>
          <c:order val="1"/>
          <c:tx>
            <c:strRef>
              <c:f>Arkusz2!$A$3</c:f>
              <c:strCache>
                <c:ptCount val="1"/>
                <c:pt idx="0">
                  <c:v>Eksport from Poland ($)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Arkusz2!$B$1:$D$1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Arkusz2!$B$3:$D$3</c:f>
              <c:numCache>
                <c:formatCode>0.00</c:formatCode>
                <c:ptCount val="3"/>
                <c:pt idx="0">
                  <c:v>167608647</c:v>
                </c:pt>
                <c:pt idx="1">
                  <c:v>176972516</c:v>
                </c:pt>
                <c:pt idx="2">
                  <c:v>206006225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76-49B0-A7D2-00A04DB4E7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1063712"/>
        <c:axId val="591066008"/>
      </c:barChart>
      <c:catAx>
        <c:axId val="59106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1066008"/>
        <c:crosses val="autoZero"/>
        <c:auto val="1"/>
        <c:lblAlgn val="ctr"/>
        <c:lblOffset val="100"/>
        <c:noMultiLvlLbl val="0"/>
      </c:catAx>
      <c:valAx>
        <c:axId val="591066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$-409]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1063712"/>
        <c:crosses val="autoZero"/>
        <c:crossBetween val="between"/>
        <c:dispUnits>
          <c:builtInUnit val="million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pl-PL"/>
                    <a:t>Millions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0" baseline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pl-PL" b="0" cap="none" spc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</a:t>
            </a:r>
            <a:r>
              <a:rPr lang="en-US" b="0" cap="none" spc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value of garden plant exports from Poland to main recipients in 2015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0" baseline="0">
              <a:ln w="0"/>
              <a:solidFill>
                <a:srgbClr val="01447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Arkusz3!$C$1</c:f>
              <c:strCache>
                <c:ptCount val="1"/>
                <c:pt idx="0">
                  <c:v>Export 2015 (mln $)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Arkusz3!$A$2:$A$11</c:f>
              <c:strCache>
                <c:ptCount val="10"/>
                <c:pt idx="0">
                  <c:v>Russia</c:v>
                </c:pt>
                <c:pt idx="1">
                  <c:v>Netherlands</c:v>
                </c:pt>
                <c:pt idx="2">
                  <c:v>Germany</c:v>
                </c:pt>
                <c:pt idx="3">
                  <c:v>Belarus</c:v>
                </c:pt>
                <c:pt idx="4">
                  <c:v>Italy</c:v>
                </c:pt>
                <c:pt idx="5">
                  <c:v>Denmark</c:v>
                </c:pt>
                <c:pt idx="6">
                  <c:v>UK</c:v>
                </c:pt>
                <c:pt idx="7">
                  <c:v>Austria</c:v>
                </c:pt>
                <c:pt idx="8">
                  <c:v>Lithuania</c:v>
                </c:pt>
                <c:pt idx="9">
                  <c:v>Latvia</c:v>
                </c:pt>
              </c:strCache>
            </c:strRef>
          </c:cat>
          <c:val>
            <c:numRef>
              <c:f>Arkusz3!$C$2:$C$11</c:f>
              <c:numCache>
                <c:formatCode>General</c:formatCode>
                <c:ptCount val="10"/>
                <c:pt idx="0">
                  <c:v>45.29</c:v>
                </c:pt>
                <c:pt idx="1">
                  <c:v>28.54</c:v>
                </c:pt>
                <c:pt idx="2">
                  <c:v>27.53</c:v>
                </c:pt>
                <c:pt idx="3">
                  <c:v>10.64</c:v>
                </c:pt>
                <c:pt idx="4">
                  <c:v>10.41</c:v>
                </c:pt>
                <c:pt idx="5">
                  <c:v>10.93</c:v>
                </c:pt>
                <c:pt idx="6">
                  <c:v>2.52</c:v>
                </c:pt>
                <c:pt idx="7">
                  <c:v>3.8</c:v>
                </c:pt>
                <c:pt idx="8">
                  <c:v>3.57</c:v>
                </c:pt>
                <c:pt idx="9">
                  <c:v>7.12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FD-4D86-9A98-22047CB98F8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47741240"/>
        <c:axId val="447738616"/>
      </c:barChart>
      <c:catAx>
        <c:axId val="447741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738616"/>
        <c:crosses val="autoZero"/>
        <c:auto val="1"/>
        <c:lblAlgn val="ctr"/>
        <c:lblOffset val="100"/>
        <c:noMultiLvlLbl val="0"/>
      </c:catAx>
      <c:valAx>
        <c:axId val="4477386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$-409]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741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0" baseline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pl-PL" sz="1400" b="0" i="0" u="none" strike="noStrike" cap="none" spc="0" baseline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</a:t>
            </a:r>
            <a:r>
              <a:rPr lang="en-US" sz="1400" b="0" i="0" u="none" strike="noStrike" cap="none" spc="0" baseline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 value of garden plant exports from Poland to main recipients in </a:t>
            </a:r>
            <a:r>
              <a:rPr lang="pl-PL" sz="1400" b="0" i="0" u="none" strike="noStrike" cap="none" spc="0" baseline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2016</a:t>
            </a:r>
            <a:endParaRPr lang="en-US" b="0" cap="none" spc="0">
              <a:ln w="0"/>
              <a:solidFill>
                <a:srgbClr val="01447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0" baseline="0">
              <a:ln w="0"/>
              <a:solidFill>
                <a:srgbClr val="01447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Arkusz3!$B$1</c:f>
              <c:strCache>
                <c:ptCount val="1"/>
                <c:pt idx="0">
                  <c:v>Export 2016 (mln $)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Arkusz3!$A$2:$A$11</c:f>
              <c:strCache>
                <c:ptCount val="10"/>
                <c:pt idx="0">
                  <c:v>Russia</c:v>
                </c:pt>
                <c:pt idx="1">
                  <c:v>Netherlands</c:v>
                </c:pt>
                <c:pt idx="2">
                  <c:v>Germany</c:v>
                </c:pt>
                <c:pt idx="3">
                  <c:v>Belarus</c:v>
                </c:pt>
                <c:pt idx="4">
                  <c:v>Italy</c:v>
                </c:pt>
                <c:pt idx="5">
                  <c:v>Denmark</c:v>
                </c:pt>
                <c:pt idx="6">
                  <c:v>UK</c:v>
                </c:pt>
                <c:pt idx="7">
                  <c:v>Austria</c:v>
                </c:pt>
                <c:pt idx="8">
                  <c:v>Lithuania</c:v>
                </c:pt>
                <c:pt idx="9">
                  <c:v>Latvia</c:v>
                </c:pt>
              </c:strCache>
            </c:strRef>
          </c:cat>
          <c:val>
            <c:numRef>
              <c:f>Arkusz3!$B$2:$B$11</c:f>
              <c:numCache>
                <c:formatCode>General</c:formatCode>
                <c:ptCount val="10"/>
                <c:pt idx="0">
                  <c:v>48.24</c:v>
                </c:pt>
                <c:pt idx="1">
                  <c:v>36.14</c:v>
                </c:pt>
                <c:pt idx="2">
                  <c:v>31.34</c:v>
                </c:pt>
                <c:pt idx="3">
                  <c:v>23.96</c:v>
                </c:pt>
                <c:pt idx="4">
                  <c:v>11.79</c:v>
                </c:pt>
                <c:pt idx="5">
                  <c:v>9.2899999999999991</c:v>
                </c:pt>
                <c:pt idx="6">
                  <c:v>4.95</c:v>
                </c:pt>
                <c:pt idx="7">
                  <c:v>4.5</c:v>
                </c:pt>
                <c:pt idx="8">
                  <c:v>3.86</c:v>
                </c:pt>
                <c:pt idx="9">
                  <c:v>3.72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67-4ABE-AB40-75BE75C056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24264152"/>
        <c:axId val="624262184"/>
      </c:barChart>
      <c:catAx>
        <c:axId val="624264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4262184"/>
        <c:crosses val="autoZero"/>
        <c:auto val="1"/>
        <c:lblAlgn val="ctr"/>
        <c:lblOffset val="100"/>
        <c:noMultiLvlLbl val="0"/>
      </c:catAx>
      <c:valAx>
        <c:axId val="6242621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$-409]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4264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800" b="0" cap="none" spc="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</a:t>
            </a:r>
            <a:r>
              <a:rPr lang="en-US" sz="1800" b="0" cap="none" spc="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umber of exporters to the following countries</a:t>
            </a:r>
            <a:endParaRPr lang="pl-PL" sz="1800" b="0" cap="none" spc="0" dirty="0">
              <a:ln w="0"/>
              <a:solidFill>
                <a:srgbClr val="01447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Arkusz4!$B$1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Arkusz4!$A$2:$A$16</c:f>
              <c:strCache>
                <c:ptCount val="15"/>
                <c:pt idx="0">
                  <c:v>Belarus</c:v>
                </c:pt>
                <c:pt idx="1">
                  <c:v>Germany</c:v>
                </c:pt>
                <c:pt idx="2">
                  <c:v>Ukraina</c:v>
                </c:pt>
                <c:pt idx="3">
                  <c:v>Russia</c:v>
                </c:pt>
                <c:pt idx="4">
                  <c:v>Czech</c:v>
                </c:pt>
                <c:pt idx="5">
                  <c:v>Lithuania</c:v>
                </c:pt>
                <c:pt idx="6">
                  <c:v>Slovakia</c:v>
                </c:pt>
                <c:pt idx="7">
                  <c:v>Latvia</c:v>
                </c:pt>
                <c:pt idx="8">
                  <c:v>Hungary</c:v>
                </c:pt>
                <c:pt idx="9">
                  <c:v>Romania</c:v>
                </c:pt>
                <c:pt idx="10">
                  <c:v>Netherlands</c:v>
                </c:pt>
                <c:pt idx="11">
                  <c:v>UK</c:v>
                </c:pt>
                <c:pt idx="12">
                  <c:v>Estonia</c:v>
                </c:pt>
                <c:pt idx="13">
                  <c:v>France</c:v>
                </c:pt>
                <c:pt idx="14">
                  <c:v>Italy</c:v>
                </c:pt>
              </c:strCache>
            </c:strRef>
          </c:cat>
          <c:val>
            <c:numRef>
              <c:f>Arkusz4!$B$2:$B$16</c:f>
              <c:numCache>
                <c:formatCode>General</c:formatCode>
                <c:ptCount val="15"/>
                <c:pt idx="0">
                  <c:v>65</c:v>
                </c:pt>
                <c:pt idx="1">
                  <c:v>52</c:v>
                </c:pt>
                <c:pt idx="2">
                  <c:v>60</c:v>
                </c:pt>
                <c:pt idx="3">
                  <c:v>59</c:v>
                </c:pt>
                <c:pt idx="4">
                  <c:v>48</c:v>
                </c:pt>
                <c:pt idx="5">
                  <c:v>47</c:v>
                </c:pt>
                <c:pt idx="6">
                  <c:v>38</c:v>
                </c:pt>
                <c:pt idx="7">
                  <c:v>42</c:v>
                </c:pt>
                <c:pt idx="8">
                  <c:v>36</c:v>
                </c:pt>
                <c:pt idx="9">
                  <c:v>33</c:v>
                </c:pt>
                <c:pt idx="10">
                  <c:v>35</c:v>
                </c:pt>
                <c:pt idx="11">
                  <c:v>36</c:v>
                </c:pt>
                <c:pt idx="12">
                  <c:v>32</c:v>
                </c:pt>
                <c:pt idx="13">
                  <c:v>30</c:v>
                </c:pt>
                <c:pt idx="14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C6-4B2E-BB0B-A9D92C1EC488}"/>
            </c:ext>
          </c:extLst>
        </c:ser>
        <c:ser>
          <c:idx val="1"/>
          <c:order val="1"/>
          <c:tx>
            <c:strRef>
              <c:f>Arkusz4!$C$1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Arkusz4!$A$2:$A$16</c:f>
              <c:strCache>
                <c:ptCount val="15"/>
                <c:pt idx="0">
                  <c:v>Belarus</c:v>
                </c:pt>
                <c:pt idx="1">
                  <c:v>Germany</c:v>
                </c:pt>
                <c:pt idx="2">
                  <c:v>Ukraina</c:v>
                </c:pt>
                <c:pt idx="3">
                  <c:v>Russia</c:v>
                </c:pt>
                <c:pt idx="4">
                  <c:v>Czech</c:v>
                </c:pt>
                <c:pt idx="5">
                  <c:v>Lithuania</c:v>
                </c:pt>
                <c:pt idx="6">
                  <c:v>Slovakia</c:v>
                </c:pt>
                <c:pt idx="7">
                  <c:v>Latvia</c:v>
                </c:pt>
                <c:pt idx="8">
                  <c:v>Hungary</c:v>
                </c:pt>
                <c:pt idx="9">
                  <c:v>Romania</c:v>
                </c:pt>
                <c:pt idx="10">
                  <c:v>Netherlands</c:v>
                </c:pt>
                <c:pt idx="11">
                  <c:v>UK</c:v>
                </c:pt>
                <c:pt idx="12">
                  <c:v>Estonia</c:v>
                </c:pt>
                <c:pt idx="13">
                  <c:v>France</c:v>
                </c:pt>
                <c:pt idx="14">
                  <c:v>Italy</c:v>
                </c:pt>
              </c:strCache>
            </c:strRef>
          </c:cat>
          <c:val>
            <c:numRef>
              <c:f>Arkusz4!$C$2:$C$16</c:f>
              <c:numCache>
                <c:formatCode>General</c:formatCode>
                <c:ptCount val="15"/>
                <c:pt idx="0">
                  <c:v>70</c:v>
                </c:pt>
                <c:pt idx="1">
                  <c:v>61</c:v>
                </c:pt>
                <c:pt idx="2">
                  <c:v>50</c:v>
                </c:pt>
                <c:pt idx="3">
                  <c:v>52</c:v>
                </c:pt>
                <c:pt idx="4">
                  <c:v>55</c:v>
                </c:pt>
                <c:pt idx="5">
                  <c:v>54</c:v>
                </c:pt>
                <c:pt idx="6">
                  <c:v>45</c:v>
                </c:pt>
                <c:pt idx="7">
                  <c:v>40</c:v>
                </c:pt>
                <c:pt idx="8">
                  <c:v>38</c:v>
                </c:pt>
                <c:pt idx="9">
                  <c:v>38</c:v>
                </c:pt>
                <c:pt idx="10">
                  <c:v>38</c:v>
                </c:pt>
                <c:pt idx="11">
                  <c:v>40</c:v>
                </c:pt>
                <c:pt idx="12">
                  <c:v>33</c:v>
                </c:pt>
                <c:pt idx="13">
                  <c:v>36</c:v>
                </c:pt>
                <c:pt idx="14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C6-4B2E-BB0B-A9D92C1EC488}"/>
            </c:ext>
          </c:extLst>
        </c:ser>
        <c:ser>
          <c:idx val="2"/>
          <c:order val="2"/>
          <c:tx>
            <c:strRef>
              <c:f>Arkusz4!$D$1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Arkusz4!$A$2:$A$16</c:f>
              <c:strCache>
                <c:ptCount val="15"/>
                <c:pt idx="0">
                  <c:v>Belarus</c:v>
                </c:pt>
                <c:pt idx="1">
                  <c:v>Germany</c:v>
                </c:pt>
                <c:pt idx="2">
                  <c:v>Ukraina</c:v>
                </c:pt>
                <c:pt idx="3">
                  <c:v>Russia</c:v>
                </c:pt>
                <c:pt idx="4">
                  <c:v>Czech</c:v>
                </c:pt>
                <c:pt idx="5">
                  <c:v>Lithuania</c:v>
                </c:pt>
                <c:pt idx="6">
                  <c:v>Slovakia</c:v>
                </c:pt>
                <c:pt idx="7">
                  <c:v>Latvia</c:v>
                </c:pt>
                <c:pt idx="8">
                  <c:v>Hungary</c:v>
                </c:pt>
                <c:pt idx="9">
                  <c:v>Romania</c:v>
                </c:pt>
                <c:pt idx="10">
                  <c:v>Netherlands</c:v>
                </c:pt>
                <c:pt idx="11">
                  <c:v>UK</c:v>
                </c:pt>
                <c:pt idx="12">
                  <c:v>Estonia</c:v>
                </c:pt>
                <c:pt idx="13">
                  <c:v>France</c:v>
                </c:pt>
                <c:pt idx="14">
                  <c:v>Italy</c:v>
                </c:pt>
              </c:strCache>
            </c:strRef>
          </c:cat>
          <c:val>
            <c:numRef>
              <c:f>Arkusz4!$D$2:$D$16</c:f>
              <c:numCache>
                <c:formatCode>General</c:formatCode>
                <c:ptCount val="15"/>
                <c:pt idx="0">
                  <c:v>72</c:v>
                </c:pt>
                <c:pt idx="1">
                  <c:v>61</c:v>
                </c:pt>
                <c:pt idx="2">
                  <c:v>58</c:v>
                </c:pt>
                <c:pt idx="3">
                  <c:v>56</c:v>
                </c:pt>
                <c:pt idx="4">
                  <c:v>56</c:v>
                </c:pt>
                <c:pt idx="5">
                  <c:v>55</c:v>
                </c:pt>
                <c:pt idx="6">
                  <c:v>47</c:v>
                </c:pt>
                <c:pt idx="7">
                  <c:v>46</c:v>
                </c:pt>
                <c:pt idx="8">
                  <c:v>43</c:v>
                </c:pt>
                <c:pt idx="9">
                  <c:v>42</c:v>
                </c:pt>
                <c:pt idx="10">
                  <c:v>40</c:v>
                </c:pt>
                <c:pt idx="11">
                  <c:v>41</c:v>
                </c:pt>
                <c:pt idx="12">
                  <c:v>39</c:v>
                </c:pt>
                <c:pt idx="13">
                  <c:v>39</c:v>
                </c:pt>
                <c:pt idx="14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C6-4B2E-BB0B-A9D92C1EC4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7885968"/>
        <c:axId val="517886296"/>
      </c:barChart>
      <c:catAx>
        <c:axId val="517885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886296"/>
        <c:crosses val="autoZero"/>
        <c:auto val="1"/>
        <c:lblAlgn val="ctr"/>
        <c:lblOffset val="100"/>
        <c:noMultiLvlLbl val="0"/>
      </c:catAx>
      <c:valAx>
        <c:axId val="517886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885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cap="none" spc="0" baseline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Number of exhibitors at GARDENIA fairs participating in other PIF</a:t>
            </a:r>
            <a:r>
              <a:rPr lang="pl-PL" dirty="0"/>
              <a:t>s</a:t>
            </a:r>
            <a:r>
              <a:rPr lang="en-US" dirty="0"/>
              <a:t> since 2012
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cap="none" spc="0" baseline="0">
              <a:ln w="0"/>
              <a:solidFill>
                <a:srgbClr val="01447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Number of exhibitors at GARDENIA fairs participating in other Poznan ITF since 2012
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0A3-43C1-BF32-7EB7264C34E3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0A3-43C1-BF32-7EB7264C34E3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0A3-43C1-BF32-7EB7264C34E3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0A3-43C1-BF32-7EB7264C34E3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70A3-43C1-BF32-7EB7264C34E3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70A3-43C1-BF32-7EB7264C34E3}"/>
              </c:ext>
            </c:extLst>
          </c:dPt>
          <c:dLbls>
            <c:dLbl>
              <c:idx val="0"/>
              <c:layout>
                <c:manualLayout>
                  <c:x val="0.15407469378827637"/>
                  <c:y val="6.501183661883331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rgbClr val="014478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4C6668D-D1C6-4A7F-A372-FC1B40EA769A}" type="CATEGORYNAME">
                      <a:rPr lang="en-US" sz="1400">
                        <a:solidFill>
                          <a:srgbClr val="014478"/>
                        </a:solidFill>
                      </a:rPr>
                      <a:pPr>
                        <a:defRPr sz="1400">
                          <a:solidFill>
                            <a:srgbClr val="014478"/>
                          </a:solidFill>
                        </a:defRPr>
                      </a:pPr>
                      <a:t>[CATEGORY NAME]</a:t>
                    </a:fld>
                    <a:r>
                      <a:rPr lang="en-US" sz="1400" baseline="0">
                        <a:solidFill>
                          <a:srgbClr val="014478"/>
                        </a:solidFill>
                      </a:rPr>
                      <a:t> </a:t>
                    </a:r>
                    <a:br>
                      <a:rPr lang="en-US" sz="1400" baseline="0">
                        <a:solidFill>
                          <a:srgbClr val="014478"/>
                        </a:solidFill>
                      </a:rPr>
                    </a:br>
                    <a:fld id="{E52D2F17-B850-4A1F-8A9E-9AD8BE569687}" type="VALUE">
                      <a:rPr lang="en-US" sz="1400" baseline="0">
                        <a:solidFill>
                          <a:srgbClr val="014478"/>
                        </a:solidFill>
                      </a:rPr>
                      <a:pPr>
                        <a:defRPr sz="1400">
                          <a:solidFill>
                            <a:srgbClr val="014478"/>
                          </a:solidFill>
                        </a:defRPr>
                      </a:pPr>
                      <a:t>[VALUE]</a:t>
                    </a:fld>
                    <a:endParaRPr lang="en-US" sz="1400" baseline="0">
                      <a:solidFill>
                        <a:srgbClr val="014478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rgbClr val="01447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0A3-43C1-BF32-7EB7264C34E3}"/>
                </c:ext>
              </c:extLst>
            </c:dLbl>
            <c:dLbl>
              <c:idx val="1"/>
              <c:layout>
                <c:manualLayout>
                  <c:x val="0.13785675821217"/>
                  <c:y val="0.2107526881720430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rgbClr val="014478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0C957B4-5439-4F1B-93CA-696814BB4DBD}" type="CATEGORYNAME">
                      <a:rPr lang="en-US" sz="1400">
                        <a:solidFill>
                          <a:srgbClr val="014478"/>
                        </a:solidFill>
                      </a:rPr>
                      <a:pPr>
                        <a:defRPr sz="1400">
                          <a:solidFill>
                            <a:srgbClr val="014478"/>
                          </a:solidFill>
                        </a:defRPr>
                      </a:pPr>
                      <a:t>[CATEGORY NAME]</a:t>
                    </a:fld>
                    <a:r>
                      <a:rPr lang="en-US" sz="1400" baseline="0">
                        <a:solidFill>
                          <a:srgbClr val="014478"/>
                        </a:solidFill>
                      </a:rPr>
                      <a:t> </a:t>
                    </a:r>
                    <a:br>
                      <a:rPr lang="en-US" sz="1400" baseline="0">
                        <a:solidFill>
                          <a:srgbClr val="014478"/>
                        </a:solidFill>
                      </a:rPr>
                    </a:br>
                    <a:fld id="{D79D1EE3-9F36-493D-853B-152997EF6AFE}" type="VALUE">
                      <a:rPr lang="en-US" sz="1400" baseline="0">
                        <a:solidFill>
                          <a:srgbClr val="014478"/>
                        </a:solidFill>
                      </a:rPr>
                      <a:pPr>
                        <a:defRPr sz="1400">
                          <a:solidFill>
                            <a:srgbClr val="014478"/>
                          </a:solidFill>
                        </a:defRPr>
                      </a:pPr>
                      <a:t>[VALUE]</a:t>
                    </a:fld>
                    <a:endParaRPr lang="en-US" sz="1400" baseline="0">
                      <a:solidFill>
                        <a:srgbClr val="014478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rgbClr val="01447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0A3-43C1-BF32-7EB7264C34E3}"/>
                </c:ext>
              </c:extLst>
            </c:dLbl>
            <c:dLbl>
              <c:idx val="2"/>
              <c:layout>
                <c:manualLayout>
                  <c:x val="0.10123855681206247"/>
                  <c:y val="-7.74193548387097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rgbClr val="014478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20F62F8-DFBE-47C4-BB26-DEC0283398A3}" type="CATEGORYNAME">
                      <a:rPr lang="en-US" sz="1400">
                        <a:solidFill>
                          <a:srgbClr val="014478"/>
                        </a:solidFill>
                      </a:rPr>
                      <a:pPr>
                        <a:defRPr sz="1400">
                          <a:solidFill>
                            <a:srgbClr val="014478"/>
                          </a:solidFill>
                        </a:defRPr>
                      </a:pPr>
                      <a:t>[CATEGORY NAME]</a:t>
                    </a:fld>
                    <a:r>
                      <a:rPr lang="en-US" sz="1400" baseline="0" dirty="0">
                        <a:solidFill>
                          <a:srgbClr val="014478"/>
                        </a:solidFill>
                      </a:rPr>
                      <a:t> </a:t>
                    </a:r>
                    <a:fld id="{32284469-32F6-40DA-A31E-353602841AB8}" type="VALUE">
                      <a:rPr lang="en-US" sz="1400" baseline="0">
                        <a:solidFill>
                          <a:srgbClr val="014478"/>
                        </a:solidFill>
                      </a:rPr>
                      <a:pPr>
                        <a:defRPr sz="1400">
                          <a:solidFill>
                            <a:srgbClr val="014478"/>
                          </a:solidFill>
                        </a:defRPr>
                      </a:pPr>
                      <a:t>[VALUE]</a:t>
                    </a:fld>
                    <a:endParaRPr lang="en-US" sz="1400" baseline="0" dirty="0">
                      <a:solidFill>
                        <a:srgbClr val="014478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rgbClr val="01447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0A3-43C1-BF32-7EB7264C34E3}"/>
                </c:ext>
              </c:extLst>
            </c:dLbl>
            <c:dLbl>
              <c:idx val="3"/>
              <c:layout>
                <c:manualLayout>
                  <c:x val="-0.12277867528271405"/>
                  <c:y val="4.301075268817204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rgbClr val="014478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B7AE43A-1EBF-4B3D-A777-DB1F80A0AB72}" type="CATEGORYNAME">
                      <a:rPr lang="en-US" sz="1400">
                        <a:solidFill>
                          <a:srgbClr val="014478"/>
                        </a:solidFill>
                      </a:rPr>
                      <a:pPr>
                        <a:defRPr sz="1400">
                          <a:solidFill>
                            <a:srgbClr val="014478"/>
                          </a:solidFill>
                        </a:defRPr>
                      </a:pPr>
                      <a:t>[CATEGORY NAME]</a:t>
                    </a:fld>
                    <a:r>
                      <a:rPr lang="en-US" sz="1400" baseline="0">
                        <a:solidFill>
                          <a:srgbClr val="014478"/>
                        </a:solidFill>
                      </a:rPr>
                      <a:t> </a:t>
                    </a:r>
                    <a:br>
                      <a:rPr lang="en-US" sz="1400" baseline="0">
                        <a:solidFill>
                          <a:srgbClr val="014478"/>
                        </a:solidFill>
                      </a:rPr>
                    </a:br>
                    <a:fld id="{216F23E5-7BAB-4BB6-AA48-A8432762AE3B}" type="VALUE">
                      <a:rPr lang="en-US" sz="1400" baseline="0">
                        <a:solidFill>
                          <a:srgbClr val="014478"/>
                        </a:solidFill>
                      </a:rPr>
                      <a:pPr>
                        <a:defRPr sz="1400">
                          <a:solidFill>
                            <a:srgbClr val="014478"/>
                          </a:solidFill>
                        </a:defRPr>
                      </a:pPr>
                      <a:t>[VALUE]</a:t>
                    </a:fld>
                    <a:endParaRPr lang="en-US" sz="1400" baseline="0">
                      <a:solidFill>
                        <a:srgbClr val="014478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rgbClr val="01447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0A3-43C1-BF32-7EB7264C34E3}"/>
                </c:ext>
              </c:extLst>
            </c:dLbl>
            <c:dLbl>
              <c:idx val="4"/>
              <c:layout>
                <c:manualLayout>
                  <c:x val="-8.4006462035541213E-2"/>
                  <c:y val="0.1892473118279569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rgbClr val="014478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EEB745F-F25F-49FD-B345-284A09D7DC68}" type="CATEGORYNAME">
                      <a:rPr lang="en-US" sz="1400">
                        <a:solidFill>
                          <a:srgbClr val="014478"/>
                        </a:solidFill>
                      </a:rPr>
                      <a:pPr>
                        <a:defRPr sz="1400">
                          <a:solidFill>
                            <a:srgbClr val="014478"/>
                          </a:solidFill>
                        </a:defRPr>
                      </a:pPr>
                      <a:t>[CATEGORY NAME]</a:t>
                    </a:fld>
                    <a:r>
                      <a:rPr lang="en-US" sz="1400" baseline="0">
                        <a:solidFill>
                          <a:srgbClr val="014478"/>
                        </a:solidFill>
                      </a:rPr>
                      <a:t> </a:t>
                    </a:r>
                    <a:br>
                      <a:rPr lang="en-US" sz="1400" baseline="0">
                        <a:solidFill>
                          <a:srgbClr val="014478"/>
                        </a:solidFill>
                      </a:rPr>
                    </a:br>
                    <a:fld id="{8D0E0991-7580-4FAA-9008-569CA2B31D1A}" type="VALUE">
                      <a:rPr lang="en-US" sz="1400" baseline="0">
                        <a:solidFill>
                          <a:srgbClr val="014478"/>
                        </a:solidFill>
                      </a:rPr>
                      <a:pPr>
                        <a:defRPr sz="1400">
                          <a:solidFill>
                            <a:srgbClr val="014478"/>
                          </a:solidFill>
                        </a:defRPr>
                      </a:pPr>
                      <a:t>[VALUE]</a:t>
                    </a:fld>
                    <a:endParaRPr lang="en-US" sz="1400" baseline="0">
                      <a:solidFill>
                        <a:srgbClr val="014478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rgbClr val="01447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0A3-43C1-BF32-7EB7264C34E3}"/>
                </c:ext>
              </c:extLst>
            </c:dLbl>
            <c:dLbl>
              <c:idx val="5"/>
              <c:layout>
                <c:manualLayout>
                  <c:x val="-0.15508885298869149"/>
                  <c:y val="0.1075268817204301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rgbClr val="014478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81ABE9F-90A0-46C2-8E69-391FA77DB5F9}" type="CATEGORYNAME">
                      <a:rPr lang="en-US" sz="1400">
                        <a:solidFill>
                          <a:srgbClr val="014478"/>
                        </a:solidFill>
                      </a:rPr>
                      <a:pPr>
                        <a:defRPr sz="1400">
                          <a:solidFill>
                            <a:srgbClr val="014478"/>
                          </a:solidFill>
                        </a:defRPr>
                      </a:pPr>
                      <a:t>[CATEGORY NAME]</a:t>
                    </a:fld>
                    <a:r>
                      <a:rPr lang="en-US" sz="1400" baseline="0">
                        <a:solidFill>
                          <a:srgbClr val="014478"/>
                        </a:solidFill>
                      </a:rPr>
                      <a:t> </a:t>
                    </a:r>
                    <a:br>
                      <a:rPr lang="en-US" sz="1400" baseline="0">
                        <a:solidFill>
                          <a:srgbClr val="014478"/>
                        </a:solidFill>
                      </a:rPr>
                    </a:br>
                    <a:fld id="{89594523-AC55-4A93-9204-8E5491ED62ED}" type="VALUE">
                      <a:rPr lang="en-US" sz="1400" baseline="0">
                        <a:solidFill>
                          <a:srgbClr val="014478"/>
                        </a:solidFill>
                      </a:rPr>
                      <a:pPr>
                        <a:defRPr sz="1400">
                          <a:solidFill>
                            <a:srgbClr val="014478"/>
                          </a:solidFill>
                        </a:defRPr>
                      </a:pPr>
                      <a:t>[VALUE]</a:t>
                    </a:fld>
                    <a:endParaRPr lang="en-US" sz="1400" baseline="0">
                      <a:solidFill>
                        <a:srgbClr val="014478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rgbClr val="01447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70A3-43C1-BF32-7EB7264C34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rgbClr val="014478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Arkusz1!$A$2:$A$7</c:f>
              <c:strCache>
                <c:ptCount val="6"/>
                <c:pt idx="0">
                  <c:v>HOME DECOR - interior design</c:v>
                </c:pt>
                <c:pt idx="1">
                  <c:v>DREMA - Fairs of machines and tools for wood and furniture industry</c:v>
                </c:pt>
                <c:pt idx="2">
                  <c:v>BUDMA - architecture fairs</c:v>
                </c:pt>
                <c:pt idx="3">
                  <c:v>POLAGRA - food fairs</c:v>
                </c:pt>
                <c:pt idx="4">
                  <c:v>POL-ECO SYSTEM</c:v>
                </c:pt>
                <c:pt idx="5">
                  <c:v>ITM POLAND - innovation-technology-machines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24</c:v>
                </c:pt>
                <c:pt idx="1">
                  <c:v>22</c:v>
                </c:pt>
                <c:pt idx="2">
                  <c:v>130</c:v>
                </c:pt>
                <c:pt idx="3">
                  <c:v>92</c:v>
                </c:pt>
                <c:pt idx="4">
                  <c:v>29</c:v>
                </c:pt>
                <c:pt idx="5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0A3-43C1-BF32-7EB7264C34E3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2D8A8-1F4A-45D7-8905-FFB691D4B8A7}" type="datetimeFigureOut">
              <a:rPr lang="pl-PL" smtClean="0"/>
              <a:t>20.03.2018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8918D-0404-493B-9E76-895E8C9943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2413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8918D-0404-493B-9E76-895E8C9943C1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76302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8918D-0404-493B-9E76-895E8C9943C1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675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8918D-0404-493B-9E76-895E8C9943C1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67192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8918D-0404-493B-9E76-895E8C9943C1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86913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8918D-0404-493B-9E76-895E8C9943C1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00521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8918D-0404-493B-9E76-895E8C9943C1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98907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8918D-0404-493B-9E76-895E8C9943C1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11134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8918D-0404-493B-9E76-895E8C9943C1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63684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8918D-0404-493B-9E76-895E8C9943C1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46031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8918D-0404-493B-9E76-895E8C9943C1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73361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8918D-0404-493B-9E76-895E8C9943C1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737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8918D-0404-493B-9E76-895E8C9943C1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06198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8918D-0404-493B-9E76-895E8C9943C1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17019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8918D-0404-493B-9E76-895E8C9943C1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16517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8918D-0404-493B-9E76-895E8C9943C1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75924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8918D-0404-493B-9E76-895E8C9943C1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1251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8918D-0404-493B-9E76-895E8C9943C1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2358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8918D-0404-493B-9E76-895E8C9943C1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9655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8918D-0404-493B-9E76-895E8C9943C1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6583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8918D-0404-493B-9E76-895E8C9943C1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2326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8918D-0404-493B-9E76-895E8C9943C1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1486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8918D-0404-493B-9E76-895E8C9943C1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541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8918D-0404-493B-9E76-895E8C9943C1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9156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1BD5-55F0-4B7B-9F67-22736ED0DC84}" type="datetimeFigureOut">
              <a:rPr lang="pl-PL" smtClean="0"/>
              <a:t>20.03.2018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B8BC-A825-4FC6-B2E2-A376749274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6071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F1BD5-55F0-4B7B-9F67-22736ED0DC84}" type="datetimeFigureOut">
              <a:rPr lang="pl-PL" smtClean="0"/>
              <a:t>20.03.2018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0B8BC-A825-4FC6-B2E2-A376749274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2239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bok@infocredit.pl" TargetMode="External"/><Relationship Id="rId4" Type="http://schemas.openxmlformats.org/officeDocument/2006/relationships/hyperlink" Target="http://www.infocredit.pl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l-PL"/>
            </a:br>
            <a:br>
              <a:rPr lang="pl-PL" sz="4000"/>
            </a:br>
            <a:r>
              <a:rPr lang="pl-PL" sz="1800"/>
              <a:t> </a:t>
            </a:r>
            <a:br>
              <a:rPr lang="pl-PL"/>
            </a:br>
            <a:r>
              <a:rPr lang="pl-PL" sz="3100"/>
              <a:t>RAPORT BASIC</a:t>
            </a:r>
            <a:br>
              <a:rPr lang="pl-PL" sz="3600"/>
            </a:br>
            <a:r>
              <a:rPr lang="pl-PL" sz="2700"/>
              <a:t>dla branży ogrodniczej</a:t>
            </a:r>
            <a:br>
              <a:rPr lang="pl-PL" sz="2700"/>
            </a:br>
            <a:r>
              <a:rPr lang="pl-PL" sz="1600"/>
              <a:t>  </a:t>
            </a:r>
            <a:br>
              <a:rPr lang="pl-PL" sz="2700"/>
            </a:br>
            <a:r>
              <a:rPr lang="pl-PL" sz="1600"/>
              <a:t>przygotowany przez InfoCredit we współpracy z MTP – organizatorem największych w Europie Środkowej targów przemysłu ogrodniczego GARDENIA</a:t>
            </a:r>
            <a:r>
              <a:rPr lang="pl-PL" sz="1300"/>
              <a:t> </a:t>
            </a:r>
            <a:br>
              <a:rPr lang="pl-PL" sz="1600"/>
            </a:br>
            <a:br>
              <a:rPr lang="pl-PL"/>
            </a:br>
            <a:br>
              <a:rPr lang="pl-PL"/>
            </a:br>
            <a:endParaRPr lang="pl-PL" sz="2000" dirty="0"/>
          </a:p>
        </p:txBody>
      </p:sp>
      <p:pic>
        <p:nvPicPr>
          <p:cNvPr id="3" name="Obraz 2"/>
          <p:cNvPicPr/>
          <p:nvPr/>
        </p:nvPicPr>
        <p:blipFill rotWithShape="1">
          <a:blip r:embed="rId3"/>
          <a:srcRect b="83011"/>
          <a:stretch/>
        </p:blipFill>
        <p:spPr>
          <a:xfrm>
            <a:off x="0" y="0"/>
            <a:ext cx="9144000" cy="1165123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1D7B4523-F125-41F0-A2D8-132B9A77D24D}"/>
              </a:ext>
            </a:extLst>
          </p:cNvPr>
          <p:cNvPicPr/>
          <p:nvPr/>
        </p:nvPicPr>
        <p:blipFill rotWithShape="1">
          <a:blip r:embed="rId3"/>
          <a:srcRect t="83011"/>
          <a:stretch/>
        </p:blipFill>
        <p:spPr>
          <a:xfrm>
            <a:off x="0" y="5692876"/>
            <a:ext cx="9144000" cy="1165123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02CA25D9-75E2-4FD3-8818-38AE674086DB}"/>
              </a:ext>
            </a:extLst>
          </p:cNvPr>
          <p:cNvSpPr txBox="1"/>
          <p:nvPr/>
        </p:nvSpPr>
        <p:spPr>
          <a:xfrm>
            <a:off x="929148" y="1455184"/>
            <a:ext cx="768391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6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pl-PL" sz="6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Basic Report</a:t>
            </a:r>
          </a:p>
          <a:p>
            <a:pPr algn="ctr"/>
            <a:r>
              <a:rPr lang="pl-PL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for the </a:t>
            </a:r>
            <a:r>
              <a:rPr lang="pl-PL" sz="4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horticultural</a:t>
            </a:r>
            <a:r>
              <a:rPr lang="pl-PL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pl-PL" sz="4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industry</a:t>
            </a:r>
            <a:endParaRPr lang="pl-PL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pl-PL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pl-PL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pl-PL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20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prepared by </a:t>
            </a:r>
            <a:r>
              <a:rPr lang="en-US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Info</a:t>
            </a:r>
            <a:r>
              <a:rPr lang="pl-PL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  <a:r>
              <a:rPr lang="en-US" sz="20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redit</a:t>
            </a:r>
            <a:r>
              <a:rPr lang="en-US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 cooperation with </a:t>
            </a:r>
            <a:r>
              <a:rPr lang="pl-PL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PIF</a:t>
            </a:r>
            <a:r>
              <a:rPr lang="en-US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the organizer of </a:t>
            </a:r>
            <a:r>
              <a:rPr lang="en-US" sz="2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</a:t>
            </a:r>
            <a:r>
              <a:rPr lang="pl-PL" sz="2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ARDENIA</a:t>
            </a:r>
            <a:r>
              <a:rPr lang="en-US" sz="20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</a:t>
            </a:r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largest garden fair in Central Europe</a:t>
            </a:r>
            <a:endParaRPr lang="pl-PL" sz="2000" dirty="0">
              <a:ln w="0"/>
              <a:solidFill>
                <a:srgbClr val="01447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61002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 rotWithShape="1">
          <a:blip r:embed="rId3"/>
          <a:srcRect b="83492"/>
          <a:stretch/>
        </p:blipFill>
        <p:spPr>
          <a:xfrm>
            <a:off x="0" y="0"/>
            <a:ext cx="9144000" cy="113211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CEC0B069-E325-400F-87C1-4C6B44FB37B0}"/>
              </a:ext>
            </a:extLst>
          </p:cNvPr>
          <p:cNvPicPr/>
          <p:nvPr/>
        </p:nvPicPr>
        <p:blipFill rotWithShape="1">
          <a:blip r:embed="rId3"/>
          <a:srcRect t="83492"/>
          <a:stretch/>
        </p:blipFill>
        <p:spPr>
          <a:xfrm>
            <a:off x="0" y="5725886"/>
            <a:ext cx="9144000" cy="1132114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C16088EB-21BC-4F22-9387-7BFE8514D43B}"/>
              </a:ext>
            </a:extLst>
          </p:cNvPr>
          <p:cNvSpPr txBox="1"/>
          <p:nvPr/>
        </p:nvSpPr>
        <p:spPr>
          <a:xfrm>
            <a:off x="0" y="1751617"/>
            <a:ext cx="91440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most </a:t>
            </a:r>
            <a:r>
              <a:rPr lang="pl-PL" sz="3200" dirty="0" err="1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important</a:t>
            </a:r>
            <a:r>
              <a:rPr lang="pl-PL" sz="32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pl-PL" sz="3200" dirty="0" err="1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information</a:t>
            </a:r>
            <a:r>
              <a:rPr lang="pl-PL" sz="32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</a:t>
            </a:r>
            <a:r>
              <a:rPr lang="en-US" sz="20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 value of Polish garden plant exports in 2016 amounted</a:t>
            </a:r>
            <a:r>
              <a:rPr lang="pl-PL" sz="20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206 </a:t>
            </a:r>
            <a:r>
              <a:rPr lang="en-US" sz="2000" dirty="0" err="1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milion</a:t>
            </a:r>
            <a:r>
              <a:rPr lang="pl-PL" sz="20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USD (167 milion EUR) </a:t>
            </a:r>
            <a:r>
              <a:rPr lang="en-US" sz="20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recording solidary increases in the last 2 years by 5% and 16% y / y</a:t>
            </a:r>
            <a:r>
              <a:rPr lang="pl-PL" sz="20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</a:t>
            </a:r>
          </a:p>
          <a:p>
            <a:endParaRPr lang="pl-PL" sz="2000" dirty="0">
              <a:ln w="0"/>
              <a:solidFill>
                <a:srgbClr val="01447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</a:t>
            </a:r>
            <a:r>
              <a:rPr lang="en-US" sz="20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 balance in the trade of garden plants is systematically improving - both by increasing exports and by </a:t>
            </a:r>
            <a:r>
              <a:rPr lang="pl-PL" sz="2000" dirty="0" err="1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reduceing</a:t>
            </a:r>
            <a:r>
              <a:rPr lang="en-US" sz="20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dirty="0" err="1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impo</a:t>
            </a:r>
            <a:r>
              <a:rPr lang="pl-PL" sz="2000" dirty="0" err="1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rts</a:t>
            </a:r>
            <a:r>
              <a:rPr lang="pl-PL" sz="20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</a:t>
            </a:r>
          </a:p>
          <a:p>
            <a:endParaRPr lang="pl-PL" sz="2000" dirty="0">
              <a:ln w="0"/>
              <a:solidFill>
                <a:srgbClr val="01447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</a:t>
            </a:r>
            <a:r>
              <a:rPr lang="en-US" sz="2000" dirty="0" err="1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raditionally</a:t>
            </a:r>
            <a:r>
              <a:rPr lang="en-US" sz="20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most garden plants are imported from the Netherlands (as much as 70% of the value of imports), and the main export markets are Russia, the Netherlands and Germany</a:t>
            </a:r>
            <a:r>
              <a:rPr lang="pl-PL" sz="20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3487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 rotWithShape="1">
          <a:blip r:embed="rId3"/>
          <a:srcRect b="83492"/>
          <a:stretch/>
        </p:blipFill>
        <p:spPr>
          <a:xfrm>
            <a:off x="0" y="0"/>
            <a:ext cx="9144000" cy="113211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6038A55A-E9C9-4E58-BC72-C0D26D24F2CD}"/>
              </a:ext>
            </a:extLst>
          </p:cNvPr>
          <p:cNvPicPr/>
          <p:nvPr/>
        </p:nvPicPr>
        <p:blipFill rotWithShape="1">
          <a:blip r:embed="rId3"/>
          <a:srcRect t="85291"/>
          <a:stretch/>
        </p:blipFill>
        <p:spPr>
          <a:xfrm>
            <a:off x="0" y="5849256"/>
            <a:ext cx="9144000" cy="1008743"/>
          </a:xfrm>
          <a:prstGeom prst="rect">
            <a:avLst/>
          </a:prstGeom>
        </p:spPr>
      </p:pic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id="{5F153EDF-B87D-4F2F-8114-56FB346929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7459544"/>
              </p:ext>
            </p:extLst>
          </p:nvPr>
        </p:nvGraphicFramePr>
        <p:xfrm>
          <a:off x="0" y="1132114"/>
          <a:ext cx="9144000" cy="4717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61141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 rotWithShape="1">
          <a:blip r:embed="rId3"/>
          <a:srcRect b="83571"/>
          <a:stretch/>
        </p:blipFill>
        <p:spPr>
          <a:xfrm>
            <a:off x="0" y="0"/>
            <a:ext cx="9144000" cy="1126671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B8EDEFE3-0AFE-4735-84FB-640A78734FDC}"/>
              </a:ext>
            </a:extLst>
          </p:cNvPr>
          <p:cNvPicPr/>
          <p:nvPr/>
        </p:nvPicPr>
        <p:blipFill rotWithShape="1">
          <a:blip r:embed="rId3"/>
          <a:srcRect t="83571"/>
          <a:stretch/>
        </p:blipFill>
        <p:spPr>
          <a:xfrm>
            <a:off x="0" y="5731328"/>
            <a:ext cx="9144000" cy="1126671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C42CF7D4-F88C-4B6B-99DA-DE34E51F670A}"/>
              </a:ext>
            </a:extLst>
          </p:cNvPr>
          <p:cNvSpPr txBox="1"/>
          <p:nvPr/>
        </p:nvSpPr>
        <p:spPr>
          <a:xfrm>
            <a:off x="0" y="3136612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3. T</a:t>
            </a:r>
            <a:r>
              <a:rPr lang="en-US" sz="32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 largest sales markets for Polish exporters</a:t>
            </a:r>
            <a:endParaRPr lang="pl-PL" sz="3200" dirty="0">
              <a:ln w="0"/>
              <a:solidFill>
                <a:srgbClr val="01447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3864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 rotWithShape="1">
          <a:blip r:embed="rId3"/>
          <a:srcRect b="83280"/>
          <a:stretch/>
        </p:blipFill>
        <p:spPr>
          <a:xfrm>
            <a:off x="0" y="0"/>
            <a:ext cx="9144000" cy="1146629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FF06CED1-0CB5-49B8-B49B-05651B168C2B}"/>
              </a:ext>
            </a:extLst>
          </p:cNvPr>
          <p:cNvPicPr/>
          <p:nvPr/>
        </p:nvPicPr>
        <p:blipFill rotWithShape="1">
          <a:blip r:embed="rId3"/>
          <a:srcRect t="83280"/>
          <a:stretch/>
        </p:blipFill>
        <p:spPr>
          <a:xfrm>
            <a:off x="0" y="5711370"/>
            <a:ext cx="9144000" cy="114663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73CF68E9-D8B4-454C-B1A3-035CD26EA446}"/>
              </a:ext>
            </a:extLst>
          </p:cNvPr>
          <p:cNvSpPr txBox="1"/>
          <p:nvPr/>
        </p:nvSpPr>
        <p:spPr>
          <a:xfrm>
            <a:off x="0" y="1751617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most </a:t>
            </a:r>
            <a:r>
              <a:rPr lang="pl-PL" sz="3200" dirty="0" err="1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important</a:t>
            </a:r>
            <a:r>
              <a:rPr lang="pl-PL" sz="32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pl-PL" sz="3200" dirty="0" err="1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information</a:t>
            </a:r>
            <a:r>
              <a:rPr lang="pl-PL" sz="32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</a:t>
            </a:r>
            <a:r>
              <a:rPr lang="pl-PL" sz="2000" dirty="0" err="1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value</a:t>
            </a:r>
            <a:r>
              <a:rPr lang="pl-PL" sz="20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of </a:t>
            </a:r>
            <a:r>
              <a:rPr lang="pl-PL" sz="2000" dirty="0" err="1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Polish</a:t>
            </a:r>
            <a:r>
              <a:rPr lang="pl-PL" sz="20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export to </a:t>
            </a:r>
            <a:r>
              <a:rPr lang="en-US" sz="20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most important markets </a:t>
            </a:r>
            <a:r>
              <a:rPr lang="pl-PL" sz="20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of</a:t>
            </a:r>
            <a:r>
              <a:rPr lang="en-US" sz="20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garden plants</a:t>
            </a:r>
            <a:r>
              <a:rPr lang="pl-PL" sz="20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pl-PL" sz="2000" dirty="0" err="1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increased</a:t>
            </a:r>
            <a:r>
              <a:rPr lang="en-US" sz="20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in 2016 by</a:t>
            </a:r>
            <a:r>
              <a:rPr lang="pl-PL" sz="20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  <a:r>
              <a:rPr lang="en-US" sz="20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6%</a:t>
            </a:r>
            <a:r>
              <a:rPr lang="pl-PL" sz="20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to</a:t>
            </a:r>
            <a:r>
              <a:rPr lang="en-US" sz="20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Russia, 27%</a:t>
            </a:r>
            <a:r>
              <a:rPr lang="pl-PL" sz="20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to</a:t>
            </a:r>
            <a:r>
              <a:rPr lang="en-US" sz="20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the Netherlands and 14%</a:t>
            </a:r>
            <a:r>
              <a:rPr lang="pl-PL" sz="20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to</a:t>
            </a:r>
            <a:r>
              <a:rPr lang="en-US" sz="20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Germany</a:t>
            </a:r>
            <a:r>
              <a:rPr lang="pl-PL" sz="20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000" dirty="0">
              <a:ln w="0"/>
              <a:solidFill>
                <a:srgbClr val="01447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</a:t>
            </a:r>
            <a:r>
              <a:rPr lang="en-US" sz="2000" dirty="0" err="1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xport</a:t>
            </a:r>
            <a:r>
              <a:rPr lang="en-US" sz="20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to Belarus</a:t>
            </a:r>
            <a:r>
              <a:rPr lang="pl-PL" sz="20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pl-PL" sz="2000" dirty="0" err="1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doubled</a:t>
            </a:r>
            <a:r>
              <a:rPr lang="en-US" sz="20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in 2016</a:t>
            </a:r>
            <a:r>
              <a:rPr lang="pl-PL" sz="20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</a:t>
            </a:r>
          </a:p>
          <a:p>
            <a:endParaRPr lang="pl-PL" sz="2000" dirty="0">
              <a:ln w="0"/>
              <a:solidFill>
                <a:srgbClr val="01447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</a:t>
            </a:r>
            <a:r>
              <a:rPr lang="en-US" sz="20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 Netherlands is invariably a hegemon in the production and export of garden plants. It has the largest share in imports in the foreign markets in this sector - </a:t>
            </a:r>
            <a:r>
              <a:rPr lang="pl-PL" sz="2000" dirty="0" err="1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even</a:t>
            </a:r>
            <a:r>
              <a:rPr lang="en-US" sz="20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at levels exceeding 80% of all imports</a:t>
            </a:r>
            <a:r>
              <a:rPr lang="pl-PL" sz="20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1726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 rotWithShape="1">
          <a:blip r:embed="rId3"/>
          <a:srcRect b="83280"/>
          <a:stretch/>
        </p:blipFill>
        <p:spPr>
          <a:xfrm>
            <a:off x="0" y="0"/>
            <a:ext cx="9144000" cy="1146629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845443E5-E6B9-43BC-86DF-3AAFB6A25A80}"/>
              </a:ext>
            </a:extLst>
          </p:cNvPr>
          <p:cNvPicPr/>
          <p:nvPr/>
        </p:nvPicPr>
        <p:blipFill rotWithShape="1">
          <a:blip r:embed="rId3"/>
          <a:srcRect t="83280"/>
          <a:stretch/>
        </p:blipFill>
        <p:spPr>
          <a:xfrm>
            <a:off x="0" y="5711370"/>
            <a:ext cx="9144000" cy="1146630"/>
          </a:xfrm>
          <a:prstGeom prst="rect">
            <a:avLst/>
          </a:prstGeom>
        </p:spPr>
      </p:pic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6AD8027C-EF59-45EA-99D6-897EA2D1E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3016426"/>
              </p:ext>
            </p:extLst>
          </p:nvPr>
        </p:nvGraphicFramePr>
        <p:xfrm>
          <a:off x="0" y="2000469"/>
          <a:ext cx="4572000" cy="3705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9B841C41-3420-49FD-AD35-A3E12B1CC8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4516118"/>
              </p:ext>
            </p:extLst>
          </p:nvPr>
        </p:nvGraphicFramePr>
        <p:xfrm>
          <a:off x="4572000" y="1989125"/>
          <a:ext cx="4572000" cy="3705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65AAE0A6-7004-4436-BF43-B826E5EC35A0}"/>
              </a:ext>
            </a:extLst>
          </p:cNvPr>
          <p:cNvSpPr txBox="1"/>
          <p:nvPr/>
        </p:nvSpPr>
        <p:spPr>
          <a:xfrm>
            <a:off x="1" y="130628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</a:t>
            </a:r>
            <a:r>
              <a:rPr lang="en-US" sz="2800" dirty="0" err="1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ignificant</a:t>
            </a:r>
            <a:r>
              <a:rPr lang="en-US" sz="28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increase in garden plant exports to Belarus</a:t>
            </a:r>
            <a:endParaRPr lang="pl-PL" sz="2800" dirty="0">
              <a:ln w="0"/>
              <a:solidFill>
                <a:srgbClr val="01447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2932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 rotWithShape="1">
          <a:blip r:embed="rId3"/>
          <a:srcRect b="83385"/>
          <a:stretch/>
        </p:blipFill>
        <p:spPr>
          <a:xfrm>
            <a:off x="0" y="0"/>
            <a:ext cx="9144000" cy="1139483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71366CC-C104-4967-AB18-CEE5004511C5}"/>
              </a:ext>
            </a:extLst>
          </p:cNvPr>
          <p:cNvPicPr/>
          <p:nvPr/>
        </p:nvPicPr>
        <p:blipFill rotWithShape="1">
          <a:blip r:embed="rId3"/>
          <a:srcRect t="85333"/>
          <a:stretch/>
        </p:blipFill>
        <p:spPr>
          <a:xfrm>
            <a:off x="0" y="5852160"/>
            <a:ext cx="9144000" cy="1005840"/>
          </a:xfrm>
          <a:prstGeom prst="rect">
            <a:avLst/>
          </a:prstGeom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7AC6A12E-F310-4785-B206-1B6B1D8057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624989"/>
              </p:ext>
            </p:extLst>
          </p:nvPr>
        </p:nvGraphicFramePr>
        <p:xfrm>
          <a:off x="0" y="1749096"/>
          <a:ext cx="9143998" cy="3937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906">
                  <a:extLst>
                    <a:ext uri="{9D8B030D-6E8A-4147-A177-3AD203B41FA5}">
                      <a16:colId xmlns:a16="http://schemas.microsoft.com/office/drawing/2014/main" val="3365764226"/>
                    </a:ext>
                  </a:extLst>
                </a:gridCol>
                <a:gridCol w="785412">
                  <a:extLst>
                    <a:ext uri="{9D8B030D-6E8A-4147-A177-3AD203B41FA5}">
                      <a16:colId xmlns:a16="http://schemas.microsoft.com/office/drawing/2014/main" val="2690808637"/>
                    </a:ext>
                  </a:extLst>
                </a:gridCol>
                <a:gridCol w="803868">
                  <a:extLst>
                    <a:ext uri="{9D8B030D-6E8A-4147-A177-3AD203B41FA5}">
                      <a16:colId xmlns:a16="http://schemas.microsoft.com/office/drawing/2014/main" val="2046650245"/>
                    </a:ext>
                  </a:extLst>
                </a:gridCol>
                <a:gridCol w="803868">
                  <a:extLst>
                    <a:ext uri="{9D8B030D-6E8A-4147-A177-3AD203B41FA5}">
                      <a16:colId xmlns:a16="http://schemas.microsoft.com/office/drawing/2014/main" val="545908892"/>
                    </a:ext>
                  </a:extLst>
                </a:gridCol>
                <a:gridCol w="803868">
                  <a:extLst>
                    <a:ext uri="{9D8B030D-6E8A-4147-A177-3AD203B41FA5}">
                      <a16:colId xmlns:a16="http://schemas.microsoft.com/office/drawing/2014/main" val="4233879126"/>
                    </a:ext>
                  </a:extLst>
                </a:gridCol>
                <a:gridCol w="803868">
                  <a:extLst>
                    <a:ext uri="{9D8B030D-6E8A-4147-A177-3AD203B41FA5}">
                      <a16:colId xmlns:a16="http://schemas.microsoft.com/office/drawing/2014/main" val="733099208"/>
                    </a:ext>
                  </a:extLst>
                </a:gridCol>
                <a:gridCol w="803868">
                  <a:extLst>
                    <a:ext uri="{9D8B030D-6E8A-4147-A177-3AD203B41FA5}">
                      <a16:colId xmlns:a16="http://schemas.microsoft.com/office/drawing/2014/main" val="2632890942"/>
                    </a:ext>
                  </a:extLst>
                </a:gridCol>
                <a:gridCol w="803868">
                  <a:extLst>
                    <a:ext uri="{9D8B030D-6E8A-4147-A177-3AD203B41FA5}">
                      <a16:colId xmlns:a16="http://schemas.microsoft.com/office/drawing/2014/main" val="553087860"/>
                    </a:ext>
                  </a:extLst>
                </a:gridCol>
                <a:gridCol w="803868">
                  <a:extLst>
                    <a:ext uri="{9D8B030D-6E8A-4147-A177-3AD203B41FA5}">
                      <a16:colId xmlns:a16="http://schemas.microsoft.com/office/drawing/2014/main" val="3538677201"/>
                    </a:ext>
                  </a:extLst>
                </a:gridCol>
                <a:gridCol w="803868">
                  <a:extLst>
                    <a:ext uri="{9D8B030D-6E8A-4147-A177-3AD203B41FA5}">
                      <a16:colId xmlns:a16="http://schemas.microsoft.com/office/drawing/2014/main" val="395835896"/>
                    </a:ext>
                  </a:extLst>
                </a:gridCol>
                <a:gridCol w="803868">
                  <a:extLst>
                    <a:ext uri="{9D8B030D-6E8A-4147-A177-3AD203B41FA5}">
                      <a16:colId xmlns:a16="http://schemas.microsoft.com/office/drawing/2014/main" val="2612098268"/>
                    </a:ext>
                  </a:extLst>
                </a:gridCol>
                <a:gridCol w="803868">
                  <a:extLst>
                    <a:ext uri="{9D8B030D-6E8A-4147-A177-3AD203B41FA5}">
                      <a16:colId xmlns:a16="http://schemas.microsoft.com/office/drawing/2014/main" val="424239091"/>
                    </a:ext>
                  </a:extLst>
                </a:gridCol>
              </a:tblGrid>
              <a:tr h="341767">
                <a:tc rowSpan="2"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dirty="0"/>
                        <a:t>T</a:t>
                      </a:r>
                      <a:r>
                        <a:rPr lang="en-US" sz="1050" dirty="0"/>
                        <a:t>he largest foreign sales markets for Polish exporters</a:t>
                      </a:r>
                      <a:endParaRPr lang="pl-PL" sz="1050" dirty="0"/>
                    </a:p>
                  </a:txBody>
                  <a:tcPr anchor="ctr">
                    <a:solidFill>
                      <a:srgbClr val="4F81B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Poland's main competitors in its largest sales markets in 2016 (ranking by </a:t>
                      </a:r>
                      <a:r>
                        <a:rPr lang="pl-PL" sz="1100" dirty="0" err="1"/>
                        <a:t>shares</a:t>
                      </a:r>
                      <a:r>
                        <a:rPr lang="en-US" sz="1100" dirty="0"/>
                        <a:t> </a:t>
                      </a:r>
                      <a:r>
                        <a:rPr lang="pl-PL" sz="1100" dirty="0"/>
                        <a:t>of</a:t>
                      </a:r>
                      <a:r>
                        <a:rPr lang="en-US" sz="1100" dirty="0"/>
                        <a:t> the import </a:t>
                      </a:r>
                      <a:r>
                        <a:rPr lang="pl-PL" sz="1100" dirty="0"/>
                        <a:t>in</a:t>
                      </a:r>
                      <a:r>
                        <a:rPr lang="en-US" sz="1100" dirty="0"/>
                        <a:t> a given country)</a:t>
                      </a:r>
                      <a:endParaRPr lang="pl-PL" sz="1100" dirty="0"/>
                    </a:p>
                  </a:txBody>
                  <a:tcPr anchor="ctr">
                    <a:solidFill>
                      <a:srgbClr val="4F81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>
                    <a:solidFill>
                      <a:srgbClr val="4F81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 anchor="ctr">
                    <a:solidFill>
                      <a:srgbClr val="4F81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>
                    <a:solidFill>
                      <a:srgbClr val="4F81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>
                    <a:solidFill>
                      <a:srgbClr val="4F81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>
                    <a:solidFill>
                      <a:srgbClr val="4F81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>
                    <a:solidFill>
                      <a:srgbClr val="4F81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>
                    <a:solidFill>
                      <a:srgbClr val="4F81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>
                    <a:solidFill>
                      <a:srgbClr val="4F81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94264"/>
                  </a:ext>
                </a:extLst>
              </a:tr>
              <a:tr h="360000">
                <a:tc gridSpan="2"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/>
                        <a:t>1</a:t>
                      </a:r>
                    </a:p>
                  </a:txBody>
                  <a:tcPr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/>
                        <a:t>2</a:t>
                      </a:r>
                    </a:p>
                  </a:txBody>
                  <a:tcPr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/>
                        <a:t>3</a:t>
                      </a:r>
                    </a:p>
                  </a:txBody>
                  <a:tcPr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/>
                        <a:t>4</a:t>
                      </a:r>
                    </a:p>
                  </a:txBody>
                  <a:tcPr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/>
                        <a:t>5</a:t>
                      </a:r>
                    </a:p>
                  </a:txBody>
                  <a:tcPr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/>
                        <a:t>6</a:t>
                      </a:r>
                    </a:p>
                  </a:txBody>
                  <a:tcPr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/>
                        <a:t>7</a:t>
                      </a:r>
                    </a:p>
                  </a:txBody>
                  <a:tcPr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/>
                        <a:t>8</a:t>
                      </a:r>
                    </a:p>
                  </a:txBody>
                  <a:tcPr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/>
                        <a:t>9</a:t>
                      </a:r>
                    </a:p>
                  </a:txBody>
                  <a:tcPr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/>
                        <a:t>10</a:t>
                      </a:r>
                    </a:p>
                  </a:txBody>
                  <a:tcPr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670494"/>
                  </a:ext>
                </a:extLst>
              </a:tr>
              <a:tr h="320641">
                <a:tc>
                  <a:txBody>
                    <a:bodyPr/>
                    <a:lstStyle/>
                    <a:p>
                      <a:pPr algn="ctr"/>
                      <a:r>
                        <a:rPr lang="pl-PL" sz="800" dirty="0"/>
                        <a:t>1</a:t>
                      </a:r>
                    </a:p>
                  </a:txBody>
                  <a:tcPr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/>
                        <a:t>Russia</a:t>
                      </a:r>
                    </a:p>
                  </a:txBody>
                  <a:tcPr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 err="1"/>
                        <a:t>Ecuador</a:t>
                      </a:r>
                      <a:endParaRPr lang="pl-PL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 err="1"/>
                        <a:t>Italy</a:t>
                      </a:r>
                      <a:endParaRPr lang="pl-PL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 err="1"/>
                        <a:t>Netherlands</a:t>
                      </a:r>
                      <a:endParaRPr lang="pl-PL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 err="1"/>
                        <a:t>Kenya</a:t>
                      </a:r>
                      <a:endParaRPr lang="pl-PL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b="1" dirty="0"/>
                        <a:t>Poland</a:t>
                      </a:r>
                    </a:p>
                  </a:txBody>
                  <a:tcPr anchor="ctr">
                    <a:solidFill>
                      <a:srgbClr val="95AF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/>
                        <a:t>Columbia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 err="1"/>
                        <a:t>Israel</a:t>
                      </a:r>
                      <a:endParaRPr lang="pl-PL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/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 err="1"/>
                        <a:t>Spain</a:t>
                      </a:r>
                      <a:endParaRPr lang="pl-PL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 err="1"/>
                        <a:t>Denmark</a:t>
                      </a:r>
                      <a:endParaRPr lang="pl-PL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1242643"/>
                  </a:ext>
                </a:extLst>
              </a:tr>
              <a:tr h="320641">
                <a:tc>
                  <a:txBody>
                    <a:bodyPr/>
                    <a:lstStyle/>
                    <a:p>
                      <a:pPr algn="ctr"/>
                      <a:r>
                        <a:rPr lang="pl-PL" sz="800" dirty="0"/>
                        <a:t>2</a:t>
                      </a:r>
                    </a:p>
                  </a:txBody>
                  <a:tcPr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 err="1"/>
                        <a:t>Netherlands</a:t>
                      </a:r>
                      <a:endParaRPr lang="pl-PL" sz="800" dirty="0"/>
                    </a:p>
                  </a:txBody>
                  <a:tcPr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 err="1"/>
                        <a:t>Kenya</a:t>
                      </a:r>
                      <a:endParaRPr lang="pl-PL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/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b="1" dirty="0" err="1"/>
                        <a:t>Belgium</a:t>
                      </a:r>
                      <a:endParaRPr lang="pl-PL" sz="800" b="1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 err="1"/>
                        <a:t>Ethiopia</a:t>
                      </a:r>
                      <a:endParaRPr lang="pl-PL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 err="1"/>
                        <a:t>Italy</a:t>
                      </a:r>
                      <a:endParaRPr lang="pl-PL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/>
                        <a:t>USA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 err="1"/>
                        <a:t>Ecuador</a:t>
                      </a:r>
                      <a:endParaRPr lang="pl-PL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 err="1"/>
                        <a:t>Spain</a:t>
                      </a:r>
                      <a:endParaRPr lang="pl-PL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 err="1"/>
                        <a:t>Denmark</a:t>
                      </a:r>
                      <a:endParaRPr lang="pl-PL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/>
                        <a:t>Costa Rica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1071510"/>
                  </a:ext>
                </a:extLst>
              </a:tr>
              <a:tr h="320641">
                <a:tc>
                  <a:txBody>
                    <a:bodyPr/>
                    <a:lstStyle/>
                    <a:p>
                      <a:pPr algn="ctr"/>
                      <a:r>
                        <a:rPr lang="pl-PL" sz="800" dirty="0"/>
                        <a:t>3</a:t>
                      </a:r>
                    </a:p>
                  </a:txBody>
                  <a:tcPr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/>
                        <a:t>Germany</a:t>
                      </a:r>
                    </a:p>
                  </a:txBody>
                  <a:tcPr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 err="1"/>
                        <a:t>Netherlands</a:t>
                      </a:r>
                      <a:endParaRPr lang="pl-PL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 err="1"/>
                        <a:t>Denmark</a:t>
                      </a:r>
                      <a:endParaRPr lang="pl-PL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 err="1"/>
                        <a:t>Italy</a:t>
                      </a:r>
                      <a:endParaRPr lang="pl-PL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 err="1"/>
                        <a:t>Kenya</a:t>
                      </a:r>
                      <a:endParaRPr lang="pl-PL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/>
                        <a:t>China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 err="1"/>
                        <a:t>Spain</a:t>
                      </a:r>
                      <a:endParaRPr lang="pl-PL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b="1" dirty="0"/>
                        <a:t>Poland</a:t>
                      </a:r>
                    </a:p>
                  </a:txBody>
                  <a:tcPr anchor="ctr">
                    <a:solidFill>
                      <a:srgbClr val="95AF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b="1" dirty="0" err="1"/>
                        <a:t>Belgium</a:t>
                      </a:r>
                      <a:endParaRPr lang="pl-PL" sz="800" b="1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/>
                        <a:t>France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/>
                        <a:t>USA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8853316"/>
                  </a:ext>
                </a:extLst>
              </a:tr>
              <a:tr h="320641">
                <a:tc>
                  <a:txBody>
                    <a:bodyPr/>
                    <a:lstStyle/>
                    <a:p>
                      <a:pPr algn="ctr"/>
                      <a:r>
                        <a:rPr lang="pl-PL" sz="800" dirty="0"/>
                        <a:t>4</a:t>
                      </a:r>
                    </a:p>
                  </a:txBody>
                  <a:tcPr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 err="1"/>
                        <a:t>Belarus</a:t>
                      </a:r>
                      <a:endParaRPr lang="pl-PL" sz="800" dirty="0"/>
                    </a:p>
                  </a:txBody>
                  <a:tcPr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 err="1"/>
                        <a:t>Ecuador</a:t>
                      </a:r>
                      <a:endParaRPr lang="pl-PL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b="1" dirty="0"/>
                        <a:t>Poland</a:t>
                      </a:r>
                    </a:p>
                  </a:txBody>
                  <a:tcPr anchor="ctr">
                    <a:solidFill>
                      <a:srgbClr val="95AF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 err="1"/>
                        <a:t>Kenya</a:t>
                      </a:r>
                      <a:endParaRPr lang="pl-PL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 err="1"/>
                        <a:t>Netherlands</a:t>
                      </a:r>
                      <a:endParaRPr lang="pl-PL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/>
                        <a:t>Columbia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 err="1"/>
                        <a:t>Italy</a:t>
                      </a:r>
                      <a:endParaRPr lang="pl-PL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 err="1"/>
                        <a:t>Israel</a:t>
                      </a:r>
                      <a:endParaRPr lang="pl-PL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 err="1"/>
                        <a:t>Moldova</a:t>
                      </a:r>
                      <a:endParaRPr lang="pl-PL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/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 err="1"/>
                        <a:t>Latvia</a:t>
                      </a:r>
                      <a:endParaRPr lang="pl-PL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3420060"/>
                  </a:ext>
                </a:extLst>
              </a:tr>
              <a:tr h="320641">
                <a:tc>
                  <a:txBody>
                    <a:bodyPr/>
                    <a:lstStyle/>
                    <a:p>
                      <a:pPr algn="ctr"/>
                      <a:r>
                        <a:rPr lang="pl-PL" sz="800" dirty="0"/>
                        <a:t>5</a:t>
                      </a:r>
                    </a:p>
                  </a:txBody>
                  <a:tcPr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 err="1"/>
                        <a:t>Italy</a:t>
                      </a:r>
                      <a:endParaRPr lang="pl-PL" sz="800" dirty="0"/>
                    </a:p>
                  </a:txBody>
                  <a:tcPr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 err="1"/>
                        <a:t>Netherlands</a:t>
                      </a:r>
                      <a:endParaRPr lang="pl-PL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/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 err="1"/>
                        <a:t>Spain</a:t>
                      </a:r>
                      <a:endParaRPr lang="pl-PL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/>
                        <a:t>France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b="1" dirty="0" err="1"/>
                        <a:t>Belgium</a:t>
                      </a:r>
                      <a:endParaRPr lang="pl-PL" sz="800" b="1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b="1" dirty="0"/>
                        <a:t>Poland</a:t>
                      </a:r>
                    </a:p>
                  </a:txBody>
                  <a:tcPr anchor="ctr">
                    <a:solidFill>
                      <a:srgbClr val="95AF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 err="1"/>
                        <a:t>Thailand</a:t>
                      </a:r>
                      <a:endParaRPr lang="pl-PL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 err="1"/>
                        <a:t>Denmark</a:t>
                      </a:r>
                      <a:endParaRPr lang="pl-PL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 err="1"/>
                        <a:t>Ecuador</a:t>
                      </a:r>
                      <a:endParaRPr lang="pl-PL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/>
                        <a:t>Japan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8090947"/>
                  </a:ext>
                </a:extLst>
              </a:tr>
              <a:tr h="320641">
                <a:tc>
                  <a:txBody>
                    <a:bodyPr/>
                    <a:lstStyle/>
                    <a:p>
                      <a:pPr algn="ctr"/>
                      <a:r>
                        <a:rPr lang="pl-PL" sz="800" dirty="0"/>
                        <a:t>6</a:t>
                      </a:r>
                    </a:p>
                  </a:txBody>
                  <a:tcPr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 err="1"/>
                        <a:t>Denmark</a:t>
                      </a:r>
                      <a:endParaRPr lang="pl-PL" sz="800" dirty="0"/>
                    </a:p>
                  </a:txBody>
                  <a:tcPr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 err="1"/>
                        <a:t>Netherlands</a:t>
                      </a:r>
                      <a:endParaRPr lang="pl-PL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/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b="1" dirty="0" err="1"/>
                        <a:t>Belgium</a:t>
                      </a:r>
                      <a:endParaRPr lang="pl-PL" sz="800" b="1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 err="1"/>
                        <a:t>Italy</a:t>
                      </a:r>
                      <a:endParaRPr lang="pl-PL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b="1" dirty="0"/>
                        <a:t>Poland</a:t>
                      </a:r>
                    </a:p>
                  </a:txBody>
                  <a:tcPr anchor="ctr">
                    <a:solidFill>
                      <a:srgbClr val="95AF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 err="1"/>
                        <a:t>Sweden</a:t>
                      </a:r>
                      <a:endParaRPr lang="pl-PL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/>
                        <a:t>UK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 err="1"/>
                        <a:t>Lithuania</a:t>
                      </a:r>
                      <a:endParaRPr lang="pl-PL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/>
                        <a:t>France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 err="1"/>
                        <a:t>Spain</a:t>
                      </a:r>
                      <a:endParaRPr lang="pl-PL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5071976"/>
                  </a:ext>
                </a:extLst>
              </a:tr>
              <a:tr h="320641">
                <a:tc>
                  <a:txBody>
                    <a:bodyPr/>
                    <a:lstStyle/>
                    <a:p>
                      <a:pPr algn="ctr"/>
                      <a:r>
                        <a:rPr lang="pl-PL" sz="800" dirty="0"/>
                        <a:t>7</a:t>
                      </a:r>
                    </a:p>
                  </a:txBody>
                  <a:tcPr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/>
                        <a:t>UK</a:t>
                      </a:r>
                    </a:p>
                  </a:txBody>
                  <a:tcPr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 err="1"/>
                        <a:t>Netherlands</a:t>
                      </a:r>
                      <a:endParaRPr lang="pl-PL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 err="1"/>
                        <a:t>Kenya</a:t>
                      </a:r>
                      <a:endParaRPr lang="pl-PL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/>
                        <a:t>Columbia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b="1" dirty="0" err="1"/>
                        <a:t>Belgium</a:t>
                      </a:r>
                      <a:endParaRPr lang="pl-PL" sz="800" b="1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 err="1"/>
                        <a:t>Gramany</a:t>
                      </a:r>
                      <a:endParaRPr lang="pl-PL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 err="1"/>
                        <a:t>Italy</a:t>
                      </a:r>
                      <a:endParaRPr lang="pl-PL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/>
                        <a:t>RSA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 err="1"/>
                        <a:t>Ireland</a:t>
                      </a:r>
                      <a:endParaRPr lang="pl-PL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 err="1"/>
                        <a:t>Ethiopia</a:t>
                      </a:r>
                      <a:endParaRPr lang="pl-PL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 err="1"/>
                        <a:t>Denmark</a:t>
                      </a:r>
                      <a:endParaRPr lang="pl-PL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4438951"/>
                  </a:ext>
                </a:extLst>
              </a:tr>
              <a:tr h="320641">
                <a:tc>
                  <a:txBody>
                    <a:bodyPr/>
                    <a:lstStyle/>
                    <a:p>
                      <a:pPr algn="ctr"/>
                      <a:r>
                        <a:rPr lang="pl-PL" sz="800" dirty="0"/>
                        <a:t>8</a:t>
                      </a:r>
                    </a:p>
                  </a:txBody>
                  <a:tcPr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/>
                        <a:t>Austria</a:t>
                      </a:r>
                    </a:p>
                  </a:txBody>
                  <a:tcPr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 err="1"/>
                        <a:t>Netherlands</a:t>
                      </a:r>
                      <a:endParaRPr lang="pl-PL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/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 err="1"/>
                        <a:t>Italy</a:t>
                      </a:r>
                      <a:endParaRPr lang="pl-PL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 err="1"/>
                        <a:t>Denmark</a:t>
                      </a:r>
                      <a:endParaRPr lang="pl-PL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 err="1"/>
                        <a:t>Hungary</a:t>
                      </a:r>
                      <a:endParaRPr lang="pl-PL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b="1" dirty="0"/>
                        <a:t>Poland</a:t>
                      </a:r>
                    </a:p>
                  </a:txBody>
                  <a:tcPr anchor="ctr">
                    <a:solidFill>
                      <a:srgbClr val="95AF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b="1" dirty="0" err="1"/>
                        <a:t>Belgium</a:t>
                      </a:r>
                      <a:endParaRPr lang="pl-PL" sz="800" b="1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/>
                        <a:t>France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 err="1"/>
                        <a:t>Slovenia</a:t>
                      </a:r>
                      <a:endParaRPr lang="pl-PL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 err="1"/>
                        <a:t>Switzerland</a:t>
                      </a:r>
                      <a:endParaRPr lang="pl-PL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4331105"/>
                  </a:ext>
                </a:extLst>
              </a:tr>
              <a:tr h="320641">
                <a:tc>
                  <a:txBody>
                    <a:bodyPr/>
                    <a:lstStyle/>
                    <a:p>
                      <a:pPr algn="ctr"/>
                      <a:r>
                        <a:rPr lang="pl-PL" sz="800" dirty="0"/>
                        <a:t>9</a:t>
                      </a:r>
                    </a:p>
                  </a:txBody>
                  <a:tcPr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 err="1"/>
                        <a:t>Lithuania</a:t>
                      </a:r>
                      <a:endParaRPr lang="pl-PL" sz="800" dirty="0"/>
                    </a:p>
                  </a:txBody>
                  <a:tcPr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 err="1"/>
                        <a:t>Netherlands</a:t>
                      </a:r>
                      <a:endParaRPr lang="pl-PL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/>
                        <a:t>Czech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b="1" dirty="0"/>
                        <a:t>Poland</a:t>
                      </a:r>
                    </a:p>
                  </a:txBody>
                  <a:tcPr anchor="ctr">
                    <a:solidFill>
                      <a:srgbClr val="95AF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 err="1"/>
                        <a:t>Denmark</a:t>
                      </a:r>
                      <a:endParaRPr lang="pl-PL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b="1" dirty="0" err="1"/>
                        <a:t>Belgium</a:t>
                      </a:r>
                      <a:endParaRPr lang="pl-PL" sz="800" b="1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 err="1"/>
                        <a:t>Italy</a:t>
                      </a:r>
                      <a:endParaRPr lang="pl-PL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 err="1"/>
                        <a:t>Latvia</a:t>
                      </a:r>
                      <a:endParaRPr lang="pl-PL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/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/>
                        <a:t>Austria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 err="1"/>
                        <a:t>Finnland</a:t>
                      </a:r>
                      <a:endParaRPr lang="pl-PL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7567417"/>
                  </a:ext>
                </a:extLst>
              </a:tr>
              <a:tr h="320641">
                <a:tc>
                  <a:txBody>
                    <a:bodyPr/>
                    <a:lstStyle/>
                    <a:p>
                      <a:pPr algn="ctr"/>
                      <a:r>
                        <a:rPr lang="pl-PL" sz="800" dirty="0"/>
                        <a:t>10</a:t>
                      </a:r>
                    </a:p>
                  </a:txBody>
                  <a:tcPr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 err="1"/>
                        <a:t>Latvia</a:t>
                      </a:r>
                      <a:endParaRPr lang="pl-PL" sz="800" dirty="0"/>
                    </a:p>
                  </a:txBody>
                  <a:tcPr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 err="1"/>
                        <a:t>Netherlands</a:t>
                      </a:r>
                      <a:endParaRPr lang="pl-PL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b="1" dirty="0"/>
                        <a:t>Poland</a:t>
                      </a:r>
                    </a:p>
                  </a:txBody>
                  <a:tcPr anchor="ctr">
                    <a:solidFill>
                      <a:srgbClr val="95AF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/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 err="1"/>
                        <a:t>Italy</a:t>
                      </a:r>
                      <a:endParaRPr lang="pl-PL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 err="1"/>
                        <a:t>Lithuania</a:t>
                      </a:r>
                      <a:endParaRPr lang="pl-PL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 err="1"/>
                        <a:t>Finnland</a:t>
                      </a:r>
                      <a:endParaRPr lang="pl-PL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b="1" dirty="0" err="1"/>
                        <a:t>Belgium</a:t>
                      </a:r>
                      <a:endParaRPr lang="pl-PL" sz="800" b="1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 err="1"/>
                        <a:t>Denmark</a:t>
                      </a:r>
                      <a:endParaRPr lang="pl-PL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 err="1"/>
                        <a:t>Sweden</a:t>
                      </a:r>
                      <a:endParaRPr lang="pl-PL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/>
                        <a:t>Estonia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8410484"/>
                  </a:ext>
                </a:extLst>
              </a:tr>
            </a:tbl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69296FD3-49C2-4A6A-83F2-6922A4FF8379}"/>
              </a:ext>
            </a:extLst>
          </p:cNvPr>
          <p:cNvSpPr txBox="1"/>
          <p:nvPr/>
        </p:nvSpPr>
        <p:spPr>
          <a:xfrm>
            <a:off x="2" y="1139483"/>
            <a:ext cx="914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Dutch garden plants are the biggest competition for Polish plants</a:t>
            </a:r>
            <a:endParaRPr lang="pl-PL" sz="2400" dirty="0">
              <a:ln w="0"/>
              <a:solidFill>
                <a:srgbClr val="01447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391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 rotWithShape="1">
          <a:blip r:embed="rId3"/>
          <a:srcRect b="83571"/>
          <a:stretch/>
        </p:blipFill>
        <p:spPr>
          <a:xfrm>
            <a:off x="0" y="0"/>
            <a:ext cx="9144000" cy="1126671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D3CE3395-5A5D-4C43-9430-580A95A9A5BF}"/>
              </a:ext>
            </a:extLst>
          </p:cNvPr>
          <p:cNvPicPr/>
          <p:nvPr/>
        </p:nvPicPr>
        <p:blipFill rotWithShape="1">
          <a:blip r:embed="rId3"/>
          <a:srcRect t="83571"/>
          <a:stretch/>
        </p:blipFill>
        <p:spPr>
          <a:xfrm>
            <a:off x="0" y="5731328"/>
            <a:ext cx="9144000" cy="1126671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E26C32E-2B7D-42B8-A1BC-EF149FDCAE28}"/>
              </a:ext>
            </a:extLst>
          </p:cNvPr>
          <p:cNvSpPr txBox="1"/>
          <p:nvPr/>
        </p:nvSpPr>
        <p:spPr>
          <a:xfrm>
            <a:off x="1" y="3136612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4. I</a:t>
            </a:r>
            <a:r>
              <a:rPr lang="en-US" sz="3200" dirty="0" err="1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mport</a:t>
            </a:r>
            <a:r>
              <a:rPr lang="en-US" sz="32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of garden plants from a global perspective</a:t>
            </a:r>
            <a:endParaRPr lang="pl-PL" sz="3200" dirty="0">
              <a:ln w="0"/>
              <a:solidFill>
                <a:srgbClr val="01447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4050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 rotWithShape="1">
          <a:blip r:embed="rId3"/>
          <a:srcRect b="83590"/>
          <a:stretch/>
        </p:blipFill>
        <p:spPr>
          <a:xfrm>
            <a:off x="0" y="0"/>
            <a:ext cx="9144000" cy="1125415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099BCC44-F1B3-48D0-BFA3-2DB884F7819A}"/>
              </a:ext>
            </a:extLst>
          </p:cNvPr>
          <p:cNvPicPr/>
          <p:nvPr/>
        </p:nvPicPr>
        <p:blipFill rotWithShape="1">
          <a:blip r:embed="rId3"/>
          <a:srcRect t="83590"/>
          <a:stretch/>
        </p:blipFill>
        <p:spPr>
          <a:xfrm>
            <a:off x="0" y="5732584"/>
            <a:ext cx="9144000" cy="112541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F93812FD-6965-4AF3-B91B-7C49D11153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5367"/>
            <a:ext cx="9144000" cy="3480816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84F6474-2BE3-4DD1-BC32-3C99D5C4F7C6}"/>
              </a:ext>
            </a:extLst>
          </p:cNvPr>
          <p:cNvSpPr txBox="1"/>
          <p:nvPr/>
        </p:nvSpPr>
        <p:spPr>
          <a:xfrm>
            <a:off x="0" y="116098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</a:t>
            </a:r>
            <a:r>
              <a:rPr lang="en-US" sz="24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op 9 largest garden plant importers in the world in 2016</a:t>
            </a:r>
            <a:endParaRPr lang="pl-PL" sz="2400" dirty="0">
              <a:ln w="0"/>
              <a:solidFill>
                <a:srgbClr val="01447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2325019E-0AD3-446A-A0F6-CA950F912CE1}"/>
              </a:ext>
            </a:extLst>
          </p:cNvPr>
          <p:cNvPicPr/>
          <p:nvPr/>
        </p:nvPicPr>
        <p:blipFill rotWithShape="1">
          <a:blip r:embed="rId5"/>
          <a:srcRect t="79705" b="16410"/>
          <a:stretch/>
        </p:blipFill>
        <p:spPr>
          <a:xfrm>
            <a:off x="0" y="5466182"/>
            <a:ext cx="9144000" cy="266401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8AFC0387-43CE-4A41-A59D-2762BD66407C}"/>
              </a:ext>
            </a:extLst>
          </p:cNvPr>
          <p:cNvSpPr txBox="1"/>
          <p:nvPr/>
        </p:nvSpPr>
        <p:spPr>
          <a:xfrm>
            <a:off x="0" y="165821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</a:t>
            </a:r>
            <a:r>
              <a:rPr lang="en-US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 value of imports in selected countries (USD million) in the years:</a:t>
            </a:r>
            <a:endParaRPr lang="pl-PL" dirty="0">
              <a:ln w="0"/>
              <a:solidFill>
                <a:srgbClr val="01447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7478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 rotWithShape="1">
          <a:blip r:embed="rId3"/>
          <a:srcRect b="83333"/>
          <a:stretch/>
        </p:blipFill>
        <p:spPr>
          <a:xfrm>
            <a:off x="0" y="0"/>
            <a:ext cx="9144000" cy="114300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A07DB0A9-8D82-4C3F-8856-B400D76015E1}"/>
              </a:ext>
            </a:extLst>
          </p:cNvPr>
          <p:cNvPicPr/>
          <p:nvPr/>
        </p:nvPicPr>
        <p:blipFill rotWithShape="1">
          <a:blip r:embed="rId3"/>
          <a:srcRect t="83333"/>
          <a:stretch/>
        </p:blipFill>
        <p:spPr>
          <a:xfrm>
            <a:off x="0" y="5714998"/>
            <a:ext cx="9144000" cy="1143001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3025EE42-BA57-4618-A8F2-D5AA186E62D0}"/>
              </a:ext>
            </a:extLst>
          </p:cNvPr>
          <p:cNvSpPr txBox="1"/>
          <p:nvPr/>
        </p:nvSpPr>
        <p:spPr>
          <a:xfrm>
            <a:off x="0" y="2890391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5. T</a:t>
            </a:r>
            <a:r>
              <a:rPr lang="en-US" sz="32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 most popular export countries among the exhibitors at GARDENIA 2018</a:t>
            </a:r>
            <a:endParaRPr lang="pl-PL" sz="3200" dirty="0">
              <a:ln w="0"/>
              <a:solidFill>
                <a:srgbClr val="01447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8563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 rotWithShape="1">
          <a:blip r:embed="rId3"/>
          <a:srcRect b="83385"/>
          <a:stretch/>
        </p:blipFill>
        <p:spPr>
          <a:xfrm>
            <a:off x="0" y="0"/>
            <a:ext cx="9144000" cy="1139483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BEF77F0A-A0E2-4038-80FE-E1CEA33F1D71}"/>
              </a:ext>
            </a:extLst>
          </p:cNvPr>
          <p:cNvPicPr/>
          <p:nvPr/>
        </p:nvPicPr>
        <p:blipFill rotWithShape="1">
          <a:blip r:embed="rId3"/>
          <a:srcRect t="83385"/>
          <a:stretch/>
        </p:blipFill>
        <p:spPr>
          <a:xfrm>
            <a:off x="0" y="5718516"/>
            <a:ext cx="9144000" cy="1139483"/>
          </a:xfrm>
          <a:prstGeom prst="rect">
            <a:avLst/>
          </a:prstGeom>
        </p:spPr>
      </p:pic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99703F6A-1E7E-4C70-877E-A4E2CD7DFF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3298915"/>
              </p:ext>
            </p:extLst>
          </p:nvPr>
        </p:nvGraphicFramePr>
        <p:xfrm>
          <a:off x="0" y="1913206"/>
          <a:ext cx="9144000" cy="3805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B50AC30B-DD4E-4F1E-8B63-C4EBD908C5E5}"/>
              </a:ext>
            </a:extLst>
          </p:cNvPr>
          <p:cNvSpPr txBox="1"/>
          <p:nvPr/>
        </p:nvSpPr>
        <p:spPr>
          <a:xfrm>
            <a:off x="0" y="132236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</a:t>
            </a:r>
            <a:r>
              <a:rPr lang="en-US" sz="2400" dirty="0" err="1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ain</a:t>
            </a:r>
            <a:r>
              <a:rPr lang="en-US" sz="24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directions of exports of Polish companies in the industry</a:t>
            </a:r>
            <a:endParaRPr lang="pl-PL" sz="2400" dirty="0">
              <a:ln w="0"/>
              <a:solidFill>
                <a:srgbClr val="01447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568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2200"/>
              <a:t>Raport branżowy został przygotowany na podstawie najbardziej aktualnych danych dostępnych w dniu</a:t>
            </a:r>
            <a:br>
              <a:rPr lang="pl-PL" sz="2200"/>
            </a:br>
            <a:br>
              <a:rPr lang="pl-PL" sz="2200"/>
            </a:br>
            <a:r>
              <a:rPr lang="pl-PL" sz="2700"/>
              <a:t>19.02.2018 roku </a:t>
            </a:r>
            <a:br>
              <a:rPr lang="pl-PL" sz="2700"/>
            </a:br>
            <a:br>
              <a:rPr lang="pl-PL" sz="2700"/>
            </a:br>
            <a:r>
              <a:rPr lang="pl-PL" sz="2200"/>
              <a:t>w bazach:</a:t>
            </a:r>
            <a:br>
              <a:rPr lang="pl-PL" sz="2200"/>
            </a:br>
            <a:r>
              <a:rPr lang="pl-PL" sz="2200"/>
              <a:t>firmy InfoCredit, </a:t>
            </a:r>
            <a:br>
              <a:rPr lang="pl-PL" sz="2200"/>
            </a:br>
            <a:r>
              <a:rPr lang="pl-PL" sz="2200"/>
              <a:t>Międzynarodowych Targów Poznańskich oraz United Nations Comtrade Database (DESA/UNSD).</a:t>
            </a:r>
            <a:br>
              <a:rPr lang="pl-PL" sz="3600"/>
            </a:br>
            <a:endParaRPr lang="pl-PL" sz="31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8E47618-6B02-46C6-8858-D9C9F6105CD3}"/>
              </a:ext>
            </a:extLst>
          </p:cNvPr>
          <p:cNvPicPr/>
          <p:nvPr/>
        </p:nvPicPr>
        <p:blipFill rotWithShape="1">
          <a:blip r:embed="rId3"/>
          <a:srcRect b="83011"/>
          <a:stretch/>
        </p:blipFill>
        <p:spPr>
          <a:xfrm>
            <a:off x="0" y="0"/>
            <a:ext cx="9144000" cy="1165123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D2280ADD-437A-4A35-A8C3-1222793D2C23}"/>
              </a:ext>
            </a:extLst>
          </p:cNvPr>
          <p:cNvSpPr txBox="1"/>
          <p:nvPr/>
        </p:nvSpPr>
        <p:spPr>
          <a:xfrm>
            <a:off x="0" y="1782395"/>
            <a:ext cx="91440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INDUSTRY REPORT was prepared on the basis of the most current data available on 19/02/2018</a:t>
            </a:r>
            <a:endParaRPr lang="pl-PL" sz="3600" dirty="0">
              <a:ln w="0"/>
              <a:solidFill>
                <a:srgbClr val="01447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en-US" sz="3600" dirty="0">
              <a:ln w="0"/>
              <a:solidFill>
                <a:srgbClr val="01447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pl-PL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pl-PL" sz="20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	from</a:t>
            </a:r>
            <a:r>
              <a:rPr lang="en-US" sz="20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databases:</a:t>
            </a:r>
            <a:endParaRPr lang="pl-PL" sz="2000" dirty="0">
              <a:ln w="0"/>
              <a:solidFill>
                <a:srgbClr val="01447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pl-PL" sz="20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	</a:t>
            </a:r>
            <a:r>
              <a:rPr lang="pl-PL" sz="2000" dirty="0" err="1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InfoCredit</a:t>
            </a:r>
            <a:r>
              <a:rPr lang="pl-PL" sz="20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Company,</a:t>
            </a:r>
          </a:p>
          <a:p>
            <a:r>
              <a:rPr lang="pl-PL" sz="20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	</a:t>
            </a:r>
            <a:r>
              <a:rPr lang="pl-PL" sz="2000" dirty="0" err="1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Poznan</a:t>
            </a:r>
            <a:r>
              <a:rPr lang="pl-PL" sz="20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International Fair,</a:t>
            </a:r>
          </a:p>
          <a:p>
            <a:r>
              <a:rPr lang="pl-PL" sz="20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	United Nations </a:t>
            </a:r>
            <a:r>
              <a:rPr lang="pl-PL" sz="2000" dirty="0" err="1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Comtrade</a:t>
            </a:r>
            <a:r>
              <a:rPr lang="pl-PL" sz="20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Database (DESA/UNSD).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96D32D7-64EF-4631-A47B-B014C86AF670}"/>
              </a:ext>
            </a:extLst>
          </p:cNvPr>
          <p:cNvPicPr/>
          <p:nvPr/>
        </p:nvPicPr>
        <p:blipFill rotWithShape="1">
          <a:blip r:embed="rId4"/>
          <a:srcRect t="84923"/>
          <a:stretch/>
        </p:blipFill>
        <p:spPr>
          <a:xfrm>
            <a:off x="0" y="5824024"/>
            <a:ext cx="9144000" cy="10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047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 rotWithShape="1">
          <a:blip r:embed="rId3"/>
          <a:srcRect b="83333"/>
          <a:stretch/>
        </p:blipFill>
        <p:spPr>
          <a:xfrm>
            <a:off x="0" y="0"/>
            <a:ext cx="9144000" cy="114300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4A693420-8532-4279-9966-49BEF165C6FF}"/>
              </a:ext>
            </a:extLst>
          </p:cNvPr>
          <p:cNvPicPr/>
          <p:nvPr/>
        </p:nvPicPr>
        <p:blipFill rotWithShape="1">
          <a:blip r:embed="rId3"/>
          <a:srcRect t="83333"/>
          <a:stretch/>
        </p:blipFill>
        <p:spPr>
          <a:xfrm>
            <a:off x="0" y="5714998"/>
            <a:ext cx="9144000" cy="1143001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CB04A13C-32EA-4E47-A4ED-1CDF82D00C75}"/>
              </a:ext>
            </a:extLst>
          </p:cNvPr>
          <p:cNvSpPr txBox="1"/>
          <p:nvPr/>
        </p:nvSpPr>
        <p:spPr>
          <a:xfrm>
            <a:off x="0" y="313661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6. GARDENIA 2018 </a:t>
            </a:r>
            <a:r>
              <a:rPr lang="pl-PL" sz="3200" dirty="0" err="1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fairs</a:t>
            </a:r>
            <a:r>
              <a:rPr lang="pl-PL" sz="32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pl-PL" sz="3200" dirty="0" err="1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statistics</a:t>
            </a:r>
            <a:endParaRPr lang="pl-PL" sz="3200" dirty="0">
              <a:ln w="0"/>
              <a:solidFill>
                <a:srgbClr val="01447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4375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 rotWithShape="1">
          <a:blip r:embed="rId3"/>
          <a:srcRect b="83492"/>
          <a:stretch/>
        </p:blipFill>
        <p:spPr>
          <a:xfrm>
            <a:off x="0" y="0"/>
            <a:ext cx="9144000" cy="113211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76D6624A-39ED-44CC-AB49-9B52CBBDD5EF}"/>
              </a:ext>
            </a:extLst>
          </p:cNvPr>
          <p:cNvPicPr/>
          <p:nvPr/>
        </p:nvPicPr>
        <p:blipFill rotWithShape="1">
          <a:blip r:embed="rId4"/>
          <a:srcRect t="83333"/>
          <a:stretch/>
        </p:blipFill>
        <p:spPr>
          <a:xfrm>
            <a:off x="0" y="5714998"/>
            <a:ext cx="9144000" cy="1143001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026B55E2-D01C-4A7C-BB37-F1D0ED594EE6}"/>
              </a:ext>
            </a:extLst>
          </p:cNvPr>
          <p:cNvPicPr/>
          <p:nvPr/>
        </p:nvPicPr>
        <p:blipFill rotWithShape="1">
          <a:blip r:embed="rId3"/>
          <a:srcRect l="83651" t="85291"/>
          <a:stretch/>
        </p:blipFill>
        <p:spPr>
          <a:xfrm>
            <a:off x="7649028" y="5849256"/>
            <a:ext cx="1494971" cy="1008743"/>
          </a:xfrm>
          <a:prstGeom prst="rect">
            <a:avLst/>
          </a:prstGeom>
        </p:spPr>
      </p:pic>
      <p:pic>
        <p:nvPicPr>
          <p:cNvPr id="7" name="Obraz 6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634895C0-F482-4003-9E23-261109B344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3456"/>
            <a:ext cx="9144000" cy="3371088"/>
          </a:xfrm>
          <a:prstGeom prst="rect">
            <a:avLst/>
          </a:prstGeom>
        </p:spPr>
      </p:pic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49019AF7-5AE6-4584-B5E1-72E7989EE3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095707"/>
              </p:ext>
            </p:extLst>
          </p:nvPr>
        </p:nvGraphicFramePr>
        <p:xfrm>
          <a:off x="3938952" y="1802130"/>
          <a:ext cx="5205048" cy="321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808">
                  <a:extLst>
                    <a:ext uri="{9D8B030D-6E8A-4147-A177-3AD203B41FA5}">
                      <a16:colId xmlns:a16="http://schemas.microsoft.com/office/drawing/2014/main" val="3031634651"/>
                    </a:ext>
                  </a:extLst>
                </a:gridCol>
                <a:gridCol w="1207129">
                  <a:extLst>
                    <a:ext uri="{9D8B030D-6E8A-4147-A177-3AD203B41FA5}">
                      <a16:colId xmlns:a16="http://schemas.microsoft.com/office/drawing/2014/main" val="1110826283"/>
                    </a:ext>
                  </a:extLst>
                </a:gridCol>
                <a:gridCol w="1029367">
                  <a:extLst>
                    <a:ext uri="{9D8B030D-6E8A-4147-A177-3AD203B41FA5}">
                      <a16:colId xmlns:a16="http://schemas.microsoft.com/office/drawing/2014/main" val="3917490279"/>
                    </a:ext>
                  </a:extLst>
                </a:gridCol>
                <a:gridCol w="441159">
                  <a:extLst>
                    <a:ext uri="{9D8B030D-6E8A-4147-A177-3AD203B41FA5}">
                      <a16:colId xmlns:a16="http://schemas.microsoft.com/office/drawing/2014/main" val="746522529"/>
                    </a:ext>
                  </a:extLst>
                </a:gridCol>
                <a:gridCol w="1023073">
                  <a:extLst>
                    <a:ext uri="{9D8B030D-6E8A-4147-A177-3AD203B41FA5}">
                      <a16:colId xmlns:a16="http://schemas.microsoft.com/office/drawing/2014/main" val="2890600129"/>
                    </a:ext>
                  </a:extLst>
                </a:gridCol>
                <a:gridCol w="1028512">
                  <a:extLst>
                    <a:ext uri="{9D8B030D-6E8A-4147-A177-3AD203B41FA5}">
                      <a16:colId xmlns:a16="http://schemas.microsoft.com/office/drawing/2014/main" val="811683209"/>
                    </a:ext>
                  </a:extLst>
                </a:gridCol>
              </a:tblGrid>
              <a:tr h="293279">
                <a:tc gridSpan="6">
                  <a:txBody>
                    <a:bodyPr/>
                    <a:lstStyle/>
                    <a:p>
                      <a:pPr algn="ctr"/>
                      <a:r>
                        <a:rPr lang="pl-PL" sz="1600" dirty="0" err="1"/>
                        <a:t>Structure</a:t>
                      </a:r>
                      <a:r>
                        <a:rPr lang="pl-PL" sz="1600" dirty="0"/>
                        <a:t> of </a:t>
                      </a:r>
                      <a:r>
                        <a:rPr lang="pl-PL" sz="1600" dirty="0" err="1"/>
                        <a:t>exhibitors</a:t>
                      </a:r>
                      <a:endParaRPr lang="pl-PL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315613"/>
                  </a:ext>
                </a:extLst>
              </a:tr>
              <a:tr h="293279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bg1"/>
                          </a:solidFill>
                        </a:rPr>
                        <a:t>No</a:t>
                      </a:r>
                    </a:p>
                  </a:txBody>
                  <a:tcPr anchor="ctr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bg1"/>
                          </a:solidFill>
                        </a:rPr>
                        <a:t>Country</a:t>
                      </a:r>
                    </a:p>
                  </a:txBody>
                  <a:tcPr anchor="ctr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err="1">
                          <a:solidFill>
                            <a:schemeClr val="bg1"/>
                          </a:solidFill>
                        </a:rPr>
                        <a:t>Amount</a:t>
                      </a:r>
                      <a:r>
                        <a:rPr lang="pl-PL" b="1" dirty="0">
                          <a:solidFill>
                            <a:schemeClr val="bg1"/>
                          </a:solidFill>
                        </a:rPr>
                        <a:t> of </a:t>
                      </a:r>
                      <a:r>
                        <a:rPr lang="pl-PL" b="1" dirty="0" err="1">
                          <a:solidFill>
                            <a:schemeClr val="bg1"/>
                          </a:solidFill>
                        </a:rPr>
                        <a:t>Exhibitors</a:t>
                      </a:r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bg1"/>
                          </a:solidFill>
                        </a:rPr>
                        <a:t>No</a:t>
                      </a:r>
                    </a:p>
                  </a:txBody>
                  <a:tcPr anchor="ctr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bg1"/>
                          </a:solidFill>
                        </a:rPr>
                        <a:t>Country</a:t>
                      </a:r>
                    </a:p>
                  </a:txBody>
                  <a:tcPr anchor="ctr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err="1">
                          <a:solidFill>
                            <a:schemeClr val="bg1"/>
                          </a:solidFill>
                        </a:rPr>
                        <a:t>Amount</a:t>
                      </a:r>
                      <a:r>
                        <a:rPr lang="pl-PL" b="1" dirty="0">
                          <a:solidFill>
                            <a:schemeClr val="bg1"/>
                          </a:solidFill>
                        </a:rPr>
                        <a:t> of </a:t>
                      </a:r>
                      <a:r>
                        <a:rPr lang="pl-PL" sz="135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Exhibitors</a:t>
                      </a:r>
                      <a:endParaRPr lang="pl-PL" sz="135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79267"/>
                  </a:ext>
                </a:extLst>
              </a:tr>
              <a:tr h="293279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Poland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386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/>
                        <a:t>Switzerland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8187808"/>
                  </a:ext>
                </a:extLst>
              </a:tr>
              <a:tr h="293279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/>
                        <a:t>Netherlands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Romania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75845"/>
                  </a:ext>
                </a:extLst>
              </a:tr>
              <a:tr h="293279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Germany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Greece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326712"/>
                  </a:ext>
                </a:extLst>
              </a:tr>
              <a:tr h="293279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err="1"/>
                        <a:t>Belgium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/>
                        <a:t>Italy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5053721"/>
                  </a:ext>
                </a:extLst>
              </a:tr>
              <a:tr h="293279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China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Austria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94380"/>
                  </a:ext>
                </a:extLst>
              </a:tr>
              <a:tr h="293279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Czech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/>
                        <a:t>Lithuania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114323"/>
                  </a:ext>
                </a:extLst>
              </a:tr>
              <a:tr h="293279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France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884697"/>
                  </a:ext>
                </a:extLst>
              </a:tr>
              <a:tr h="136452"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/>
                        <a:t>Total: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/>
                        <a:t>440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155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05158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 rotWithShape="1">
          <a:blip r:embed="rId3"/>
          <a:srcRect b="83280"/>
          <a:stretch/>
        </p:blipFill>
        <p:spPr>
          <a:xfrm>
            <a:off x="0" y="0"/>
            <a:ext cx="9144000" cy="1146629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77A85262-FF18-4B17-A76A-615F2C2304B5}"/>
              </a:ext>
            </a:extLst>
          </p:cNvPr>
          <p:cNvPicPr/>
          <p:nvPr/>
        </p:nvPicPr>
        <p:blipFill rotWithShape="1">
          <a:blip r:embed="rId3"/>
          <a:srcRect t="85503"/>
          <a:stretch/>
        </p:blipFill>
        <p:spPr>
          <a:xfrm>
            <a:off x="0" y="5863770"/>
            <a:ext cx="9144000" cy="994229"/>
          </a:xfrm>
          <a:prstGeom prst="rect">
            <a:avLst/>
          </a:prstGeom>
        </p:spPr>
      </p:pic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C48A13F5-6239-4AD0-A63A-623B3EE054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9819535"/>
              </p:ext>
            </p:extLst>
          </p:nvPr>
        </p:nvGraphicFramePr>
        <p:xfrm>
          <a:off x="0" y="1146628"/>
          <a:ext cx="9144000" cy="4717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33207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 rotWithShape="1">
          <a:blip r:embed="rId3"/>
          <a:srcRect b="83492"/>
          <a:stretch/>
        </p:blipFill>
        <p:spPr>
          <a:xfrm>
            <a:off x="0" y="0"/>
            <a:ext cx="9144000" cy="113211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46315659-F93B-4D72-9B20-13A586B21C15}"/>
              </a:ext>
            </a:extLst>
          </p:cNvPr>
          <p:cNvPicPr/>
          <p:nvPr/>
        </p:nvPicPr>
        <p:blipFill rotWithShape="1">
          <a:blip r:embed="rId3"/>
          <a:srcRect t="83492"/>
          <a:stretch/>
        </p:blipFill>
        <p:spPr>
          <a:xfrm>
            <a:off x="0" y="5725886"/>
            <a:ext cx="9144000" cy="1132114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881D3C32-2D8E-47AB-B956-E021817CA91F}"/>
              </a:ext>
            </a:extLst>
          </p:cNvPr>
          <p:cNvSpPr txBox="1"/>
          <p:nvPr/>
        </p:nvSpPr>
        <p:spPr>
          <a:xfrm>
            <a:off x="1" y="2555787"/>
            <a:ext cx="91439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PREMIUM Report version </a:t>
            </a:r>
            <a:r>
              <a:rPr lang="pl-PL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is</a:t>
            </a:r>
            <a:r>
              <a:rPr lang="pl-PL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pl-PL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available</a:t>
            </a:r>
            <a:r>
              <a:rPr lang="pl-PL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to </a:t>
            </a:r>
            <a:r>
              <a:rPr lang="pl-PL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purchase</a:t>
            </a:r>
            <a:r>
              <a:rPr lang="pl-PL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from the </a:t>
            </a:r>
            <a:r>
              <a:rPr lang="pl-PL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publisher</a:t>
            </a:r>
            <a:r>
              <a:rPr lang="pl-PL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pl-PL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InfoCredit</a:t>
            </a:r>
            <a:endParaRPr lang="pl-PL" sz="32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pl-PL" sz="32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pl-PL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	</a:t>
            </a:r>
            <a:r>
              <a:rPr lang="pl-PL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Contatct</a:t>
            </a:r>
            <a:r>
              <a:rPr lang="pl-PL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</a:p>
          <a:p>
            <a:r>
              <a:rPr lang="pl-PL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	+48 22 827 54 86 </a:t>
            </a:r>
          </a:p>
          <a:p>
            <a:r>
              <a:rPr lang="pl-PL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	</a:t>
            </a:r>
            <a:r>
              <a:rPr lang="pl-PL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4"/>
              </a:rPr>
              <a:t>www.infocredit.pl</a:t>
            </a:r>
            <a:r>
              <a:rPr lang="pl-PL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r>
              <a:rPr lang="pl-PL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	</a:t>
            </a:r>
            <a:r>
              <a:rPr lang="pl-PL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5"/>
              </a:rPr>
              <a:t>bok@infocredit.pl</a:t>
            </a:r>
            <a:endParaRPr lang="pl-PL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pl-PL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	ul. Foksal 10, 00-366 Warszawa</a:t>
            </a:r>
            <a:endParaRPr lang="pl-PL" sz="32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6629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endParaRPr lang="pl-PL"/>
          </a:p>
        </p:txBody>
      </p:sp>
      <p:pic>
        <p:nvPicPr>
          <p:cNvPr id="15" name="Obraz 14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029F81B8-C16A-4C5C-97D9-4C2264A18D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577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" name="Obraz 8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429528FF-4595-4C2D-9A73-0E48941E9E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051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64B9009-3A53-4AB5-8F93-5A9CDCD8988A}"/>
              </a:ext>
            </a:extLst>
          </p:cNvPr>
          <p:cNvPicPr/>
          <p:nvPr/>
        </p:nvPicPr>
        <p:blipFill rotWithShape="1">
          <a:blip r:embed="rId3"/>
          <a:srcRect b="83011"/>
          <a:stretch/>
        </p:blipFill>
        <p:spPr>
          <a:xfrm>
            <a:off x="0" y="0"/>
            <a:ext cx="9144000" cy="1165123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9A18253A-2D1D-44BF-9751-FD7C349CAC65}"/>
              </a:ext>
            </a:extLst>
          </p:cNvPr>
          <p:cNvSpPr txBox="1"/>
          <p:nvPr/>
        </p:nvSpPr>
        <p:spPr>
          <a:xfrm>
            <a:off x="775607" y="2852659"/>
            <a:ext cx="759278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 A</a:t>
            </a:r>
            <a:r>
              <a:rPr lang="en-US" sz="3200" dirty="0" err="1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nalysis</a:t>
            </a:r>
            <a:r>
              <a:rPr lang="en-US" sz="32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of the financial results of exhibitors and the horticultural industry</a:t>
            </a:r>
            <a:r>
              <a:rPr lang="pl-PL" sz="32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*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pl-PL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pl-PL" sz="16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*</a:t>
            </a:r>
            <a:r>
              <a:rPr lang="en-US" sz="16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industry is determined on the basis of the</a:t>
            </a:r>
            <a:r>
              <a:rPr lang="pl-PL" sz="16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top</a:t>
            </a:r>
            <a:r>
              <a:rPr lang="en-US" sz="16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5 PKD codes among fair</a:t>
            </a:r>
            <a:r>
              <a:rPr lang="pl-PL" sz="16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pl-PL" sz="1600" dirty="0" err="1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exhibitors</a:t>
            </a:r>
            <a:endParaRPr lang="pl-PL" sz="1600" dirty="0">
              <a:ln w="0"/>
              <a:solidFill>
                <a:srgbClr val="01447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D40C712-759D-4800-B36F-C9DB56625FE0}"/>
              </a:ext>
            </a:extLst>
          </p:cNvPr>
          <p:cNvPicPr/>
          <p:nvPr/>
        </p:nvPicPr>
        <p:blipFill rotWithShape="1">
          <a:blip r:embed="rId4"/>
          <a:srcRect t="85128"/>
          <a:stretch/>
        </p:blipFill>
        <p:spPr>
          <a:xfrm>
            <a:off x="0" y="5838092"/>
            <a:ext cx="9144000" cy="101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213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 rotWithShape="1">
          <a:blip r:embed="rId3"/>
          <a:srcRect b="82857"/>
          <a:stretch/>
        </p:blipFill>
        <p:spPr>
          <a:xfrm>
            <a:off x="0" y="0"/>
            <a:ext cx="9144000" cy="1175657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D8C81A7E-084D-44DC-83F8-DEF337D79ED5}"/>
              </a:ext>
            </a:extLst>
          </p:cNvPr>
          <p:cNvPicPr/>
          <p:nvPr/>
        </p:nvPicPr>
        <p:blipFill rotWithShape="1">
          <a:blip r:embed="rId3"/>
          <a:srcRect t="82857"/>
          <a:stretch/>
        </p:blipFill>
        <p:spPr>
          <a:xfrm>
            <a:off x="0" y="5682342"/>
            <a:ext cx="9144000" cy="1175658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B8D3054B-932C-4453-9DCE-E17DE8FC48BC}"/>
              </a:ext>
            </a:extLst>
          </p:cNvPr>
          <p:cNvSpPr txBox="1"/>
          <p:nvPr/>
        </p:nvSpPr>
        <p:spPr>
          <a:xfrm>
            <a:off x="0" y="2521058"/>
            <a:ext cx="91439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most </a:t>
            </a:r>
            <a:r>
              <a:rPr lang="pl-PL" sz="3200" dirty="0" err="1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important</a:t>
            </a:r>
            <a:r>
              <a:rPr lang="pl-PL" sz="32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pl-PL" sz="3200" dirty="0" err="1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information</a:t>
            </a:r>
            <a:r>
              <a:rPr lang="pl-PL" sz="32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</a:t>
            </a:r>
            <a:r>
              <a:rPr lang="en-US" sz="2000" dirty="0" err="1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trong</a:t>
            </a:r>
            <a:r>
              <a:rPr lang="en-US" sz="20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increase in the revenue of exhibitors in 2011-2016</a:t>
            </a:r>
            <a:r>
              <a:rPr lang="pl-PL" sz="20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000" dirty="0">
              <a:solidFill>
                <a:srgbClr val="01447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  <a:r>
              <a:rPr lang="en-US" sz="2000" dirty="0" err="1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ompanies</a:t>
            </a:r>
            <a:r>
              <a:rPr lang="en-US" sz="20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-exhibitors at </a:t>
            </a:r>
            <a:r>
              <a:rPr lang="pl-PL" sz="20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PIF</a:t>
            </a:r>
            <a:r>
              <a:rPr lang="en-US" sz="20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belong to the companies with the best </a:t>
            </a:r>
            <a:r>
              <a:rPr lang="pl-PL" sz="2000" dirty="0" err="1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profitability</a:t>
            </a:r>
            <a:r>
              <a:rPr lang="en-US" sz="20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in the industry</a:t>
            </a:r>
            <a:r>
              <a:rPr lang="pl-PL" sz="20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3462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 rotWithShape="1">
          <a:blip r:embed="rId3"/>
          <a:srcRect b="83492"/>
          <a:stretch/>
        </p:blipFill>
        <p:spPr>
          <a:xfrm>
            <a:off x="0" y="0"/>
            <a:ext cx="9144000" cy="113211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073913F1-E0A3-415A-8D8B-3501AD77DB5E}"/>
              </a:ext>
            </a:extLst>
          </p:cNvPr>
          <p:cNvPicPr/>
          <p:nvPr/>
        </p:nvPicPr>
        <p:blipFill rotWithShape="1">
          <a:blip r:embed="rId3"/>
          <a:srcRect t="83492"/>
          <a:stretch/>
        </p:blipFill>
        <p:spPr>
          <a:xfrm>
            <a:off x="0" y="5725884"/>
            <a:ext cx="9144000" cy="113211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5DFA8054-8924-474D-AECA-EB425DCD892F}"/>
              </a:ext>
            </a:extLst>
          </p:cNvPr>
          <p:cNvPicPr/>
          <p:nvPr/>
        </p:nvPicPr>
        <p:blipFill rotWithShape="1">
          <a:blip r:embed="rId4"/>
          <a:srcRect t="30264" b="24021"/>
          <a:stretch/>
        </p:blipFill>
        <p:spPr>
          <a:xfrm>
            <a:off x="0" y="2104571"/>
            <a:ext cx="9144000" cy="3135086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51DE563E-FE3D-48DA-B60C-6F801853F2B4}"/>
              </a:ext>
            </a:extLst>
          </p:cNvPr>
          <p:cNvSpPr txBox="1"/>
          <p:nvPr/>
        </p:nvSpPr>
        <p:spPr>
          <a:xfrm>
            <a:off x="0" y="5217170"/>
            <a:ext cx="914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4F81BC"/>
              </a:buClr>
              <a:buSzPct val="200000"/>
            </a:pPr>
            <a:r>
              <a:rPr lang="pl-PL" sz="1050" dirty="0" err="1">
                <a:solidFill>
                  <a:srgbClr val="014478"/>
                </a:solidFill>
              </a:rPr>
              <a:t>Increase</a:t>
            </a:r>
            <a:r>
              <a:rPr lang="pl-PL" sz="1050" dirty="0">
                <a:solidFill>
                  <a:srgbClr val="014478"/>
                </a:solidFill>
              </a:rPr>
              <a:t> in </a:t>
            </a:r>
            <a:r>
              <a:rPr lang="pl-PL" sz="1050" dirty="0" err="1">
                <a:solidFill>
                  <a:srgbClr val="014478"/>
                </a:solidFill>
              </a:rPr>
              <a:t>exhibitors</a:t>
            </a:r>
            <a:r>
              <a:rPr lang="pl-PL" sz="1050" dirty="0">
                <a:solidFill>
                  <a:srgbClr val="014478"/>
                </a:solidFill>
              </a:rPr>
              <a:t>’ </a:t>
            </a:r>
            <a:r>
              <a:rPr lang="pl-PL" sz="1050" dirty="0" err="1">
                <a:solidFill>
                  <a:srgbClr val="014478"/>
                </a:solidFill>
              </a:rPr>
              <a:t>revenues</a:t>
            </a:r>
            <a:r>
              <a:rPr lang="pl-PL" sz="1050" dirty="0">
                <a:solidFill>
                  <a:srgbClr val="014478"/>
                </a:solidFill>
              </a:rPr>
              <a:t> (</a:t>
            </a:r>
            <a:r>
              <a:rPr lang="pl-PL" sz="1050" dirty="0" err="1">
                <a:solidFill>
                  <a:srgbClr val="1E4679"/>
                </a:solidFill>
              </a:rPr>
              <a:t>compared</a:t>
            </a:r>
            <a:r>
              <a:rPr lang="pl-PL" sz="1050" dirty="0">
                <a:solidFill>
                  <a:srgbClr val="014478"/>
                </a:solidFill>
              </a:rPr>
              <a:t> to 2011)        </a:t>
            </a:r>
            <a:r>
              <a:rPr lang="pl-PL" sz="1050" dirty="0" err="1">
                <a:solidFill>
                  <a:srgbClr val="014478"/>
                </a:solidFill>
              </a:rPr>
              <a:t>Increase</a:t>
            </a:r>
            <a:r>
              <a:rPr lang="pl-PL" sz="1050" dirty="0">
                <a:solidFill>
                  <a:srgbClr val="014478"/>
                </a:solidFill>
              </a:rPr>
              <a:t> in </a:t>
            </a:r>
            <a:r>
              <a:rPr lang="pl-PL" sz="1050" dirty="0" err="1">
                <a:solidFill>
                  <a:srgbClr val="014478"/>
                </a:solidFill>
              </a:rPr>
              <a:t>industry</a:t>
            </a:r>
            <a:r>
              <a:rPr lang="pl-PL" sz="1050" dirty="0">
                <a:solidFill>
                  <a:srgbClr val="014478"/>
                </a:solidFill>
              </a:rPr>
              <a:t> </a:t>
            </a:r>
            <a:r>
              <a:rPr lang="pl-PL" sz="1050" dirty="0" err="1">
                <a:solidFill>
                  <a:srgbClr val="014478"/>
                </a:solidFill>
              </a:rPr>
              <a:t>revenues</a:t>
            </a:r>
            <a:r>
              <a:rPr lang="pl-PL" sz="1050" dirty="0">
                <a:solidFill>
                  <a:srgbClr val="014478"/>
                </a:solidFill>
              </a:rPr>
              <a:t> (</a:t>
            </a:r>
            <a:r>
              <a:rPr lang="pl-PL" sz="1050" dirty="0" err="1">
                <a:solidFill>
                  <a:srgbClr val="014478"/>
                </a:solidFill>
              </a:rPr>
              <a:t>compared</a:t>
            </a:r>
            <a:r>
              <a:rPr lang="pl-PL" sz="1050" dirty="0">
                <a:solidFill>
                  <a:srgbClr val="014478"/>
                </a:solidFill>
              </a:rPr>
              <a:t> to 2011)</a:t>
            </a:r>
          </a:p>
          <a:p>
            <a:pPr algn="ctr">
              <a:buClr>
                <a:srgbClr val="4F81BC"/>
              </a:buClr>
              <a:buSzPct val="200000"/>
            </a:pPr>
            <a:r>
              <a:rPr lang="pl-PL" sz="1050" dirty="0">
                <a:solidFill>
                  <a:srgbClr val="014478"/>
                </a:solidFill>
              </a:rPr>
              <a:t> </a:t>
            </a:r>
            <a:r>
              <a:rPr lang="pl-PL" sz="1050" dirty="0" err="1">
                <a:solidFill>
                  <a:srgbClr val="014478"/>
                </a:solidFill>
              </a:rPr>
              <a:t>Increase</a:t>
            </a:r>
            <a:r>
              <a:rPr lang="pl-PL" sz="1050" dirty="0">
                <a:solidFill>
                  <a:srgbClr val="014478"/>
                </a:solidFill>
              </a:rPr>
              <a:t> in </a:t>
            </a:r>
            <a:r>
              <a:rPr lang="pl-PL" sz="1050" dirty="0" err="1">
                <a:solidFill>
                  <a:srgbClr val="014478"/>
                </a:solidFill>
              </a:rPr>
              <a:t>revenues</a:t>
            </a:r>
            <a:r>
              <a:rPr lang="pl-PL" sz="1050" dirty="0">
                <a:solidFill>
                  <a:srgbClr val="014478"/>
                </a:solidFill>
              </a:rPr>
              <a:t> </a:t>
            </a:r>
            <a:r>
              <a:rPr lang="pl-PL" sz="1050" dirty="0" err="1">
                <a:solidFill>
                  <a:srgbClr val="014478"/>
                </a:solidFill>
              </a:rPr>
              <a:t>compared</a:t>
            </a:r>
            <a:r>
              <a:rPr lang="pl-PL" sz="1050" dirty="0">
                <a:solidFill>
                  <a:srgbClr val="014478"/>
                </a:solidFill>
              </a:rPr>
              <a:t> to the </a:t>
            </a:r>
            <a:r>
              <a:rPr lang="pl-PL" sz="1050" dirty="0" err="1">
                <a:solidFill>
                  <a:srgbClr val="014478"/>
                </a:solidFill>
              </a:rPr>
              <a:t>previous</a:t>
            </a:r>
            <a:r>
              <a:rPr lang="pl-PL" sz="1050" dirty="0">
                <a:solidFill>
                  <a:srgbClr val="014478"/>
                </a:solidFill>
              </a:rPr>
              <a:t> </a:t>
            </a:r>
            <a:r>
              <a:rPr lang="pl-PL" sz="1050" dirty="0" err="1">
                <a:solidFill>
                  <a:srgbClr val="014478"/>
                </a:solidFill>
              </a:rPr>
              <a:t>year</a:t>
            </a:r>
            <a:endParaRPr lang="pl-PL" sz="1050" dirty="0">
              <a:solidFill>
                <a:srgbClr val="014478"/>
              </a:solidFill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3DF9A7E5-E7F0-4ABB-8DD7-21C122AC5464}"/>
              </a:ext>
            </a:extLst>
          </p:cNvPr>
          <p:cNvSpPr/>
          <p:nvPr/>
        </p:nvSpPr>
        <p:spPr>
          <a:xfrm>
            <a:off x="1592580" y="5321118"/>
            <a:ext cx="76200" cy="7620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03FF2928-B5E8-48D2-B68E-AEBF3BC57155}"/>
              </a:ext>
            </a:extLst>
          </p:cNvPr>
          <p:cNvSpPr/>
          <p:nvPr/>
        </p:nvSpPr>
        <p:spPr>
          <a:xfrm>
            <a:off x="4648200" y="5321118"/>
            <a:ext cx="76200" cy="76200"/>
          </a:xfrm>
          <a:prstGeom prst="rect">
            <a:avLst/>
          </a:prstGeom>
          <a:solidFill>
            <a:srgbClr val="0144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014478"/>
              </a:solidFill>
              <a:highlight>
                <a:srgbClr val="1E4679"/>
              </a:highlight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73913E82-8FE5-4847-BDF5-A27BD5C60578}"/>
              </a:ext>
            </a:extLst>
          </p:cNvPr>
          <p:cNvSpPr/>
          <p:nvPr/>
        </p:nvSpPr>
        <p:spPr>
          <a:xfrm>
            <a:off x="3070860" y="5482408"/>
            <a:ext cx="76200" cy="76200"/>
          </a:xfrm>
          <a:prstGeom prst="rect">
            <a:avLst/>
          </a:prstGeom>
          <a:solidFill>
            <a:srgbClr val="6D83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014478"/>
              </a:solidFill>
              <a:highlight>
                <a:srgbClr val="1E4679"/>
              </a:highlight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279DC52-AA8E-4961-AC71-1C22CC93D2D3}"/>
              </a:ext>
            </a:extLst>
          </p:cNvPr>
          <p:cNvSpPr txBox="1"/>
          <p:nvPr/>
        </p:nvSpPr>
        <p:spPr>
          <a:xfrm>
            <a:off x="0" y="1132114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Exhibitors' revenues are growing faster than the rest of the industry</a:t>
            </a:r>
            <a:endParaRPr lang="pl-PL" sz="2400" dirty="0">
              <a:ln w="0"/>
              <a:solidFill>
                <a:srgbClr val="01447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pl-PL" dirty="0">
              <a:ln w="0"/>
              <a:solidFill>
                <a:srgbClr val="01447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pl-PL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</a:t>
            </a:r>
            <a:r>
              <a:rPr lang="en-US" dirty="0" err="1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ynamics</a:t>
            </a:r>
            <a:r>
              <a:rPr lang="en-US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of exhibitors' revenues vs. companies from the horticultural industry</a:t>
            </a:r>
            <a:endParaRPr lang="pl-PL" dirty="0">
              <a:ln w="0"/>
              <a:solidFill>
                <a:srgbClr val="01447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16348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 rotWithShape="1">
          <a:blip r:embed="rId3"/>
          <a:srcRect b="83280"/>
          <a:stretch/>
        </p:blipFill>
        <p:spPr>
          <a:xfrm>
            <a:off x="0" y="0"/>
            <a:ext cx="9144000" cy="114662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EDE0324B-D193-4EB3-BAEA-0C74EC648216}"/>
              </a:ext>
            </a:extLst>
          </p:cNvPr>
          <p:cNvPicPr/>
          <p:nvPr/>
        </p:nvPicPr>
        <p:blipFill rotWithShape="1">
          <a:blip r:embed="rId4"/>
          <a:srcRect t="83492"/>
          <a:stretch/>
        </p:blipFill>
        <p:spPr>
          <a:xfrm>
            <a:off x="0" y="5725884"/>
            <a:ext cx="9144000" cy="113211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7F666C7E-1968-490C-8D4F-5EF7D2719306}"/>
              </a:ext>
            </a:extLst>
          </p:cNvPr>
          <p:cNvPicPr/>
          <p:nvPr/>
        </p:nvPicPr>
        <p:blipFill rotWithShape="1">
          <a:blip r:embed="rId3"/>
          <a:srcRect l="84127" t="87831"/>
          <a:stretch/>
        </p:blipFill>
        <p:spPr>
          <a:xfrm>
            <a:off x="7692571" y="6023430"/>
            <a:ext cx="1451429" cy="83457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2C486E8A-D614-4D06-B76F-B8044BD25F99}"/>
              </a:ext>
            </a:extLst>
          </p:cNvPr>
          <p:cNvPicPr/>
          <p:nvPr/>
        </p:nvPicPr>
        <p:blipFill rotWithShape="1">
          <a:blip r:embed="rId3"/>
          <a:srcRect t="30689" b="22539"/>
          <a:stretch/>
        </p:blipFill>
        <p:spPr>
          <a:xfrm>
            <a:off x="0" y="2104571"/>
            <a:ext cx="9144000" cy="3207658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C24F8F50-47E3-44D7-8DF0-749E19EE0ECA}"/>
              </a:ext>
            </a:extLst>
          </p:cNvPr>
          <p:cNvSpPr txBox="1"/>
          <p:nvPr/>
        </p:nvSpPr>
        <p:spPr>
          <a:xfrm>
            <a:off x="0" y="118256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</a:t>
            </a:r>
            <a:r>
              <a:rPr lang="en-US" sz="2800" dirty="0" err="1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xhibitors</a:t>
            </a:r>
            <a:r>
              <a:rPr lang="en-US" sz="28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are leaders in the industry</a:t>
            </a:r>
            <a:endParaRPr lang="pl-PL" sz="2800" dirty="0">
              <a:ln w="0"/>
              <a:solidFill>
                <a:srgbClr val="01447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E75E0DB-58C3-4AA9-8EC6-FA18943495BC}"/>
              </a:ext>
            </a:extLst>
          </p:cNvPr>
          <p:cNvSpPr txBox="1"/>
          <p:nvPr/>
        </p:nvSpPr>
        <p:spPr>
          <a:xfrm>
            <a:off x="957942" y="1750108"/>
            <a:ext cx="3991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</a:t>
            </a:r>
            <a:r>
              <a:rPr lang="en-US" dirty="0" err="1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rofitability</a:t>
            </a:r>
            <a:r>
              <a:rPr lang="en-US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of trade fair exhibitors</a:t>
            </a:r>
            <a:r>
              <a:rPr lang="pl-PL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*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2F70C643-2538-4045-AFAF-3D06D6ECD593}"/>
              </a:ext>
            </a:extLst>
          </p:cNvPr>
          <p:cNvSpPr txBox="1"/>
          <p:nvPr/>
        </p:nvSpPr>
        <p:spPr>
          <a:xfrm>
            <a:off x="4833256" y="1750108"/>
            <a:ext cx="4310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</a:t>
            </a:r>
            <a:r>
              <a:rPr lang="en-US" dirty="0" err="1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rofitability</a:t>
            </a:r>
            <a:r>
              <a:rPr lang="en-US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of the horticultural industry</a:t>
            </a:r>
            <a:r>
              <a:rPr lang="pl-PL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*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5F58627-5C9D-4D9E-8BC5-243A4C2E888E}"/>
              </a:ext>
            </a:extLst>
          </p:cNvPr>
          <p:cNvSpPr txBox="1"/>
          <p:nvPr/>
        </p:nvSpPr>
        <p:spPr>
          <a:xfrm>
            <a:off x="0" y="5312229"/>
            <a:ext cx="9143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5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pl-PL" sz="1050" dirty="0" err="1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Negative</a:t>
            </a:r>
            <a:r>
              <a:rPr lang="pl-PL" sz="105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pl-PL" sz="1050" dirty="0" err="1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profitability</a:t>
            </a:r>
            <a:r>
              <a:rPr lang="pl-PL" sz="105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	   </a:t>
            </a:r>
            <a:r>
              <a:rPr lang="pl-PL" sz="1050" dirty="0" err="1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Positive</a:t>
            </a:r>
            <a:r>
              <a:rPr lang="pl-PL" sz="105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pl-PL" sz="1050" dirty="0" err="1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profitability</a:t>
            </a:r>
            <a:endParaRPr lang="pl-PL" sz="1050" dirty="0">
              <a:ln w="0"/>
              <a:solidFill>
                <a:srgbClr val="01447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pl-PL" sz="1050" dirty="0">
              <a:ln w="0"/>
              <a:solidFill>
                <a:srgbClr val="01447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pl-PL" sz="105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*</a:t>
            </a:r>
            <a:r>
              <a:rPr lang="en-US" sz="105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term "profitability" answers the question - whether the net profit (after tax) of the </a:t>
            </a:r>
            <a:r>
              <a:rPr lang="pl-PL" sz="1050" dirty="0" err="1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company</a:t>
            </a:r>
            <a:r>
              <a:rPr lang="en-US" sz="105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was a positive or negative value</a:t>
            </a:r>
            <a:endParaRPr lang="pl-PL" sz="1050" dirty="0">
              <a:ln w="0"/>
              <a:solidFill>
                <a:srgbClr val="01447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pl-PL" sz="1050" dirty="0">
              <a:ln w="0"/>
              <a:solidFill>
                <a:srgbClr val="01447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7BD52B9C-3A1A-40C9-BA03-F0E9B05168EE}"/>
              </a:ext>
            </a:extLst>
          </p:cNvPr>
          <p:cNvSpPr/>
          <p:nvPr/>
        </p:nvSpPr>
        <p:spPr>
          <a:xfrm>
            <a:off x="2953657" y="5387609"/>
            <a:ext cx="114300" cy="110849"/>
          </a:xfrm>
          <a:prstGeom prst="rect">
            <a:avLst/>
          </a:prstGeom>
          <a:solidFill>
            <a:srgbClr val="FF7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6275EE18-86BB-4901-8544-7D40A7BA0F7D}"/>
              </a:ext>
            </a:extLst>
          </p:cNvPr>
          <p:cNvSpPr/>
          <p:nvPr/>
        </p:nvSpPr>
        <p:spPr>
          <a:xfrm>
            <a:off x="4833256" y="5387608"/>
            <a:ext cx="114300" cy="110849"/>
          </a:xfrm>
          <a:prstGeom prst="rect">
            <a:avLst/>
          </a:prstGeom>
          <a:solidFill>
            <a:srgbClr val="95A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4437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 rotWithShape="1">
          <a:blip r:embed="rId3"/>
          <a:srcRect b="83333"/>
          <a:stretch/>
        </p:blipFill>
        <p:spPr>
          <a:xfrm>
            <a:off x="0" y="0"/>
            <a:ext cx="9144000" cy="114300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AE2410EC-2DAC-4964-881E-E28443776DB9}"/>
              </a:ext>
            </a:extLst>
          </p:cNvPr>
          <p:cNvPicPr/>
          <p:nvPr/>
        </p:nvPicPr>
        <p:blipFill rotWithShape="1">
          <a:blip r:embed="rId3"/>
          <a:srcRect t="83333"/>
          <a:stretch/>
        </p:blipFill>
        <p:spPr>
          <a:xfrm>
            <a:off x="0" y="5714998"/>
            <a:ext cx="9144000" cy="1143001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42FDD254-A4BE-4F4F-B3AA-E12960603721}"/>
              </a:ext>
            </a:extLst>
          </p:cNvPr>
          <p:cNvSpPr txBox="1"/>
          <p:nvPr/>
        </p:nvSpPr>
        <p:spPr>
          <a:xfrm>
            <a:off x="0" y="2890391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2. E</a:t>
            </a:r>
            <a:r>
              <a:rPr lang="en-US" sz="3200" dirty="0" err="1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xport</a:t>
            </a:r>
            <a:r>
              <a:rPr lang="en-US" sz="32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from Poland vs. Import</a:t>
            </a:r>
            <a:r>
              <a:rPr lang="pl-PL" sz="32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to Poland</a:t>
            </a:r>
            <a:r>
              <a:rPr lang="en-US" sz="32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br>
              <a:rPr lang="pl-PL" sz="32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3200" dirty="0">
                <a:ln w="0"/>
                <a:solidFill>
                  <a:srgbClr val="0144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of garden plants</a:t>
            </a:r>
            <a:endParaRPr lang="pl-PL" sz="3200" dirty="0">
              <a:ln w="0"/>
              <a:solidFill>
                <a:srgbClr val="01447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280468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827</Words>
  <Application>Microsoft Office PowerPoint</Application>
  <PresentationFormat>On-screen Show (4:3)</PresentationFormat>
  <Paragraphs>282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Motyw pakietu Office</vt:lpstr>
      <vt:lpstr>    RAPORT BASIC dla branży ogrodniczej    przygotowany przez InfoCredit we współpracy z MTP – organizatorem największych w Europie Środkowej targów przemysłu ogrodniczego GARDENIA    </vt:lpstr>
      <vt:lpstr>Raport branżowy został przygotowany na podstawie najbardziej aktualnych danych dostępnych w dniu  19.02.2018 roku   w bazach: firmy InfoCredit,  Międzynarodowych Targów Poznańskich oraz United Nations Comtrade Database (DESA/UNSD).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RAPORT BASIC dla branży ogrodniczej    przygotowany przez InfoCredit we współpracy z MTP – organizatorem największych w Europie Środkowej targów przemysłu ogrodniczego GARDENIA</dc:title>
  <dc:creator>Ewelina Kamińska</dc:creator>
  <cp:lastModifiedBy>Greta Drossart</cp:lastModifiedBy>
  <cp:revision>50</cp:revision>
  <dcterms:created xsi:type="dcterms:W3CDTF">2018-02-20T09:07:53Z</dcterms:created>
  <dcterms:modified xsi:type="dcterms:W3CDTF">2018-03-20T08:39:06Z</dcterms:modified>
</cp:coreProperties>
</file>