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 id="2147483796" r:id="rId5"/>
    <p:sldMasterId id="2147483818" r:id="rId6"/>
    <p:sldMasterId id="2147483808" r:id="rId7"/>
  </p:sldMasterIdLst>
  <p:notesMasterIdLst>
    <p:notesMasterId r:id="rId23"/>
  </p:notesMasterIdLst>
  <p:handoutMasterIdLst>
    <p:handoutMasterId r:id="rId24"/>
  </p:handoutMasterIdLst>
  <p:sldIdLst>
    <p:sldId id="403" r:id="rId8"/>
    <p:sldId id="432" r:id="rId9"/>
    <p:sldId id="433" r:id="rId10"/>
    <p:sldId id="434" r:id="rId11"/>
    <p:sldId id="425" r:id="rId12"/>
    <p:sldId id="428" r:id="rId13"/>
    <p:sldId id="424" r:id="rId14"/>
    <p:sldId id="426" r:id="rId15"/>
    <p:sldId id="427" r:id="rId16"/>
    <p:sldId id="421" r:id="rId17"/>
    <p:sldId id="423" r:id="rId18"/>
    <p:sldId id="429" r:id="rId19"/>
    <p:sldId id="430" r:id="rId20"/>
    <p:sldId id="431" r:id="rId21"/>
    <p:sldId id="409"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pertina" id="{83F0CF15-2BEB-41A0-A5B0-57220500955F}">
          <p14:sldIdLst>
            <p14:sldId id="403"/>
            <p14:sldId id="432"/>
            <p14:sldId id="433"/>
            <p14:sldId id="434"/>
            <p14:sldId id="425"/>
            <p14:sldId id="428"/>
            <p14:sldId id="424"/>
            <p14:sldId id="426"/>
            <p14:sldId id="427"/>
            <p14:sldId id="421"/>
            <p14:sldId id="423"/>
            <p14:sldId id="429"/>
            <p14:sldId id="430"/>
            <p14:sldId id="431"/>
            <p14:sldId id="409"/>
          </p14:sldIdLst>
        </p14:section>
      </p14:sectionLst>
    </p:ext>
    <p:ext uri="{EFAFB233-063F-42B5-8137-9DF3F51BA10A}">
      <p15:sldGuideLst xmlns:p15="http://schemas.microsoft.com/office/powerpoint/2012/main">
        <p15:guide id="1" orient="horz" pos="368" userDrawn="1">
          <p15:clr>
            <a:srgbClr val="A4A3A4"/>
          </p15:clr>
        </p15:guide>
        <p15:guide id="2" pos="192" userDrawn="1">
          <p15:clr>
            <a:srgbClr val="A4A3A4"/>
          </p15:clr>
        </p15:guide>
        <p15:guide id="3" orient="horz" pos="5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878"/>
    <a:srgbClr val="DC002E"/>
    <a:srgbClr val="004687"/>
    <a:srgbClr val="E4E4E4"/>
    <a:srgbClr val="6AC6C9"/>
    <a:srgbClr val="01CA85"/>
    <a:srgbClr val="0E6B69"/>
    <a:srgbClr val="FFE8ED"/>
    <a:srgbClr val="C5FFF8"/>
    <a:srgbClr val="27D7C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3" autoAdjust="0"/>
    <p:restoredTop sz="96357" autoAdjust="0"/>
  </p:normalViewPr>
  <p:slideViewPr>
    <p:cSldViewPr snapToGrid="0" showGuides="1">
      <p:cViewPr varScale="1">
        <p:scale>
          <a:sx n="74" d="100"/>
          <a:sy n="74" d="100"/>
        </p:scale>
        <p:origin x="90" y="816"/>
      </p:cViewPr>
      <p:guideLst>
        <p:guide orient="horz" pos="368"/>
        <p:guide pos="192"/>
        <p:guide orient="horz" pos="50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9" d="100"/>
          <a:sy n="89" d="100"/>
        </p:scale>
        <p:origin x="26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20FE731-46A2-46A5-9AD2-A416FE8CEE67}" type="datetimeFigureOut">
              <a:rPr lang="en-GB" smtClean="0"/>
              <a:pPr/>
              <a:t>04/02/2021</a:t>
            </a:fld>
            <a:endParaRPr lang="en-GB"/>
          </a:p>
        </p:txBody>
      </p:sp>
      <p:sp>
        <p:nvSpPr>
          <p:cNvPr id="4" name="Segnaposto piè di pa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89669B9-D8F4-4B71-AFE9-987693379946}" type="slidenum">
              <a:rPr lang="en-GB" smtClean="0"/>
              <a:pPr/>
              <a:t>‹N›</a:t>
            </a:fld>
            <a:endParaRPr lang="en-GB"/>
          </a:p>
        </p:txBody>
      </p:sp>
    </p:spTree>
    <p:extLst>
      <p:ext uri="{BB962C8B-B14F-4D97-AF65-F5344CB8AC3E}">
        <p14:creationId xmlns:p14="http://schemas.microsoft.com/office/powerpoint/2010/main" val="3270809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4BD0BD-8420-46F9-8257-B8F286606235}" type="datetimeFigureOut">
              <a:rPr lang="it-IT" smtClean="0"/>
              <a:pPr/>
              <a:t>04/02/2021</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D64B0E-3DDE-4A0E-88A9-3A41651A4597}" type="slidenum">
              <a:rPr lang="it-IT" smtClean="0"/>
              <a:pPr/>
              <a:t>‹N›</a:t>
            </a:fld>
            <a:endParaRPr lang="it-IT"/>
          </a:p>
        </p:txBody>
      </p:sp>
    </p:spTree>
    <p:extLst>
      <p:ext uri="{BB962C8B-B14F-4D97-AF65-F5344CB8AC3E}">
        <p14:creationId xmlns:p14="http://schemas.microsoft.com/office/powerpoint/2010/main" val="192810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0160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it-IT" dirty="0">
              <a:latin typeface="Calibri" charset="0"/>
            </a:endParaRPr>
          </a:p>
        </p:txBody>
      </p:sp>
    </p:spTree>
    <p:extLst>
      <p:ext uri="{BB962C8B-B14F-4D97-AF65-F5344CB8AC3E}">
        <p14:creationId xmlns:p14="http://schemas.microsoft.com/office/powerpoint/2010/main" val="3535768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0160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it-IT" dirty="0">
              <a:latin typeface="Calibri" charset="0"/>
            </a:endParaRPr>
          </a:p>
        </p:txBody>
      </p:sp>
    </p:spTree>
    <p:extLst>
      <p:ext uri="{BB962C8B-B14F-4D97-AF65-F5344CB8AC3E}">
        <p14:creationId xmlns:p14="http://schemas.microsoft.com/office/powerpoint/2010/main" val="344967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0160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it-IT" dirty="0">
              <a:latin typeface="Calibri" charset="0"/>
            </a:endParaRPr>
          </a:p>
        </p:txBody>
      </p:sp>
    </p:spTree>
    <p:extLst>
      <p:ext uri="{BB962C8B-B14F-4D97-AF65-F5344CB8AC3E}">
        <p14:creationId xmlns:p14="http://schemas.microsoft.com/office/powerpoint/2010/main" val="407974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0160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it-IT" dirty="0">
              <a:latin typeface="Calibri" charset="0"/>
            </a:endParaRPr>
          </a:p>
        </p:txBody>
      </p:sp>
    </p:spTree>
    <p:extLst>
      <p:ext uri="{BB962C8B-B14F-4D97-AF65-F5344CB8AC3E}">
        <p14:creationId xmlns:p14="http://schemas.microsoft.com/office/powerpoint/2010/main" val="76710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0160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it-IT" dirty="0">
              <a:latin typeface="Calibri" charset="0"/>
            </a:endParaRPr>
          </a:p>
        </p:txBody>
      </p:sp>
    </p:spTree>
    <p:extLst>
      <p:ext uri="{BB962C8B-B14F-4D97-AF65-F5344CB8AC3E}">
        <p14:creationId xmlns:p14="http://schemas.microsoft.com/office/powerpoint/2010/main" val="1665291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0160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it-IT" dirty="0">
              <a:latin typeface="Calibri" charset="0"/>
            </a:endParaRPr>
          </a:p>
        </p:txBody>
      </p:sp>
    </p:spTree>
    <p:extLst>
      <p:ext uri="{BB962C8B-B14F-4D97-AF65-F5344CB8AC3E}">
        <p14:creationId xmlns:p14="http://schemas.microsoft.com/office/powerpoint/2010/main" val="40078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0160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it-IT" dirty="0">
              <a:latin typeface="Calibri" charset="0"/>
            </a:endParaRPr>
          </a:p>
        </p:txBody>
      </p:sp>
    </p:spTree>
    <p:extLst>
      <p:ext uri="{BB962C8B-B14F-4D97-AF65-F5344CB8AC3E}">
        <p14:creationId xmlns:p14="http://schemas.microsoft.com/office/powerpoint/2010/main" val="40448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0160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it-IT" dirty="0">
              <a:latin typeface="Calibri" charset="0"/>
            </a:endParaRPr>
          </a:p>
        </p:txBody>
      </p:sp>
    </p:spTree>
    <p:extLst>
      <p:ext uri="{BB962C8B-B14F-4D97-AF65-F5344CB8AC3E}">
        <p14:creationId xmlns:p14="http://schemas.microsoft.com/office/powerpoint/2010/main" val="324955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0160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it-IT" dirty="0">
              <a:latin typeface="Calibri" charset="0"/>
            </a:endParaRPr>
          </a:p>
        </p:txBody>
      </p:sp>
    </p:spTree>
    <p:extLst>
      <p:ext uri="{BB962C8B-B14F-4D97-AF65-F5344CB8AC3E}">
        <p14:creationId xmlns:p14="http://schemas.microsoft.com/office/powerpoint/2010/main" val="122243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xfrm>
            <a:off x="101600" y="742950"/>
            <a:ext cx="6604000" cy="3714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it-IT" dirty="0">
              <a:latin typeface="Calibri" charset="0"/>
            </a:endParaRPr>
          </a:p>
        </p:txBody>
      </p:sp>
    </p:spTree>
    <p:extLst>
      <p:ext uri="{BB962C8B-B14F-4D97-AF65-F5344CB8AC3E}">
        <p14:creationId xmlns:p14="http://schemas.microsoft.com/office/powerpoint/2010/main" val="3180372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olo Sott.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577975"/>
            <a:ext cx="11176621" cy="4227513"/>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9278C647-955C-40A4-A8EF-30FB15421AB8}" type="datetime1">
              <a:rPr lang="it-IT" smtClean="0"/>
              <a:t>04/02/2021</a:t>
            </a:fld>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Tree>
    <p:extLst>
      <p:ext uri="{BB962C8B-B14F-4D97-AF65-F5344CB8AC3E}">
        <p14:creationId xmlns:p14="http://schemas.microsoft.com/office/powerpoint/2010/main" val="384832415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FULL Immagine e Testo">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dirty="0"/>
          </a:p>
        </p:txBody>
      </p:sp>
      <p:sp>
        <p:nvSpPr>
          <p:cNvPr id="5" name="Segnaposto testo 5"/>
          <p:cNvSpPr>
            <a:spLocks noGrp="1"/>
          </p:cNvSpPr>
          <p:nvPr>
            <p:ph type="body" sz="quarter" idx="10" hasCustomPrompt="1"/>
          </p:nvPr>
        </p:nvSpPr>
        <p:spPr>
          <a:xfrm>
            <a:off x="407988" y="901701"/>
            <a:ext cx="11176000" cy="2031999"/>
          </a:xfrm>
        </p:spPr>
        <p:txBody>
          <a:bodyPr anchor="ctr" anchorCtr="0"/>
          <a:lstStyle>
            <a:lvl1pPr algn="ctr">
              <a:defRPr sz="12000" b="1">
                <a:solidFill>
                  <a:schemeClr val="bg1"/>
                </a:solidFill>
              </a:defRPr>
            </a:lvl1pPr>
          </a:lstStyle>
          <a:p>
            <a:pPr lvl="0"/>
            <a:r>
              <a:rPr lang="it-IT" dirty="0"/>
              <a:t>Inserire il testo</a:t>
            </a:r>
          </a:p>
        </p:txBody>
      </p:sp>
    </p:spTree>
    <p:extLst>
      <p:ext uri="{BB962C8B-B14F-4D97-AF65-F5344CB8AC3E}">
        <p14:creationId xmlns:p14="http://schemas.microsoft.com/office/powerpoint/2010/main" val="190503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olo sott. con immagine">
    <p:spTree>
      <p:nvGrpSpPr>
        <p:cNvPr id="1" name=""/>
        <p:cNvGrpSpPr/>
        <p:nvPr/>
      </p:nvGrpSpPr>
      <p:grpSpPr>
        <a:xfrm>
          <a:off x="0" y="0"/>
          <a:ext cx="0" cy="0"/>
          <a:chOff x="0" y="0"/>
          <a:chExt cx="0" cy="0"/>
        </a:xfrm>
      </p:grpSpPr>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4956"/>
            <a:ext cx="11176620"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multimediale</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4"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7"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01300F1A-519A-4CFC-AE3B-2F5CF86287E2}" type="datetime1">
              <a:rPr lang="it-IT" smtClean="0"/>
              <a:t>04/02/2021</a:t>
            </a:fld>
            <a:endParaRPr lang="en-GB" dirty="0"/>
          </a:p>
        </p:txBody>
      </p:sp>
      <p:sp>
        <p:nvSpPr>
          <p:cNvPr id="8"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Tree>
    <p:extLst>
      <p:ext uri="{BB962C8B-B14F-4D97-AF65-F5344CB8AC3E}">
        <p14:creationId xmlns:p14="http://schemas.microsoft.com/office/powerpoint/2010/main" val="2040865974"/>
      </p:ext>
    </p:extLst>
  </p:cSld>
  <p:clrMapOvr>
    <a:masterClrMapping/>
  </p:clrMapOvr>
  <p:extLst>
    <p:ext uri="{DCECCB84-F9BA-43D5-87BE-67443E8EF086}">
      <p15:sldGuideLst xmlns:p15="http://schemas.microsoft.com/office/powerpoint/2012/main">
        <p15:guide id="1" orient="horz" pos="55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olo Sottotitolo pt22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60352"/>
            <a:ext cx="11176620" cy="4245137"/>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Contenuto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75036"/>
          </a:xfrm>
          <a:prstGeom prst="rect">
            <a:avLst/>
          </a:prstGeom>
        </p:spPr>
        <p:txBody>
          <a:bodyPr vert="horz" lIns="0" tIns="45720" rIns="91440" bIns="45720" rtlCol="0">
            <a:noAutofit/>
          </a:bodyPr>
          <a:lstStyle>
            <a:lvl1pPr>
              <a:spcBef>
                <a:spcPts val="1200"/>
              </a:spcBef>
              <a:defRPr lang="it-IT" sz="22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1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1A34EBFF-2FC3-4555-A009-9D1805203CDC}" type="datetime1">
              <a:rPr lang="it-IT" smtClean="0"/>
              <a:t>04/02/2021</a:t>
            </a:fld>
            <a:endParaRPr lang="en-GB" dirty="0"/>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Tree>
    <p:extLst>
      <p:ext uri="{BB962C8B-B14F-4D97-AF65-F5344CB8AC3E}">
        <p14:creationId xmlns:p14="http://schemas.microsoft.com/office/powerpoint/2010/main" val="698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Vuota">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D9ADDC14-1967-4EF6-9766-9CAE7F112E82}" type="datetime1">
              <a:rPr lang="it-IT" smtClean="0"/>
              <a:t>04/02/2021</a:t>
            </a:fld>
            <a:endParaRPr lang="en-GB" dirty="0"/>
          </a:p>
        </p:txBody>
      </p:sp>
      <p:sp>
        <p:nvSpPr>
          <p:cNvPr id="3"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Tree>
    <p:extLst>
      <p:ext uri="{BB962C8B-B14F-4D97-AF65-F5344CB8AC3E}">
        <p14:creationId xmlns:p14="http://schemas.microsoft.com/office/powerpoint/2010/main" val="3150241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2702302"/>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D3DED3FD-865C-48CF-9072-4CDA6EFA3B87}" type="datetime1">
              <a:rPr lang="it-IT" smtClean="0"/>
              <a:t>04/02/2021</a:t>
            </a:fld>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Tree>
    <p:extLst>
      <p:ext uri="{BB962C8B-B14F-4D97-AF65-F5344CB8AC3E}">
        <p14:creationId xmlns:p14="http://schemas.microsoft.com/office/powerpoint/2010/main" val="101928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89"/>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955800"/>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D2B116FF-166A-4810-A855-89C4FD10235E}" type="datetime1">
              <a:rPr lang="it-IT" smtClean="0"/>
              <a:t>04/02/2021</a:t>
            </a:fld>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
        <p:nvSpPr>
          <p:cNvPr id="11"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4"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5"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6"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3429000"/>
            <a:ext cx="3623869" cy="567011"/>
          </a:xfrm>
          <a:prstGeom prst="rect">
            <a:avLst/>
          </a:prstGeom>
          <a:solidFill>
            <a:schemeClr val="tx2"/>
          </a:solidFill>
        </p:spPr>
        <p:txBody>
          <a:bodyPr vert="horz" lIns="144000" tIns="144000" rIns="144000" bIns="45720" rtlCol="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7"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996011"/>
            <a:ext cx="3623869" cy="886988"/>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4006351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olo e agenda">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8"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2" name="Segnaposto contenuto 2">
            <a:extLst>
              <a:ext uri="{FF2B5EF4-FFF2-40B4-BE49-F238E27FC236}">
                <a16:creationId xmlns:a16="http://schemas.microsoft.com/office/drawing/2014/main" id="{6D2B416D-7B49-44B1-B69F-DA365E602485}"/>
              </a:ext>
            </a:extLst>
          </p:cNvPr>
          <p:cNvSpPr>
            <a:spLocks noGrp="1"/>
          </p:cNvSpPr>
          <p:nvPr>
            <p:ph idx="14" hasCustomPrompt="1"/>
          </p:nvPr>
        </p:nvSpPr>
        <p:spPr>
          <a:xfrm>
            <a:off x="4183743"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5" hasCustomPrompt="1"/>
          </p:nvPr>
        </p:nvSpPr>
        <p:spPr>
          <a:xfrm>
            <a:off x="4183743"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1" name="Segnaposto contenuto 2">
            <a:extLst>
              <a:ext uri="{FF2B5EF4-FFF2-40B4-BE49-F238E27FC236}">
                <a16:creationId xmlns:a16="http://schemas.microsoft.com/office/drawing/2014/main" id="{6D2B416D-7B49-44B1-B69F-DA365E602485}"/>
              </a:ext>
            </a:extLst>
          </p:cNvPr>
          <p:cNvSpPr>
            <a:spLocks noGrp="1"/>
          </p:cNvSpPr>
          <p:nvPr>
            <p:ph idx="16" hasCustomPrompt="1"/>
          </p:nvPr>
        </p:nvSpPr>
        <p:spPr>
          <a:xfrm>
            <a:off x="7960119" y="138879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2" name="Segnaposto contenuto 2">
            <a:extLst>
              <a:ext uri="{FF2B5EF4-FFF2-40B4-BE49-F238E27FC236}">
                <a16:creationId xmlns:a16="http://schemas.microsoft.com/office/drawing/2014/main" id="{6D2B416D-7B49-44B1-B69F-DA365E602485}"/>
              </a:ext>
            </a:extLst>
          </p:cNvPr>
          <p:cNvSpPr>
            <a:spLocks noGrp="1"/>
          </p:cNvSpPr>
          <p:nvPr>
            <p:ph idx="17" hasCustomPrompt="1"/>
          </p:nvPr>
        </p:nvSpPr>
        <p:spPr>
          <a:xfrm>
            <a:off x="7960119" y="178911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13"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69050939-257E-440B-9686-684A9EB9CF71}" type="datetime1">
              <a:rPr lang="it-IT" smtClean="0"/>
              <a:t>04/02/2021</a:t>
            </a:fld>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
        <p:nvSpPr>
          <p:cNvPr id="26" name="Segnaposto contenuto 2">
            <a:extLst>
              <a:ext uri="{FF2B5EF4-FFF2-40B4-BE49-F238E27FC236}">
                <a16:creationId xmlns:a16="http://schemas.microsoft.com/office/drawing/2014/main" id="{6D2B416D-7B49-44B1-B69F-DA365E602485}"/>
              </a:ext>
            </a:extLst>
          </p:cNvPr>
          <p:cNvSpPr>
            <a:spLocks noGrp="1"/>
          </p:cNvSpPr>
          <p:nvPr>
            <p:ph idx="18" hasCustomPrompt="1"/>
          </p:nvPr>
        </p:nvSpPr>
        <p:spPr>
          <a:xfrm>
            <a:off x="407368"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9" hasCustomPrompt="1"/>
          </p:nvPr>
        </p:nvSpPr>
        <p:spPr>
          <a:xfrm>
            <a:off x="407368"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28" name="Segnaposto contenuto 2">
            <a:extLst>
              <a:ext uri="{FF2B5EF4-FFF2-40B4-BE49-F238E27FC236}">
                <a16:creationId xmlns:a16="http://schemas.microsoft.com/office/drawing/2014/main" id="{6D2B416D-7B49-44B1-B69F-DA365E602485}"/>
              </a:ext>
            </a:extLst>
          </p:cNvPr>
          <p:cNvSpPr>
            <a:spLocks noGrp="1"/>
          </p:cNvSpPr>
          <p:nvPr>
            <p:ph idx="20" hasCustomPrompt="1"/>
          </p:nvPr>
        </p:nvSpPr>
        <p:spPr>
          <a:xfrm>
            <a:off x="4183743"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21" hasCustomPrompt="1"/>
          </p:nvPr>
        </p:nvSpPr>
        <p:spPr>
          <a:xfrm>
            <a:off x="4183743"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3" name="Segnaposto contenuto 2">
            <a:extLst>
              <a:ext uri="{FF2B5EF4-FFF2-40B4-BE49-F238E27FC236}">
                <a16:creationId xmlns:a16="http://schemas.microsoft.com/office/drawing/2014/main" id="{6D2B416D-7B49-44B1-B69F-DA365E602485}"/>
              </a:ext>
            </a:extLst>
          </p:cNvPr>
          <p:cNvSpPr>
            <a:spLocks noGrp="1"/>
          </p:cNvSpPr>
          <p:nvPr>
            <p:ph idx="22" hasCustomPrompt="1"/>
          </p:nvPr>
        </p:nvSpPr>
        <p:spPr>
          <a:xfrm>
            <a:off x="7960119" y="2786060"/>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4" name="Segnaposto contenuto 2">
            <a:extLst>
              <a:ext uri="{FF2B5EF4-FFF2-40B4-BE49-F238E27FC236}">
                <a16:creationId xmlns:a16="http://schemas.microsoft.com/office/drawing/2014/main" id="{6D2B416D-7B49-44B1-B69F-DA365E602485}"/>
              </a:ext>
            </a:extLst>
          </p:cNvPr>
          <p:cNvSpPr>
            <a:spLocks noGrp="1"/>
          </p:cNvSpPr>
          <p:nvPr>
            <p:ph idx="23" hasCustomPrompt="1"/>
          </p:nvPr>
        </p:nvSpPr>
        <p:spPr>
          <a:xfrm>
            <a:off x="7960119" y="3186383"/>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5" name="Segnaposto contenuto 2">
            <a:extLst>
              <a:ext uri="{FF2B5EF4-FFF2-40B4-BE49-F238E27FC236}">
                <a16:creationId xmlns:a16="http://schemas.microsoft.com/office/drawing/2014/main" id="{6D2B416D-7B49-44B1-B69F-DA365E602485}"/>
              </a:ext>
            </a:extLst>
          </p:cNvPr>
          <p:cNvSpPr>
            <a:spLocks noGrp="1"/>
          </p:cNvSpPr>
          <p:nvPr>
            <p:ph idx="24" hasCustomPrompt="1"/>
          </p:nvPr>
        </p:nvSpPr>
        <p:spPr>
          <a:xfrm>
            <a:off x="407368"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6" name="Segnaposto contenuto 2">
            <a:extLst>
              <a:ext uri="{FF2B5EF4-FFF2-40B4-BE49-F238E27FC236}">
                <a16:creationId xmlns:a16="http://schemas.microsoft.com/office/drawing/2014/main" id="{6D2B416D-7B49-44B1-B69F-DA365E602485}"/>
              </a:ext>
            </a:extLst>
          </p:cNvPr>
          <p:cNvSpPr>
            <a:spLocks noGrp="1"/>
          </p:cNvSpPr>
          <p:nvPr>
            <p:ph idx="25" hasCustomPrompt="1"/>
          </p:nvPr>
        </p:nvSpPr>
        <p:spPr>
          <a:xfrm>
            <a:off x="407368"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7" name="Segnaposto contenuto 2">
            <a:extLst>
              <a:ext uri="{FF2B5EF4-FFF2-40B4-BE49-F238E27FC236}">
                <a16:creationId xmlns:a16="http://schemas.microsoft.com/office/drawing/2014/main" id="{6D2B416D-7B49-44B1-B69F-DA365E602485}"/>
              </a:ext>
            </a:extLst>
          </p:cNvPr>
          <p:cNvSpPr>
            <a:spLocks noGrp="1"/>
          </p:cNvSpPr>
          <p:nvPr>
            <p:ph idx="26" hasCustomPrompt="1"/>
          </p:nvPr>
        </p:nvSpPr>
        <p:spPr>
          <a:xfrm>
            <a:off x="4183743"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38" name="Segnaposto contenuto 2">
            <a:extLst>
              <a:ext uri="{FF2B5EF4-FFF2-40B4-BE49-F238E27FC236}">
                <a16:creationId xmlns:a16="http://schemas.microsoft.com/office/drawing/2014/main" id="{6D2B416D-7B49-44B1-B69F-DA365E602485}"/>
              </a:ext>
            </a:extLst>
          </p:cNvPr>
          <p:cNvSpPr>
            <a:spLocks noGrp="1"/>
          </p:cNvSpPr>
          <p:nvPr>
            <p:ph idx="27" hasCustomPrompt="1"/>
          </p:nvPr>
        </p:nvSpPr>
        <p:spPr>
          <a:xfrm>
            <a:off x="4183743"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
        <p:nvSpPr>
          <p:cNvPr id="39" name="Segnaposto contenuto 2">
            <a:extLst>
              <a:ext uri="{FF2B5EF4-FFF2-40B4-BE49-F238E27FC236}">
                <a16:creationId xmlns:a16="http://schemas.microsoft.com/office/drawing/2014/main" id="{6D2B416D-7B49-44B1-B69F-DA365E602485}"/>
              </a:ext>
            </a:extLst>
          </p:cNvPr>
          <p:cNvSpPr>
            <a:spLocks noGrp="1"/>
          </p:cNvSpPr>
          <p:nvPr>
            <p:ph idx="28" hasCustomPrompt="1"/>
          </p:nvPr>
        </p:nvSpPr>
        <p:spPr>
          <a:xfrm>
            <a:off x="7960119" y="4178599"/>
            <a:ext cx="3623869" cy="400324"/>
          </a:xfrm>
          <a:prstGeom prst="rect">
            <a:avLst/>
          </a:prstGeom>
          <a:solidFill>
            <a:schemeClr val="tx2"/>
          </a:solidFill>
        </p:spPr>
        <p:txBody>
          <a:bodyPr vert="horz" lIns="144000" tIns="144000" rIns="144000" bIns="45720" rtlCol="0" anchor="ctr" anchorCtr="0">
            <a:normAutofit/>
          </a:bodyPr>
          <a:lstStyle>
            <a:lvl1pPr>
              <a:spcBef>
                <a:spcPts val="1200"/>
              </a:spcBef>
              <a:defRPr lang="it-IT" sz="18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40" name="Segnaposto contenuto 2">
            <a:extLst>
              <a:ext uri="{FF2B5EF4-FFF2-40B4-BE49-F238E27FC236}">
                <a16:creationId xmlns:a16="http://schemas.microsoft.com/office/drawing/2014/main" id="{6D2B416D-7B49-44B1-B69F-DA365E602485}"/>
              </a:ext>
            </a:extLst>
          </p:cNvPr>
          <p:cNvSpPr>
            <a:spLocks noGrp="1"/>
          </p:cNvSpPr>
          <p:nvPr>
            <p:ph idx="29" hasCustomPrompt="1"/>
          </p:nvPr>
        </p:nvSpPr>
        <p:spPr>
          <a:xfrm>
            <a:off x="7960119" y="4578922"/>
            <a:ext cx="3623869" cy="771207"/>
          </a:xfrm>
          <a:prstGeom prst="rect">
            <a:avLst/>
          </a:prstGeom>
          <a:solidFill>
            <a:schemeClr val="bg1">
              <a:lumMod val="75000"/>
            </a:schemeClr>
          </a:solidFill>
        </p:spPr>
        <p:txBody>
          <a:bodyPr vert="horz" lIns="144000" tIns="144000" rIns="144000" bIns="45720" rtlCol="0">
            <a:normAutofit/>
          </a:bodyPr>
          <a:lstStyle>
            <a:lvl1pPr>
              <a:spcBef>
                <a:spcPts val="1200"/>
              </a:spcBef>
              <a:defRPr lang="it-IT" sz="1600" b="0"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Testo Calibri 16pt</a:t>
            </a:r>
          </a:p>
        </p:txBody>
      </p:sp>
    </p:spTree>
    <p:extLst>
      <p:ext uri="{BB962C8B-B14F-4D97-AF65-F5344CB8AC3E}">
        <p14:creationId xmlns:p14="http://schemas.microsoft.com/office/powerpoint/2010/main" val="234983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OSSO1_Titolo Sottotitolo e contenuto">
    <p:spTree>
      <p:nvGrpSpPr>
        <p:cNvPr id="1" name=""/>
        <p:cNvGrpSpPr/>
        <p:nvPr/>
      </p:nvGrpSpPr>
      <p:grpSpPr>
        <a:xfrm>
          <a:off x="0" y="0"/>
          <a:ext cx="0" cy="0"/>
          <a:chOff x="0" y="0"/>
          <a:chExt cx="0" cy="0"/>
        </a:xfrm>
      </p:grpSpPr>
      <p:grpSp>
        <p:nvGrpSpPr>
          <p:cNvPr id="4" name="Gruppo 3"/>
          <p:cNvGrpSpPr/>
          <p:nvPr userDrawn="1"/>
        </p:nvGrpSpPr>
        <p:grpSpPr>
          <a:xfrm>
            <a:off x="0" y="0"/>
            <a:ext cx="12192000" cy="6858000"/>
            <a:chOff x="0" y="0"/>
            <a:chExt cx="12192000" cy="685800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grpSp>
      <p:sp>
        <p:nvSpPr>
          <p:cNvPr id="17"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bg1"/>
                </a:solidFill>
              </a:defRPr>
            </a:lvl1pPr>
          </a:lstStyle>
          <a:p>
            <a:pPr lvl="0"/>
            <a:r>
              <a:rPr lang="it-IT" dirty="0"/>
              <a:t>Titolo Calibri 28pt </a:t>
            </a:r>
          </a:p>
        </p:txBody>
      </p:sp>
      <p:sp>
        <p:nvSpPr>
          <p:cNvPr id="19"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bg1"/>
                </a:solidFill>
              </a:defRPr>
            </a:lvl1pPr>
            <a:lvl2pPr>
              <a:defRPr lang="it-IT" smtClean="0"/>
            </a:lvl2pPr>
            <a:lvl3pPr>
              <a:defRPr lang="it-IT" smtClean="0"/>
            </a:lvl3pPr>
            <a:lvl4pPr>
              <a:defRPr lang="it-IT" smtClean="0"/>
            </a:lvl4pPr>
            <a:lvl5pPr>
              <a:defRPr lang="it-IT"/>
            </a:lvl5pPr>
          </a:lstStyle>
          <a:p>
            <a:pPr lvl="0"/>
            <a:r>
              <a:rPr lang="it-IT" dirty="0"/>
              <a:t>Sottotitolo Calibri 22pt</a:t>
            </a:r>
          </a:p>
        </p:txBody>
      </p:sp>
      <p:sp>
        <p:nvSpPr>
          <p:cNvPr id="3" name="Segnaposto testo 2">
            <a:extLst>
              <a:ext uri="{FF2B5EF4-FFF2-40B4-BE49-F238E27FC236}">
                <a16:creationId xmlns:a16="http://schemas.microsoft.com/office/drawing/2014/main" id="{6197E883-74D9-DD49-9664-52FC49ABA788}"/>
              </a:ext>
            </a:extLst>
          </p:cNvPr>
          <p:cNvSpPr>
            <a:spLocks noGrp="1"/>
          </p:cNvSpPr>
          <p:nvPr>
            <p:ph type="body" sz="quarter" idx="14" hasCustomPrompt="1"/>
          </p:nvPr>
        </p:nvSpPr>
        <p:spPr>
          <a:xfrm>
            <a:off x="407988" y="1520825"/>
            <a:ext cx="11176000" cy="4284663"/>
          </a:xfrm>
          <a:prstGeom prst="rect">
            <a:avLst/>
          </a:prstGeom>
        </p:spPr>
        <p:txBody>
          <a:bodyPr/>
          <a:lstStyle>
            <a:lvl1pPr>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dirty="0"/>
              <a:t>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solidFill>
                  <a:schemeClr val="tx2"/>
                </a:solidFill>
              </a:rPr>
              <a:pPr defTabSz="1219170"/>
              <a:t>‹N›</a:t>
            </a:fld>
            <a:endParaRPr lang="it-IT" dirty="0">
              <a:solidFill>
                <a:schemeClr val="tx2"/>
              </a:solidFill>
            </a:endParaRPr>
          </a:p>
        </p:txBody>
      </p:sp>
      <p:sp>
        <p:nvSpPr>
          <p:cNvPr id="3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fld id="{BC5E3425-6948-4BC0-8BA1-83EFAD6992CB}" type="datetime1">
              <a:rPr lang="it-IT" smtClean="0"/>
              <a:t>04/02/2021</a:t>
            </a:fld>
            <a:endParaRPr lang="it-IT" dirty="0"/>
          </a:p>
        </p:txBody>
      </p:sp>
      <p:sp>
        <p:nvSpPr>
          <p:cNvPr id="3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endParaRPr lang="en-GB" dirty="0"/>
          </a:p>
        </p:txBody>
      </p:sp>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3706590909"/>
      </p:ext>
    </p:extLst>
  </p:cSld>
  <p:clrMapOvr>
    <a:masterClrMapping/>
  </p:clrMapOvr>
  <p:extLst>
    <p:ext uri="{DCECCB84-F9BA-43D5-87BE-67443E8EF086}">
      <p15:sldGuideLst xmlns:p15="http://schemas.microsoft.com/office/powerpoint/2012/main">
        <p15:guide id="1" orient="horz" pos="95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OSSO1_COPY HEAD">
    <p:spTree>
      <p:nvGrpSpPr>
        <p:cNvPr id="1" name=""/>
        <p:cNvGrpSpPr/>
        <p:nvPr/>
      </p:nvGrpSpPr>
      <p:grpSpPr>
        <a:xfrm>
          <a:off x="0" y="0"/>
          <a:ext cx="0" cy="0"/>
          <a:chOff x="0" y="0"/>
          <a:chExt cx="0" cy="0"/>
        </a:xfrm>
      </p:grpSpPr>
      <p:sp>
        <p:nvSpPr>
          <p:cNvPr id="2" name="Rettangolo 1"/>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2000" dirty="0"/>
          </a:p>
        </p:txBody>
      </p:sp>
      <p:sp>
        <p:nvSpPr>
          <p:cNvPr id="22" name="Rettangolo 21">
            <a:extLst>
              <a:ext uri="{FF2B5EF4-FFF2-40B4-BE49-F238E27FC236}">
                <a16:creationId xmlns:a16="http://schemas.microsoft.com/office/drawing/2014/main" id="{7466584B-8BD1-48B2-BD0C-DC7DD5380BEF}"/>
              </a:ext>
            </a:extLst>
          </p:cNvPr>
          <p:cNvSpPr/>
          <p:nvPr userDrawn="1"/>
        </p:nvSpPr>
        <p:spPr>
          <a:xfrm>
            <a:off x="11718170" y="0"/>
            <a:ext cx="4728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6074" y="90427"/>
            <a:ext cx="346160" cy="234428"/>
            <a:chOff x="-560" y="-1287"/>
            <a:chExt cx="6379" cy="4320"/>
          </a:xfrm>
        </p:grpSpPr>
        <p:sp>
          <p:nvSpPr>
            <p:cNvPr id="24"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7"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8"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9"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rgbClr val="0E6B6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2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solidFill>
                  <a:schemeClr val="tx2"/>
                </a:solidFill>
              </a:rPr>
              <a:pPr defTabSz="1219170"/>
              <a:t>‹N›</a:t>
            </a:fld>
            <a:endParaRPr lang="it-IT" dirty="0">
              <a:solidFill>
                <a:schemeClr val="tx2"/>
              </a:solidFill>
            </a:endParaRPr>
          </a:p>
        </p:txBody>
      </p:sp>
      <p:sp>
        <p:nvSpPr>
          <p:cNvPr id="6" name="Segnaposto testo 5"/>
          <p:cNvSpPr>
            <a:spLocks noGrp="1"/>
          </p:cNvSpPr>
          <p:nvPr>
            <p:ph type="body" sz="quarter" idx="10" hasCustomPrompt="1"/>
          </p:nvPr>
        </p:nvSpPr>
        <p:spPr>
          <a:xfrm>
            <a:off x="407988" y="901700"/>
            <a:ext cx="11176000" cy="4903789"/>
          </a:xfrm>
        </p:spPr>
        <p:txBody>
          <a:bodyPr anchor="ctr" anchorCtr="0"/>
          <a:lstStyle>
            <a:lvl1pPr algn="ctr">
              <a:defRPr sz="12000" b="1">
                <a:solidFill>
                  <a:schemeClr val="bg1"/>
                </a:solidFill>
              </a:defRPr>
            </a:lvl1pPr>
          </a:lstStyle>
          <a:p>
            <a:pPr lvl="0"/>
            <a:r>
              <a:rPr lang="it-IT" dirty="0"/>
              <a:t>Inserire il testo</a:t>
            </a:r>
          </a:p>
        </p:txBody>
      </p:sp>
      <p:sp>
        <p:nvSpPr>
          <p:cNvPr id="1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noFill/>
          <a:effectLst/>
        </p:spPr>
        <p:txBody>
          <a:bodyPr wrap="none" lIns="0" tIns="0" rIns="0" bIns="0" rtlCol="0" anchor="ctr">
            <a:spAutoFit/>
          </a:bodyPr>
          <a:lstStyle>
            <a:lvl1pPr algn="r">
              <a:defRPr lang="it-IT" sz="800" smtClean="0">
                <a:solidFill>
                  <a:schemeClr val="bg1"/>
                </a:solidFill>
                <a:effectLst/>
              </a:defRPr>
            </a:lvl1pPr>
          </a:lstStyle>
          <a:p>
            <a:pPr defTabSz="1219170"/>
            <a:fld id="{01CAA88E-4A07-4237-9658-7744B2CE32E5}" type="datetime1">
              <a:rPr lang="it-IT" smtClean="0"/>
              <a:t>04/02/2021</a:t>
            </a:fld>
            <a:endParaRPr lang="it-IT" dirty="0"/>
          </a:p>
        </p:txBody>
      </p:sp>
      <p:sp>
        <p:nvSpPr>
          <p:cNvPr id="1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1"/>
                </a:solidFill>
              </a:defRPr>
            </a:lvl1pPr>
          </a:lstStyle>
          <a:p>
            <a:pPr algn="r" defTabSz="1219170"/>
            <a:endParaRPr lang="en-GB" dirty="0"/>
          </a:p>
        </p:txBody>
      </p:sp>
      <p:pic>
        <p:nvPicPr>
          <p:cNvPr id="18"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8" y="6117515"/>
            <a:ext cx="948454" cy="537284"/>
          </a:xfrm>
          <a:prstGeom prst="rect">
            <a:avLst/>
          </a:prstGeom>
        </p:spPr>
      </p:pic>
    </p:spTree>
    <p:extLst>
      <p:ext uri="{BB962C8B-B14F-4D97-AF65-F5344CB8AC3E}">
        <p14:creationId xmlns:p14="http://schemas.microsoft.com/office/powerpoint/2010/main" val="3403890198"/>
      </p:ext>
    </p:extLst>
  </p:cSld>
  <p:clrMapOvr>
    <a:masterClrMapping/>
  </p:clrMapOvr>
  <p:extLst>
    <p:ext uri="{DCECCB84-F9BA-43D5-87BE-67443E8EF086}">
      <p15:sldGuideLst xmlns:p15="http://schemas.microsoft.com/office/powerpoint/2012/main">
        <p15:guide id="1" orient="horz" pos="95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pertina">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a:t>
            </a: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Segnaposto testo 3"/>
          <p:cNvSpPr>
            <a:spLocks noGrp="1"/>
          </p:cNvSpPr>
          <p:nvPr>
            <p:ph type="body" sz="quarter" idx="10" hasCustomPrompt="1"/>
          </p:nvPr>
        </p:nvSpPr>
        <p:spPr>
          <a:xfrm>
            <a:off x="6144162" y="2027528"/>
            <a:ext cx="5185489" cy="634771"/>
          </a:xfrm>
          <a:prstGeom prst="rect">
            <a:avLst/>
          </a:prstGeom>
          <a:noFill/>
          <a:effectLst/>
        </p:spPr>
        <p:txBody>
          <a:bodyPr vert="horz" wrap="square" lIns="0" tIns="45720" rIns="0" bIns="144000" rtlCol="0" anchor="t">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 </a:t>
            </a:r>
          </a:p>
        </p:txBody>
      </p:sp>
      <p:sp>
        <p:nvSpPr>
          <p:cNvPr id="4" name="Segnaposto testo 3"/>
          <p:cNvSpPr>
            <a:spLocks noGrp="1"/>
          </p:cNvSpPr>
          <p:nvPr>
            <p:ph type="body" sz="quarter" idx="11" hasCustomPrompt="1"/>
          </p:nvPr>
        </p:nvSpPr>
        <p:spPr>
          <a:xfrm>
            <a:off x="407988" y="5340914"/>
            <a:ext cx="1553547" cy="322467"/>
          </a:xfrm>
          <a:prstGeom prst="rect">
            <a:avLst/>
          </a:prstGeom>
        </p:spPr>
        <p:txBody>
          <a:bodyPr lIns="0" rIns="0"/>
          <a:lstStyle>
            <a:lvl1pPr algn="l">
              <a:defRPr sz="1400" b="1" baseline="0">
                <a:solidFill>
                  <a:schemeClr val="bg1"/>
                </a:solidFill>
              </a:defRPr>
            </a:lvl1pPr>
          </a:lstStyle>
          <a:p>
            <a:pPr lvl="0"/>
            <a:r>
              <a:rPr lang="it-IT" dirty="0"/>
              <a:t>00 Mese 0000</a:t>
            </a:r>
          </a:p>
        </p:txBody>
      </p:sp>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7" y="5987441"/>
            <a:ext cx="1178071" cy="667360"/>
          </a:xfrm>
          <a:prstGeom prst="rect">
            <a:avLst/>
          </a:prstGeom>
        </p:spPr>
      </p:pic>
    </p:spTree>
    <p:extLst>
      <p:ext uri="{BB962C8B-B14F-4D97-AF65-F5344CB8AC3E}">
        <p14:creationId xmlns:p14="http://schemas.microsoft.com/office/powerpoint/2010/main" val="410843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olo Sott. e contenuto testo Bullet Point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5"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577975"/>
            <a:ext cx="11176620" cy="4227513"/>
          </a:xfrm>
          <a:prstGeom prst="rect">
            <a:avLst/>
          </a:prstGeom>
        </p:spPr>
        <p:txBody>
          <a:bodyPr/>
          <a:lstStyle>
            <a:lvl1pPr marL="182563" indent="-182563">
              <a:buClr>
                <a:schemeClr val="tx2"/>
              </a:buClr>
              <a:buSzPct val="140000"/>
              <a:buFont typeface="Arial" panose="020B0604020202020204" pitchFamily="34" charset="0"/>
              <a:buChar char="•"/>
              <a:defRPr sz="2000"/>
            </a:lvl1pPr>
            <a:lvl2pPr marL="628650" indent="-176213">
              <a:buClr>
                <a:schemeClr val="tx2"/>
              </a:buClr>
              <a:buSzPct val="140000"/>
              <a:buFont typeface="Arial" panose="020B0604020202020204" pitchFamily="34" charset="0"/>
              <a:buChar char="•"/>
              <a:defRPr sz="1800"/>
            </a:lvl2pPr>
            <a:lvl3pPr marL="1076325" indent="-180975">
              <a:buClr>
                <a:schemeClr val="tx2"/>
              </a:buClr>
              <a:buSzPct val="140000"/>
              <a:buFont typeface="Arial" panose="020B0604020202020204" pitchFamily="34" charset="0"/>
              <a:buChar char="•"/>
              <a:defRPr sz="1600"/>
            </a:lvl3pPr>
            <a:lvl4pPr marL="1524000" indent="-180975">
              <a:buClr>
                <a:schemeClr val="tx2"/>
              </a:buClr>
              <a:buSzPct val="140000"/>
              <a:buFont typeface="Arial" panose="020B0604020202020204" pitchFamily="34" charset="0"/>
              <a:buChar char="•"/>
              <a:defRPr sz="1400"/>
            </a:lvl4pPr>
            <a:lvl5pPr marL="1971675" indent="-176213">
              <a:buClr>
                <a:schemeClr val="tx2"/>
              </a:buClr>
              <a:buSzPct val="140000"/>
              <a:buFont typeface="Arial" panose="020B0604020202020204" pitchFamily="34" charset="0"/>
              <a:buChar char="•"/>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F204D2E7-4CCA-40FF-8285-6372F9E15AD0}" type="datetime1">
              <a:rPr lang="it-IT" smtClean="0"/>
              <a:t>04/02/2021</a:t>
            </a:fld>
            <a:endParaRPr lang="en-GB" dirty="0"/>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Tree>
    <p:extLst>
      <p:ext uri="{BB962C8B-B14F-4D97-AF65-F5344CB8AC3E}">
        <p14:creationId xmlns:p14="http://schemas.microsoft.com/office/powerpoint/2010/main" val="310770246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Grazie - Fine">
    <p:bg>
      <p:bgPr>
        <a:solidFill>
          <a:schemeClr val="bg1">
            <a:lumMod val="75000"/>
          </a:schemeClr>
        </a:solidFill>
        <a:effectLst/>
      </p:bgPr>
    </p:bg>
    <p:spTree>
      <p:nvGrpSpPr>
        <p:cNvPr id="1" name=""/>
        <p:cNvGrpSpPr/>
        <p:nvPr/>
      </p:nvGrpSpPr>
      <p:grpSpPr>
        <a:xfrm>
          <a:off x="0" y="0"/>
          <a:ext cx="0" cy="0"/>
          <a:chOff x="0" y="0"/>
          <a:chExt cx="0" cy="0"/>
        </a:xfrm>
      </p:grpSpPr>
      <p:pic>
        <p:nvPicPr>
          <p:cNvPr id="11" name="Immagine 10"/>
          <p:cNvPicPr>
            <a:picLocks noChangeAspect="1"/>
          </p:cNvPicPr>
          <p:nvPr userDrawn="1"/>
        </p:nvPicPr>
        <p:blipFill>
          <a:blip r:embed="rId2"/>
          <a:stretch>
            <a:fillRect/>
          </a:stretch>
        </p:blipFill>
        <p:spPr>
          <a:xfrm>
            <a:off x="-28282" y="4032501"/>
            <a:ext cx="11908093" cy="2120669"/>
          </a:xfrm>
          <a:prstGeom prst="rect">
            <a:avLst/>
          </a:prstGeom>
        </p:spPr>
      </p:pic>
      <p:sp>
        <p:nvSpPr>
          <p:cNvPr id="12" name="Rettangolo 11">
            <a:extLst>
              <a:ext uri="{FF2B5EF4-FFF2-40B4-BE49-F238E27FC236}">
                <a16:creationId xmlns:a16="http://schemas.microsoft.com/office/drawing/2014/main" id="{83084A23-6A9D-48F6-95F5-5090736F718A}"/>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19"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37529"/>
            <a:ext cx="7324451" cy="782504"/>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Grazie</a:t>
            </a:r>
          </a:p>
        </p:txBody>
      </p:sp>
    </p:spTree>
    <p:extLst>
      <p:ext uri="{BB962C8B-B14F-4D97-AF65-F5344CB8AC3E}">
        <p14:creationId xmlns:p14="http://schemas.microsoft.com/office/powerpoint/2010/main" val="296022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pertina">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a:t>
            </a: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13" name="Segnaposto testo 3"/>
          <p:cNvSpPr>
            <a:spLocks noGrp="1"/>
          </p:cNvSpPr>
          <p:nvPr>
            <p:ph type="body" sz="quarter" idx="10" hasCustomPrompt="1"/>
          </p:nvPr>
        </p:nvSpPr>
        <p:spPr>
          <a:xfrm>
            <a:off x="6144162" y="2027528"/>
            <a:ext cx="5185489" cy="634771"/>
          </a:xfrm>
          <a:prstGeom prst="rect">
            <a:avLst/>
          </a:prstGeom>
          <a:noFill/>
          <a:effectLst/>
        </p:spPr>
        <p:txBody>
          <a:bodyPr vert="horz" wrap="square" lIns="0" tIns="45720" rIns="0" bIns="144000" rtlCol="0" anchor="t">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 </a:t>
            </a:r>
          </a:p>
        </p:txBody>
      </p:sp>
      <p:sp>
        <p:nvSpPr>
          <p:cNvPr id="4" name="Segnaposto testo 3"/>
          <p:cNvSpPr>
            <a:spLocks noGrp="1"/>
          </p:cNvSpPr>
          <p:nvPr>
            <p:ph type="body" sz="quarter" idx="11" hasCustomPrompt="1"/>
          </p:nvPr>
        </p:nvSpPr>
        <p:spPr>
          <a:xfrm>
            <a:off x="407988" y="5340914"/>
            <a:ext cx="1553547" cy="322467"/>
          </a:xfrm>
          <a:prstGeom prst="rect">
            <a:avLst/>
          </a:prstGeom>
        </p:spPr>
        <p:txBody>
          <a:bodyPr lIns="0" rIns="0"/>
          <a:lstStyle>
            <a:lvl1pPr algn="l">
              <a:defRPr sz="1400" b="1" baseline="0">
                <a:solidFill>
                  <a:schemeClr val="bg1"/>
                </a:solidFill>
              </a:defRPr>
            </a:lvl1pPr>
          </a:lstStyle>
          <a:p>
            <a:pPr lvl="0"/>
            <a:r>
              <a:rPr lang="it-IT" dirty="0"/>
              <a:t>00 Mese 0000</a:t>
            </a:r>
          </a:p>
        </p:txBody>
      </p:sp>
      <p:pic>
        <p:nvPicPr>
          <p:cNvPr id="20" name="Immagin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987" y="5987441"/>
            <a:ext cx="1178071" cy="667360"/>
          </a:xfrm>
          <a:prstGeom prst="rect">
            <a:avLst/>
          </a:prstGeom>
        </p:spPr>
      </p:pic>
    </p:spTree>
    <p:extLst>
      <p:ext uri="{BB962C8B-B14F-4D97-AF65-F5344CB8AC3E}">
        <p14:creationId xmlns:p14="http://schemas.microsoft.com/office/powerpoint/2010/main" val="1941157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pertina Sezione">
    <p:spTree>
      <p:nvGrpSpPr>
        <p:cNvPr id="1" name=""/>
        <p:cNvGrpSpPr/>
        <p:nvPr/>
      </p:nvGrpSpPr>
      <p:grpSpPr>
        <a:xfrm>
          <a:off x="0" y="0"/>
          <a:ext cx="0" cy="0"/>
          <a:chOff x="0" y="0"/>
          <a:chExt cx="0" cy="0"/>
        </a:xfrm>
      </p:grpSpPr>
      <p:sp>
        <p:nvSpPr>
          <p:cNvPr id="24"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9112" cy="6858000"/>
          </a:xfrm>
          <a:prstGeom prst="rect">
            <a:avLst/>
          </a:prstGeom>
          <a:solidFill>
            <a:schemeClr val="bg1"/>
          </a:solidFill>
        </p:spPr>
        <p:txBody>
          <a:bodyPr/>
          <a:lstStyle/>
          <a:p>
            <a:endParaRPr lang="it-IT" dirty="0"/>
          </a:p>
        </p:txBody>
      </p:sp>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20" name="Titolo 1"/>
          <p:cNvSpPr>
            <a:spLocks noGrp="1"/>
          </p:cNvSpPr>
          <p:nvPr>
            <p:ph type="title" hasCustomPrompt="1"/>
          </p:nvPr>
        </p:nvSpPr>
        <p:spPr>
          <a:xfrm>
            <a:off x="407988" y="1789113"/>
            <a:ext cx="5430838" cy="2511691"/>
          </a:xfrm>
          <a:prstGeom prst="rect">
            <a:avLst/>
          </a:prstGeom>
        </p:spPr>
        <p:txBody>
          <a:bodyPr anchor="ctr" anchorCtr="0"/>
          <a:lstStyle>
            <a:lvl1pPr algn="r">
              <a:defRPr sz="5400">
                <a:solidFill>
                  <a:schemeClr val="bg1"/>
                </a:solidFill>
              </a:defRPr>
            </a:lvl1pPr>
          </a:lstStyle>
          <a:p>
            <a:r>
              <a:rPr lang="it-IT" dirty="0"/>
              <a:t>Copertina sezione - alt 2</a:t>
            </a:r>
          </a:p>
        </p:txBody>
      </p:sp>
      <p:sp>
        <p:nvSpPr>
          <p:cNvPr id="21" name="Segnaposto testo 2"/>
          <p:cNvSpPr>
            <a:spLocks noGrp="1"/>
          </p:cNvSpPr>
          <p:nvPr>
            <p:ph type="body" sz="quarter" idx="10" hasCustomPrompt="1"/>
          </p:nvPr>
        </p:nvSpPr>
        <p:spPr>
          <a:xfrm>
            <a:off x="407988" y="4350048"/>
            <a:ext cx="5430838" cy="585527"/>
          </a:xfrm>
          <a:prstGeom prst="rect">
            <a:avLst/>
          </a:prstGeom>
        </p:spPr>
        <p:txBody>
          <a:bodyPr anchor="ctr" anchorCtr="0"/>
          <a:lstStyle>
            <a:lvl1pPr algn="r">
              <a:defRPr sz="3200">
                <a:solidFill>
                  <a:schemeClr val="bg1"/>
                </a:solidFill>
              </a:defRPr>
            </a:lvl1pPr>
          </a:lstStyle>
          <a:p>
            <a:r>
              <a:rPr lang="it-IT" dirty="0"/>
              <a:t>Sottotitolo</a:t>
            </a:r>
          </a:p>
        </p:txBody>
      </p:sp>
    </p:spTree>
    <p:extLst>
      <p:ext uri="{BB962C8B-B14F-4D97-AF65-F5344CB8AC3E}">
        <p14:creationId xmlns:p14="http://schemas.microsoft.com/office/powerpoint/2010/main" val="3169885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pertina Sottosezione">
    <p:bg>
      <p:bgPr>
        <a:solidFill>
          <a:schemeClr val="bg1">
            <a:lumMod val="75000"/>
          </a:schemeClr>
        </a:solidFill>
        <a:effectLst/>
      </p:bgPr>
    </p:bg>
    <p:spTree>
      <p:nvGrpSpPr>
        <p:cNvPr id="1" name=""/>
        <p:cNvGrpSpPr/>
        <p:nvPr/>
      </p:nvGrpSpPr>
      <p:grpSpPr>
        <a:xfrm>
          <a:off x="0" y="0"/>
          <a:ext cx="0" cy="0"/>
          <a:chOff x="0" y="0"/>
          <a:chExt cx="0" cy="0"/>
        </a:xfrm>
      </p:grpSpPr>
      <p:sp>
        <p:nvSpPr>
          <p:cNvPr id="19" name="Rettangolo 18">
            <a:extLst>
              <a:ext uri="{FF2B5EF4-FFF2-40B4-BE49-F238E27FC236}">
                <a16:creationId xmlns:a16="http://schemas.microsoft.com/office/drawing/2014/main" id="{CFDCDC1C-BD6A-492B-B81D-40AAD8317027}"/>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13" name="Segnaposto testo 3"/>
          <p:cNvSpPr>
            <a:spLocks noGrp="1"/>
          </p:cNvSpPr>
          <p:nvPr>
            <p:ph type="body" sz="quarter" idx="10" hasCustomPrompt="1"/>
          </p:nvPr>
        </p:nvSpPr>
        <p:spPr>
          <a:xfrm>
            <a:off x="6136667" y="2020033"/>
            <a:ext cx="5185489" cy="634771"/>
          </a:xfrm>
          <a:prstGeom prst="rect">
            <a:avLst/>
          </a:prstGeom>
          <a:noFill/>
          <a:effectLst/>
        </p:spPr>
        <p:txBody>
          <a:bodyPr vert="horz" wrap="square" lIns="0" tIns="45720" rIns="0" bIns="144000" rtlCol="0" anchor="b">
            <a:spAutoFit/>
          </a:bodyPr>
          <a:lstStyle>
            <a:lvl1pPr algn="r">
              <a:defRPr lang="it-IT" sz="3200" b="0" dirty="0">
                <a:solidFill>
                  <a:schemeClr val="bg1"/>
                </a:solidFill>
                <a:latin typeface="+mj-lt"/>
                <a:ea typeface="+mj-ea"/>
                <a:cs typeface="+mj-cs"/>
              </a:defRPr>
            </a:lvl1pPr>
          </a:lstStyle>
          <a:p>
            <a:pPr lvl="0" algn="r">
              <a:spcBef>
                <a:spcPct val="0"/>
              </a:spcBef>
            </a:pPr>
            <a:r>
              <a:rPr lang="it-IT" dirty="0"/>
              <a:t>Sottotitolo</a:t>
            </a:r>
          </a:p>
        </p:txBody>
      </p:sp>
      <p:sp>
        <p:nvSpPr>
          <p:cNvPr id="21"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22782"/>
            <a:ext cx="7324451" cy="797251"/>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Copertina sezione - alt 1</a:t>
            </a:r>
          </a:p>
        </p:txBody>
      </p:sp>
    </p:spTree>
    <p:extLst>
      <p:ext uri="{BB962C8B-B14F-4D97-AF65-F5344CB8AC3E}">
        <p14:creationId xmlns:p14="http://schemas.microsoft.com/office/powerpoint/2010/main" val="1735680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83084A23-6A9D-48F6-95F5-5090736F718A}"/>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26"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272009" y="1958664"/>
            <a:ext cx="6356861" cy="346386"/>
          </a:xfrm>
          <a:prstGeom prst="rect">
            <a:avLst/>
          </a:prstGeom>
        </p:spPr>
        <p:txBody>
          <a:bodyPr vert="horz" lIns="0" tIns="45720" rIns="91440" bIns="45720" rtlCol="0" anchor="ctr" anchorCtr="0">
            <a:normAutofit/>
          </a:bodyPr>
          <a:lstStyle>
            <a:lvl1pPr algn="l">
              <a:defRPr lang="it-IT" sz="2000" baseline="0" smtClean="0">
                <a:solidFill>
                  <a:schemeClr val="bg2"/>
                </a:solidFill>
              </a:defRPr>
            </a:lvl1pPr>
            <a:lvl2pPr>
              <a:defRPr lang="it-IT" smtClean="0"/>
            </a:lvl2pPr>
            <a:lvl3pPr>
              <a:defRPr lang="it-IT" smtClean="0"/>
            </a:lvl3pPr>
            <a:lvl4pPr>
              <a:defRPr lang="it-IT" smtClean="0"/>
            </a:lvl4pPr>
            <a:lvl5pPr>
              <a:defRPr lang="it-IT"/>
            </a:lvl5pPr>
          </a:lstStyle>
          <a:p>
            <a:pPr lvl="0"/>
            <a:r>
              <a:rPr lang="it-IT" dirty="0"/>
              <a:t>Indice</a:t>
            </a:r>
          </a:p>
        </p:txBody>
      </p:sp>
      <p:sp>
        <p:nvSpPr>
          <p:cNvPr id="27" name="Segnaposto contenuto 2">
            <a:extLst>
              <a:ext uri="{FF2B5EF4-FFF2-40B4-BE49-F238E27FC236}">
                <a16:creationId xmlns:a16="http://schemas.microsoft.com/office/drawing/2014/main" id="{6D2B416D-7B49-44B1-B69F-DA365E602485}"/>
              </a:ext>
            </a:extLst>
          </p:cNvPr>
          <p:cNvSpPr>
            <a:spLocks noGrp="1"/>
          </p:cNvSpPr>
          <p:nvPr>
            <p:ph idx="10" hasCustomPrompt="1"/>
          </p:nvPr>
        </p:nvSpPr>
        <p:spPr>
          <a:xfrm>
            <a:off x="10778424" y="1958663"/>
            <a:ext cx="543732" cy="346387"/>
          </a:xfrm>
          <a:prstGeom prst="rect">
            <a:avLst/>
          </a:prstGeom>
        </p:spPr>
        <p:txBody>
          <a:bodyPr vert="horz" lIns="0" tIns="45720" rIns="91440" bIns="45720" rtlCol="0" anchor="ctr" anchorCtr="0">
            <a:normAutofit/>
          </a:bodyPr>
          <a:lstStyle>
            <a:lvl1pPr algn="r">
              <a:defRPr lang="it-IT" sz="2000" baseline="0" smtClean="0">
                <a:solidFill>
                  <a:schemeClr val="bg2"/>
                </a:solidFill>
              </a:defRPr>
            </a:lvl1pPr>
            <a:lvl2pPr>
              <a:defRPr lang="it-IT" smtClean="0"/>
            </a:lvl2pPr>
            <a:lvl3pPr>
              <a:defRPr lang="it-IT" smtClean="0"/>
            </a:lvl3pPr>
            <a:lvl4pPr>
              <a:defRPr lang="it-IT" smtClean="0"/>
            </a:lvl4pPr>
            <a:lvl5pPr>
              <a:defRPr lang="it-IT"/>
            </a:lvl5pPr>
          </a:lstStyle>
          <a:p>
            <a:pPr lvl="0"/>
            <a:r>
              <a:rPr lang="it-IT" dirty="0"/>
              <a:t>N </a:t>
            </a:r>
          </a:p>
        </p:txBody>
      </p:sp>
      <p:sp>
        <p:nvSpPr>
          <p:cNvPr id="28" name="CasellaDiTesto 27"/>
          <p:cNvSpPr txBox="1"/>
          <p:nvPr userDrawn="1"/>
        </p:nvSpPr>
        <p:spPr>
          <a:xfrm>
            <a:off x="9506078" y="1119200"/>
            <a:ext cx="1812275" cy="646331"/>
          </a:xfrm>
          <a:prstGeom prst="rect">
            <a:avLst/>
          </a:prstGeom>
          <a:noFill/>
        </p:spPr>
        <p:txBody>
          <a:bodyPr wrap="square" rtlCol="0">
            <a:spAutoFit/>
          </a:bodyPr>
          <a:lstStyle/>
          <a:p>
            <a:pPr algn="r"/>
            <a:r>
              <a:rPr lang="it-IT" sz="3600" b="1" kern="1200" dirty="0">
                <a:solidFill>
                  <a:schemeClr val="tx2"/>
                </a:solidFill>
                <a:latin typeface="+mj-lt"/>
                <a:ea typeface="+mj-ea"/>
                <a:cs typeface="+mj-cs"/>
              </a:rPr>
              <a:t>INDICE</a:t>
            </a:r>
          </a:p>
        </p:txBody>
      </p:sp>
      <p:sp>
        <p:nvSpPr>
          <p:cNvPr id="29" name="Segnaposto contenuto 2">
            <a:extLst>
              <a:ext uri="{FF2B5EF4-FFF2-40B4-BE49-F238E27FC236}">
                <a16:creationId xmlns:a16="http://schemas.microsoft.com/office/drawing/2014/main" id="{6D2B416D-7B49-44B1-B69F-DA365E602485}"/>
              </a:ext>
            </a:extLst>
          </p:cNvPr>
          <p:cNvSpPr>
            <a:spLocks noGrp="1"/>
          </p:cNvSpPr>
          <p:nvPr>
            <p:ph idx="11" hasCustomPrompt="1"/>
          </p:nvPr>
        </p:nvSpPr>
        <p:spPr>
          <a:xfrm>
            <a:off x="2673265" y="1958663"/>
            <a:ext cx="1366560" cy="346387"/>
          </a:xfrm>
          <a:prstGeom prst="rect">
            <a:avLst/>
          </a:prstGeom>
        </p:spPr>
        <p:txBody>
          <a:bodyPr vert="horz" lIns="0" tIns="45720" rIns="91440" bIns="45720" rtlCol="0" anchor="ctr" anchorCtr="0">
            <a:normAutofit/>
          </a:bodyPr>
          <a:lstStyle>
            <a:lvl1pPr algn="r">
              <a:defRPr lang="it-IT" sz="2000" b="1" baseline="0" smtClean="0">
                <a:solidFill>
                  <a:schemeClr val="tx2"/>
                </a:solidFill>
              </a:defRPr>
            </a:lvl1pPr>
            <a:lvl2pPr>
              <a:defRPr lang="it-IT" smtClean="0"/>
            </a:lvl2pPr>
            <a:lvl3pPr>
              <a:defRPr lang="it-IT" smtClean="0"/>
            </a:lvl3pPr>
            <a:lvl4pPr>
              <a:defRPr lang="it-IT" smtClean="0"/>
            </a:lvl4pPr>
            <a:lvl5pPr>
              <a:defRPr lang="it-IT"/>
            </a:lvl5pPr>
          </a:lstStyle>
          <a:p>
            <a:pPr lvl="0"/>
            <a:r>
              <a:rPr lang="it-IT" dirty="0"/>
              <a:t>00</a:t>
            </a:r>
          </a:p>
        </p:txBody>
      </p:sp>
      <p:sp>
        <p:nvSpPr>
          <p:cNvPr id="35"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‹N›</a:t>
            </a:fld>
            <a:endParaRPr lang="it-IT" dirty="0"/>
          </a:p>
        </p:txBody>
      </p:sp>
    </p:spTree>
    <p:extLst>
      <p:ext uri="{BB962C8B-B14F-4D97-AF65-F5344CB8AC3E}">
        <p14:creationId xmlns:p14="http://schemas.microsoft.com/office/powerpoint/2010/main" val="1293654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mezzo">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83084A23-6A9D-48F6-95F5-5090736F718A}"/>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3" name="Segnaposto testo 2"/>
          <p:cNvSpPr>
            <a:spLocks noGrp="1"/>
          </p:cNvSpPr>
          <p:nvPr>
            <p:ph type="body" sz="quarter" idx="10" hasCustomPrompt="1"/>
          </p:nvPr>
        </p:nvSpPr>
        <p:spPr>
          <a:xfrm>
            <a:off x="407989" y="866367"/>
            <a:ext cx="10914168" cy="4458668"/>
          </a:xfrm>
          <a:prstGeom prst="rect">
            <a:avLst/>
          </a:prstGeom>
        </p:spPr>
        <p:txBody>
          <a:bodyPr anchor="ctr" anchorCtr="0"/>
          <a:lstStyle>
            <a:lvl1pPr algn="r">
              <a:defRPr sz="4000"/>
            </a:lvl1pPr>
            <a:lvl2pPr algn="r">
              <a:defRPr sz="3600"/>
            </a:lvl2pPr>
            <a:lvl3pPr algn="r">
              <a:defRPr sz="2800"/>
            </a:lvl3pPr>
            <a:lvl4pPr algn="r">
              <a:defRPr sz="2000"/>
            </a:lvl4pPr>
            <a:lvl5pPr algn="r">
              <a:defRPr sz="1600"/>
            </a:lvl5pPr>
          </a:lstStyle>
          <a:p>
            <a:pPr lvl="0"/>
            <a:r>
              <a:rPr lang="it-IT" dirty="0"/>
              <a:t>Modifica gli stili del testo dello schema 40pt</a:t>
            </a:r>
          </a:p>
          <a:p>
            <a:pPr lvl="1"/>
            <a:r>
              <a:rPr lang="it-IT" dirty="0"/>
              <a:t>Secondo livello 36pt</a:t>
            </a:r>
          </a:p>
          <a:p>
            <a:pPr lvl="2"/>
            <a:r>
              <a:rPr lang="it-IT" dirty="0"/>
              <a:t>Terzo livello 28pt</a:t>
            </a:r>
          </a:p>
          <a:p>
            <a:pPr lvl="3"/>
            <a:r>
              <a:rPr lang="it-IT" dirty="0"/>
              <a:t>Quarto livello 20 </a:t>
            </a:r>
            <a:r>
              <a:rPr lang="it-IT" dirty="0" err="1"/>
              <a:t>pt</a:t>
            </a:r>
            <a:endParaRPr lang="it-IT" dirty="0"/>
          </a:p>
          <a:p>
            <a:pPr lvl="4"/>
            <a:r>
              <a:rPr lang="it-IT" dirty="0"/>
              <a:t>Quinto livello 16 </a:t>
            </a:r>
            <a:r>
              <a:rPr lang="it-IT" dirty="0" err="1"/>
              <a:t>pt</a:t>
            </a:r>
            <a:endParaRPr lang="it-IT" dirty="0"/>
          </a:p>
        </p:txBody>
      </p:sp>
      <p:sp>
        <p:nvSpPr>
          <p:cNvPr id="11"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‹N›</a:t>
            </a:fld>
            <a:endParaRPr lang="it-IT" dirty="0"/>
          </a:p>
        </p:txBody>
      </p:sp>
    </p:spTree>
    <p:extLst>
      <p:ext uri="{BB962C8B-B14F-4D97-AF65-F5344CB8AC3E}">
        <p14:creationId xmlns:p14="http://schemas.microsoft.com/office/powerpoint/2010/main" val="1956269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zie - Fine">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83084A23-6A9D-48F6-95F5-5090736F718A}"/>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4" name="Group 4">
            <a:extLst>
              <a:ext uri="{FF2B5EF4-FFF2-40B4-BE49-F238E27FC236}">
                <a16:creationId xmlns:a16="http://schemas.microsoft.com/office/drawing/2014/main" id="{E4737D48-B2DB-4F53-BFC9-9F18751EDFC0}"/>
              </a:ext>
            </a:extLst>
          </p:cNvPr>
          <p:cNvGrpSpPr>
            <a:grpSpLocks noChangeAspect="1"/>
          </p:cNvGrpSpPr>
          <p:nvPr userDrawn="1"/>
        </p:nvGrpSpPr>
        <p:grpSpPr bwMode="auto">
          <a:xfrm>
            <a:off x="11787016" y="90427"/>
            <a:ext cx="346160" cy="234428"/>
            <a:chOff x="-560" y="-1287"/>
            <a:chExt cx="6379" cy="4320"/>
          </a:xfrm>
        </p:grpSpPr>
        <p:sp>
          <p:nvSpPr>
            <p:cNvPr id="15" name="AutoShape 3">
              <a:extLst>
                <a:ext uri="{FF2B5EF4-FFF2-40B4-BE49-F238E27FC236}">
                  <a16:creationId xmlns:a16="http://schemas.microsoft.com/office/drawing/2014/main" id="{525F0B45-3EF6-4A9D-A83E-CDB12E556535}"/>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Rectangle 5">
              <a:extLst>
                <a:ext uri="{FF2B5EF4-FFF2-40B4-BE49-F238E27FC236}">
                  <a16:creationId xmlns:a16="http://schemas.microsoft.com/office/drawing/2014/main" id="{DB6A0205-9830-47FC-AFEF-1EA19F148D8C}"/>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Freeform 6">
              <a:extLst>
                <a:ext uri="{FF2B5EF4-FFF2-40B4-BE49-F238E27FC236}">
                  <a16:creationId xmlns:a16="http://schemas.microsoft.com/office/drawing/2014/main" id="{A652E29C-2288-4037-A735-2C99372F7809}"/>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8" name="Freeform 7">
              <a:extLst>
                <a:ext uri="{FF2B5EF4-FFF2-40B4-BE49-F238E27FC236}">
                  <a16:creationId xmlns:a16="http://schemas.microsoft.com/office/drawing/2014/main" id="{3DEB9809-C89A-4A58-9A81-ABAF9CE315F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2" name="Freeform 8">
              <a:extLst>
                <a:ext uri="{FF2B5EF4-FFF2-40B4-BE49-F238E27FC236}">
                  <a16:creationId xmlns:a16="http://schemas.microsoft.com/office/drawing/2014/main" id="{E1355289-BE5F-41B1-954C-B78211E4669F}"/>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 name="Freeform 9">
              <a:extLst>
                <a:ext uri="{FF2B5EF4-FFF2-40B4-BE49-F238E27FC236}">
                  <a16:creationId xmlns:a16="http://schemas.microsoft.com/office/drawing/2014/main" id="{8A815911-1EC8-4303-988F-6009E820B583}"/>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19"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3997705" y="1237529"/>
            <a:ext cx="7324451" cy="782504"/>
          </a:xfrm>
          <a:prstGeom prst="rect">
            <a:avLst/>
          </a:prstGeom>
          <a:noFill/>
          <a:effectLst/>
        </p:spPr>
        <p:txBody>
          <a:bodyPr vert="horz" wrap="square" lIns="0" tIns="45720" rIns="0" bIns="144000" rtlCol="0" anchor="b">
            <a:spAutoFit/>
          </a:bodyPr>
          <a:lstStyle>
            <a:lvl1pPr algn="r">
              <a:lnSpc>
                <a:spcPct val="80000"/>
              </a:lnSpc>
              <a:defRPr lang="it-IT" sz="4800"/>
            </a:lvl1pPr>
          </a:lstStyle>
          <a:p>
            <a:pPr lvl="0"/>
            <a:r>
              <a:rPr lang="it-IT" dirty="0"/>
              <a:t>Grazie</a:t>
            </a:r>
          </a:p>
        </p:txBody>
      </p:sp>
    </p:spTree>
    <p:extLst>
      <p:ext uri="{BB962C8B-B14F-4D97-AF65-F5344CB8AC3E}">
        <p14:creationId xmlns:p14="http://schemas.microsoft.com/office/powerpoint/2010/main" val="366629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olo e contenuto testo 20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7" y="1200150"/>
            <a:ext cx="11176621" cy="4605339"/>
          </a:xfrm>
          <a:prstGeom prst="rect">
            <a:avLst/>
          </a:prstGeom>
        </p:spPr>
        <p:txBody>
          <a:bodyPr/>
          <a:lstStyle>
            <a:lvl1pPr marL="0" indent="0">
              <a:buClr>
                <a:schemeClr val="tx2"/>
              </a:buClr>
              <a:buSzPct val="140000"/>
              <a:buFontTx/>
              <a:buNone/>
              <a:defRPr sz="2000"/>
            </a:lvl1pPr>
            <a:lvl2pPr marL="452437" indent="0">
              <a:buClr>
                <a:schemeClr val="tx2"/>
              </a:buClr>
              <a:buSzPct val="140000"/>
              <a:buFontTx/>
              <a:buNone/>
              <a:defRPr sz="1800"/>
            </a:lvl2pPr>
            <a:lvl3pPr marL="895350" indent="0">
              <a:buClr>
                <a:schemeClr val="tx2"/>
              </a:buClr>
              <a:buSzPct val="140000"/>
              <a:buFontTx/>
              <a:buNone/>
              <a:defRPr sz="1600"/>
            </a:lvl3pPr>
            <a:lvl4pPr marL="1343025" indent="0">
              <a:buClr>
                <a:schemeClr val="tx2"/>
              </a:buClr>
              <a:buSzPct val="140000"/>
              <a:buFontTx/>
              <a:buNone/>
              <a:defRPr sz="1400"/>
            </a:lvl4pPr>
            <a:lvl5pPr marL="1795462" indent="0">
              <a:buClr>
                <a:schemeClr val="tx2"/>
              </a:buClr>
              <a:buSzPct val="140000"/>
              <a:buFontTx/>
              <a:buNone/>
              <a:defRPr sz="1200"/>
            </a:lvl5p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9"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4D8EA2C7-6751-40EC-8822-C9C3B5A80E6A}" type="datetime1">
              <a:rPr lang="it-IT" smtClean="0"/>
              <a:t>04/02/2021</a:t>
            </a:fld>
            <a:endParaRPr lang="en-GB" dirty="0"/>
          </a:p>
        </p:txBody>
      </p:sp>
      <p:sp>
        <p:nvSpPr>
          <p:cNvPr id="10"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Tree>
    <p:extLst>
      <p:ext uri="{BB962C8B-B14F-4D97-AF65-F5344CB8AC3E}">
        <p14:creationId xmlns:p14="http://schemas.microsoft.com/office/powerpoint/2010/main" val="8524060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olo Sott. ">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29755392-FF26-413C-A846-06547B1436D2}" type="datetime1">
              <a:rPr lang="it-IT" smtClean="0"/>
              <a:t>04/02/2021</a:t>
            </a:fld>
            <a:endParaRPr lang="en-GB" dirty="0"/>
          </a:p>
        </p:txBody>
      </p:sp>
      <p:sp>
        <p:nvSpPr>
          <p:cNvPr id="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Tree>
    <p:extLst>
      <p:ext uri="{BB962C8B-B14F-4D97-AF65-F5344CB8AC3E}">
        <p14:creationId xmlns:p14="http://schemas.microsoft.com/office/powerpoint/2010/main" val="210011286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olo Sott. e contenuto testo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2"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84663"/>
          </a:xfrm>
          <a:prstGeom prst="rect">
            <a:avLst/>
          </a:prstGeom>
        </p:spPr>
        <p:txBody>
          <a:bodyPr/>
          <a:lstStyle>
            <a:lvl1pPr marL="0" indent="0">
              <a:buClr>
                <a:schemeClr val="tx2"/>
              </a:buClr>
              <a:buSzPct val="140000"/>
              <a:buFontTx/>
              <a:buNone/>
              <a:defRPr sz="1800"/>
            </a:lvl1pPr>
            <a:lvl2pPr marL="452437" indent="0">
              <a:buClr>
                <a:schemeClr val="tx2"/>
              </a:buClr>
              <a:buSzPct val="140000"/>
              <a:buFontTx/>
              <a:buNone/>
              <a:defRPr sz="1600"/>
            </a:lvl2pPr>
            <a:lvl3pPr marL="895350" indent="0">
              <a:buClr>
                <a:schemeClr val="tx2"/>
              </a:buClr>
              <a:buSzPct val="140000"/>
              <a:buFontTx/>
              <a:buNone/>
              <a:defRPr sz="1400"/>
            </a:lvl3pPr>
            <a:lvl4pPr marL="1343025" indent="0">
              <a:buClr>
                <a:schemeClr val="tx2"/>
              </a:buClr>
              <a:buSzPct val="140000"/>
              <a:buFontTx/>
              <a:buNone/>
              <a:defRPr sz="1200"/>
            </a:lvl4pPr>
            <a:lvl5pPr marL="1795462" indent="0">
              <a:buClr>
                <a:schemeClr val="tx2"/>
              </a:buClr>
              <a:buSzPct val="140000"/>
              <a:buFontTx/>
              <a:buNone/>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6E195365-CA8D-429D-BF01-0F7B33FBF31B}" type="datetime1">
              <a:rPr lang="it-IT" smtClean="0"/>
              <a:t>04/02/2021</a:t>
            </a:fld>
            <a:endParaRPr lang="en-GB" dirty="0"/>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Tree>
    <p:extLst>
      <p:ext uri="{BB962C8B-B14F-4D97-AF65-F5344CB8AC3E}">
        <p14:creationId xmlns:p14="http://schemas.microsoft.com/office/powerpoint/2010/main" val="265387148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olo Sott. e contenuto testo Bullet Point 18p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30"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11" name="Segnaposto testo 4">
            <a:extLst>
              <a:ext uri="{FF2B5EF4-FFF2-40B4-BE49-F238E27FC236}">
                <a16:creationId xmlns:a16="http://schemas.microsoft.com/office/drawing/2014/main" id="{E039BC0C-CF88-8949-86AB-999C6D80F169}"/>
              </a:ext>
            </a:extLst>
          </p:cNvPr>
          <p:cNvSpPr>
            <a:spLocks noGrp="1"/>
          </p:cNvSpPr>
          <p:nvPr>
            <p:ph type="body" sz="quarter" idx="14" hasCustomPrompt="1"/>
          </p:nvPr>
        </p:nvSpPr>
        <p:spPr>
          <a:xfrm>
            <a:off x="407368" y="1601785"/>
            <a:ext cx="11176620" cy="4203703"/>
          </a:xfrm>
          <a:prstGeom prst="rect">
            <a:avLst/>
          </a:prstGeom>
        </p:spPr>
        <p:txBody>
          <a:bodyPr/>
          <a:lstStyle>
            <a:lvl1pPr marL="182563" indent="-182563">
              <a:buClr>
                <a:schemeClr val="tx2"/>
              </a:buClr>
              <a:buSzPct val="140000"/>
              <a:buFont typeface="Arial" panose="020B0604020202020204" pitchFamily="34" charset="0"/>
              <a:buChar char="•"/>
              <a:defRPr sz="1800"/>
            </a:lvl1pPr>
            <a:lvl2pPr marL="628650" indent="-176213">
              <a:buClr>
                <a:schemeClr val="tx2"/>
              </a:buClr>
              <a:buSzPct val="140000"/>
              <a:buFont typeface="Arial" panose="020B0604020202020204" pitchFamily="34" charset="0"/>
              <a:buChar char="•"/>
              <a:defRPr sz="1600"/>
            </a:lvl2pPr>
            <a:lvl3pPr marL="1076325" indent="-180975">
              <a:buClr>
                <a:schemeClr val="tx2"/>
              </a:buClr>
              <a:buSzPct val="140000"/>
              <a:buFont typeface="Arial" panose="020B0604020202020204" pitchFamily="34" charset="0"/>
              <a:buChar char="•"/>
              <a:defRPr sz="1400"/>
            </a:lvl3pPr>
            <a:lvl4pPr marL="1524000" indent="-180975">
              <a:buClr>
                <a:schemeClr val="tx2"/>
              </a:buClr>
              <a:buSzPct val="140000"/>
              <a:buFont typeface="Arial" panose="020B0604020202020204" pitchFamily="34" charset="0"/>
              <a:buChar char="•"/>
              <a:defRPr sz="1200"/>
            </a:lvl4pPr>
            <a:lvl5pPr marL="1971675" indent="-176213">
              <a:buClr>
                <a:schemeClr val="tx2"/>
              </a:buClr>
              <a:buSzPct val="140000"/>
              <a:buFont typeface="Arial" panose="020B0604020202020204" pitchFamily="34" charset="0"/>
              <a:buChar char="•"/>
              <a:defRPr sz="1100"/>
            </a:lvl5pPr>
          </a:lstStyle>
          <a:p>
            <a:pPr lvl="0"/>
            <a:r>
              <a:rPr lang="it-IT" dirty="0"/>
              <a:t>Testo Calibri 18pt</a:t>
            </a:r>
          </a:p>
          <a:p>
            <a:pPr lvl="1"/>
            <a:r>
              <a:rPr lang="it-IT" dirty="0"/>
              <a:t>Secondo livello 16pt</a:t>
            </a:r>
          </a:p>
          <a:p>
            <a:pPr lvl="2"/>
            <a:r>
              <a:rPr lang="it-IT" dirty="0"/>
              <a:t>Terzo livello 14pt</a:t>
            </a:r>
          </a:p>
          <a:p>
            <a:pPr lvl="3"/>
            <a:r>
              <a:rPr lang="it-IT" dirty="0"/>
              <a:t>Quarto livello 12pt</a:t>
            </a:r>
          </a:p>
          <a:p>
            <a:pPr lvl="4"/>
            <a:r>
              <a:rPr lang="it-IT" dirty="0"/>
              <a:t>Quinto livello 11pt</a:t>
            </a:r>
          </a:p>
        </p:txBody>
      </p:sp>
      <p:sp>
        <p:nvSpPr>
          <p:cNvPr id="5"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E1E11612-0064-4A8A-9EA9-7BF51A5360CD}" type="datetime1">
              <a:rPr lang="it-IT" smtClean="0"/>
              <a:t>04/02/2021</a:t>
            </a:fld>
            <a:endParaRPr lang="en-GB" dirty="0"/>
          </a:p>
        </p:txBody>
      </p:sp>
      <p:sp>
        <p:nvSpPr>
          <p:cNvPr id="6"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Tree>
    <p:extLst>
      <p:ext uri="{BB962C8B-B14F-4D97-AF65-F5344CB8AC3E}">
        <p14:creationId xmlns:p14="http://schemas.microsoft.com/office/powerpoint/2010/main" val="166193995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2" name="Segnaposto contenuto 2">
            <a:extLst>
              <a:ext uri="{FF2B5EF4-FFF2-40B4-BE49-F238E27FC236}">
                <a16:creationId xmlns:a16="http://schemas.microsoft.com/office/drawing/2014/main" id="{6D2B416D-7B49-44B1-B69F-DA365E602485}"/>
              </a:ext>
            </a:extLst>
          </p:cNvPr>
          <p:cNvSpPr>
            <a:spLocks noGrp="1"/>
          </p:cNvSpPr>
          <p:nvPr>
            <p:ph idx="1" hasCustomPrompt="1"/>
          </p:nvPr>
        </p:nvSpPr>
        <p:spPr>
          <a:xfrm>
            <a:off x="407368" y="1557337"/>
            <a:ext cx="3263063" cy="4252913"/>
          </a:xfrm>
          <a:prstGeom prst="rect">
            <a:avLst/>
          </a:prstGeom>
        </p:spPr>
        <p:txBody>
          <a:bodyPr vert="horz" lIns="0" tIns="45720" rIns="91440" bIns="45720" rtlCol="0">
            <a:normAutofit/>
          </a:bodyPr>
          <a:lstStyle>
            <a:lvl1pPr>
              <a:spcBef>
                <a:spcPts val="1200"/>
              </a:spcBef>
              <a:defRPr lang="it-IT" sz="1800" smtClean="0">
                <a:solidFill>
                  <a:schemeClr val="tx1"/>
                </a:solidFill>
              </a:defRPr>
            </a:lvl1pPr>
            <a:lvl2pPr>
              <a:defRPr lang="it-IT" smtClean="0"/>
            </a:lvl2pPr>
            <a:lvl3pPr>
              <a:defRPr lang="it-IT" smtClean="0"/>
            </a:lvl3pPr>
            <a:lvl4pPr>
              <a:defRPr lang="it-IT" smtClean="0"/>
            </a:lvl4pPr>
            <a:lvl5pPr>
              <a:defRPr lang="it-IT"/>
            </a:lvl5pPr>
          </a:lstStyle>
          <a:p>
            <a:pPr lvl="0"/>
            <a:r>
              <a:rPr lang="it-IT" dirty="0"/>
              <a:t>Testo Calibri 18pt</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3860800" y="1552575"/>
            <a:ext cx="7723188" cy="4252913"/>
          </a:xfrm>
          <a:prstGeom prst="rect">
            <a:avLst/>
          </a:prstGeom>
        </p:spPr>
        <p:txBody>
          <a:bodyPr/>
          <a:lstStyle/>
          <a:p>
            <a:endParaRPr lang="it-IT" dirty="0"/>
          </a:p>
        </p:txBody>
      </p:sp>
      <p:sp>
        <p:nvSpPr>
          <p:cNvPr id="6"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B9847520-55AC-4E8F-855A-0ECC4EB1E6BC}" type="datetime1">
              <a:rPr lang="it-IT" smtClean="0"/>
              <a:t>04/02/2021</a:t>
            </a:fld>
            <a:endParaRPr lang="en-GB" dirty="0"/>
          </a:p>
        </p:txBody>
      </p:sp>
      <p:sp>
        <p:nvSpPr>
          <p:cNvPr id="7"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Tree>
    <p:extLst>
      <p:ext uri="{BB962C8B-B14F-4D97-AF65-F5344CB8AC3E}">
        <p14:creationId xmlns:p14="http://schemas.microsoft.com/office/powerpoint/2010/main" val="347003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olo sott. e cont. con immagine">
    <p:spTree>
      <p:nvGrpSpPr>
        <p:cNvPr id="1" name=""/>
        <p:cNvGrpSpPr/>
        <p:nvPr/>
      </p:nvGrpSpPr>
      <p:grpSpPr>
        <a:xfrm>
          <a:off x="0" y="0"/>
          <a:ext cx="0" cy="0"/>
          <a:chOff x="0" y="0"/>
          <a:chExt cx="0" cy="0"/>
        </a:xfrm>
      </p:grpSpPr>
      <p:sp>
        <p:nvSpPr>
          <p:cNvPr id="8" name="Titolo 1">
            <a:extLst>
              <a:ext uri="{FF2B5EF4-FFF2-40B4-BE49-F238E27FC236}">
                <a16:creationId xmlns:a16="http://schemas.microsoft.com/office/drawing/2014/main" id="{8F060CD7-CC5C-456C-8692-6917CA25CF9F}"/>
              </a:ext>
            </a:extLst>
          </p:cNvPr>
          <p:cNvSpPr>
            <a:spLocks noGrp="1"/>
          </p:cNvSpPr>
          <p:nvPr>
            <p:ph type="title" hasCustomPrompt="1"/>
          </p:nvPr>
        </p:nvSpPr>
        <p:spPr>
          <a:xfrm>
            <a:off x="407368" y="0"/>
            <a:ext cx="11176620" cy="866367"/>
          </a:xfrm>
          <a:prstGeom prst="rect">
            <a:avLst/>
          </a:prstGeom>
        </p:spPr>
        <p:txBody>
          <a:bodyPr vert="horz" lIns="0" tIns="45720" rIns="91440" bIns="45720" rtlCol="0" anchor="b">
            <a:noAutofit/>
          </a:bodyPr>
          <a:lstStyle>
            <a:lvl1pPr>
              <a:defRPr lang="it-IT">
                <a:solidFill>
                  <a:schemeClr val="tx2"/>
                </a:solidFill>
              </a:defRPr>
            </a:lvl1pPr>
          </a:lstStyle>
          <a:p>
            <a:pPr lvl="0"/>
            <a:r>
              <a:rPr lang="it-IT" dirty="0"/>
              <a:t>Titolo Calibri 28pt </a:t>
            </a:r>
          </a:p>
        </p:txBody>
      </p:sp>
      <p:sp>
        <p:nvSpPr>
          <p:cNvPr id="13" name="Segnaposto contenuto 2">
            <a:extLst>
              <a:ext uri="{FF2B5EF4-FFF2-40B4-BE49-F238E27FC236}">
                <a16:creationId xmlns:a16="http://schemas.microsoft.com/office/drawing/2014/main" id="{6D2B416D-7B49-44B1-B69F-DA365E602485}"/>
              </a:ext>
            </a:extLst>
          </p:cNvPr>
          <p:cNvSpPr>
            <a:spLocks noGrp="1"/>
          </p:cNvSpPr>
          <p:nvPr>
            <p:ph idx="13" hasCustomPrompt="1"/>
          </p:nvPr>
        </p:nvSpPr>
        <p:spPr>
          <a:xfrm>
            <a:off x="407368" y="866367"/>
            <a:ext cx="11176620" cy="390933"/>
          </a:xfrm>
          <a:prstGeom prst="rect">
            <a:avLst/>
          </a:prstGeom>
        </p:spPr>
        <p:txBody>
          <a:bodyPr vert="horz" lIns="0" tIns="45720" rIns="91440" bIns="45720" rtlCol="0">
            <a:normAutofit/>
          </a:bodyPr>
          <a:lstStyle>
            <a:lvl1pPr>
              <a:spcBef>
                <a:spcPts val="1200"/>
              </a:spcBef>
              <a:defRPr lang="it-IT" sz="2000" b="1" smtClean="0">
                <a:solidFill>
                  <a:schemeClr val="accent2"/>
                </a:solidFill>
              </a:defRPr>
            </a:lvl1pPr>
            <a:lvl2pPr>
              <a:defRPr lang="it-IT" smtClean="0"/>
            </a:lvl2pPr>
            <a:lvl3pPr>
              <a:defRPr lang="it-IT" smtClean="0"/>
            </a:lvl3pPr>
            <a:lvl4pPr>
              <a:defRPr lang="it-IT" smtClean="0"/>
            </a:lvl4pPr>
            <a:lvl5pPr>
              <a:defRPr lang="it-IT"/>
            </a:lvl5pPr>
          </a:lstStyle>
          <a:p>
            <a:pPr lvl="0"/>
            <a:r>
              <a:rPr lang="it-IT" dirty="0"/>
              <a:t>Sottotitolo Calibri 20pt</a:t>
            </a:r>
          </a:p>
        </p:txBody>
      </p:sp>
      <p:sp>
        <p:nvSpPr>
          <p:cNvPr id="4" name="Segnaposto contenuto 3"/>
          <p:cNvSpPr>
            <a:spLocks noGrp="1"/>
          </p:cNvSpPr>
          <p:nvPr>
            <p:ph sz="quarter" idx="14"/>
          </p:nvPr>
        </p:nvSpPr>
        <p:spPr>
          <a:xfrm>
            <a:off x="407988" y="1521699"/>
            <a:ext cx="5688012" cy="4283789"/>
          </a:xfrm>
        </p:spPr>
        <p:txBody>
          <a:bodyPr/>
          <a:lstStyle/>
          <a:p>
            <a:pPr lvl="0"/>
            <a:endParaRPr lang="it-IT" dirty="0"/>
          </a:p>
        </p:txBody>
      </p:sp>
      <p:sp>
        <p:nvSpPr>
          <p:cNvPr id="17" name="Segnaposto testo 16"/>
          <p:cNvSpPr>
            <a:spLocks noGrp="1"/>
          </p:cNvSpPr>
          <p:nvPr>
            <p:ph type="body" sz="quarter" idx="15" hasCustomPrompt="1"/>
          </p:nvPr>
        </p:nvSpPr>
        <p:spPr>
          <a:xfrm>
            <a:off x="6553200" y="1623300"/>
            <a:ext cx="5030788" cy="267414"/>
          </a:xfrm>
        </p:spPr>
        <p:txBody>
          <a:bodyPr/>
          <a:lstStyle>
            <a:lvl1pPr>
              <a:defRPr sz="1600" b="1" baseline="0">
                <a:solidFill>
                  <a:schemeClr val="tx2"/>
                </a:solidFill>
              </a:defRPr>
            </a:lvl1pPr>
          </a:lstStyle>
          <a:p>
            <a:pPr lvl="0"/>
            <a:r>
              <a:rPr lang="it-IT" dirty="0"/>
              <a:t>Titolo del testo 16pt rosso</a:t>
            </a:r>
          </a:p>
        </p:txBody>
      </p:sp>
      <p:sp>
        <p:nvSpPr>
          <p:cNvPr id="18" name="Segnaposto testo 16"/>
          <p:cNvSpPr>
            <a:spLocks noGrp="1"/>
          </p:cNvSpPr>
          <p:nvPr>
            <p:ph type="body" sz="quarter" idx="16" hasCustomPrompt="1"/>
          </p:nvPr>
        </p:nvSpPr>
        <p:spPr>
          <a:xfrm>
            <a:off x="6553200" y="1903414"/>
            <a:ext cx="5030788" cy="598486"/>
          </a:xfrm>
        </p:spPr>
        <p:txBody>
          <a:bodyPr/>
          <a:lstStyle>
            <a:lvl1pPr>
              <a:defRPr sz="1400" b="0" baseline="0"/>
            </a:lvl1pPr>
          </a:lstStyle>
          <a:p>
            <a:pPr lvl="0"/>
            <a:r>
              <a:rPr lang="it-IT" dirty="0"/>
              <a:t>Titolo del testo 14pt nero</a:t>
            </a:r>
          </a:p>
        </p:txBody>
      </p:sp>
      <p:sp>
        <p:nvSpPr>
          <p:cNvPr id="21" name="Segnaposto testo 16"/>
          <p:cNvSpPr>
            <a:spLocks noGrp="1"/>
          </p:cNvSpPr>
          <p:nvPr>
            <p:ph type="body" sz="quarter" idx="17" hasCustomPrompt="1"/>
          </p:nvPr>
        </p:nvSpPr>
        <p:spPr>
          <a:xfrm>
            <a:off x="6553200" y="2652000"/>
            <a:ext cx="5030788" cy="267414"/>
          </a:xfrm>
        </p:spPr>
        <p:txBody>
          <a:bodyPr/>
          <a:lstStyle>
            <a:lvl1pPr>
              <a:defRPr sz="1600" b="1" baseline="0">
                <a:solidFill>
                  <a:schemeClr val="tx2"/>
                </a:solidFill>
              </a:defRPr>
            </a:lvl1pPr>
          </a:lstStyle>
          <a:p>
            <a:pPr lvl="0"/>
            <a:r>
              <a:rPr lang="it-IT" dirty="0"/>
              <a:t>Titolo del testo 16pt rosso</a:t>
            </a:r>
          </a:p>
        </p:txBody>
      </p:sp>
      <p:sp>
        <p:nvSpPr>
          <p:cNvPr id="22" name="Segnaposto testo 16"/>
          <p:cNvSpPr>
            <a:spLocks noGrp="1"/>
          </p:cNvSpPr>
          <p:nvPr>
            <p:ph type="body" sz="quarter" idx="18" hasCustomPrompt="1"/>
          </p:nvPr>
        </p:nvSpPr>
        <p:spPr>
          <a:xfrm>
            <a:off x="6553200" y="2932114"/>
            <a:ext cx="5030788" cy="598486"/>
          </a:xfrm>
        </p:spPr>
        <p:txBody>
          <a:bodyPr/>
          <a:lstStyle>
            <a:lvl1pPr>
              <a:defRPr sz="1400" b="0" baseline="0"/>
            </a:lvl1pPr>
          </a:lstStyle>
          <a:p>
            <a:pPr lvl="0"/>
            <a:r>
              <a:rPr lang="it-IT" dirty="0"/>
              <a:t>Titolo del testo 14pt nero</a:t>
            </a:r>
          </a:p>
        </p:txBody>
      </p:sp>
      <p:sp>
        <p:nvSpPr>
          <p:cNvPr id="23" name="Segnaposto testo 16"/>
          <p:cNvSpPr>
            <a:spLocks noGrp="1"/>
          </p:cNvSpPr>
          <p:nvPr>
            <p:ph type="body" sz="quarter" idx="19" hasCustomPrompt="1"/>
          </p:nvPr>
        </p:nvSpPr>
        <p:spPr>
          <a:xfrm>
            <a:off x="6553200" y="3680700"/>
            <a:ext cx="5030788" cy="267414"/>
          </a:xfrm>
        </p:spPr>
        <p:txBody>
          <a:bodyPr/>
          <a:lstStyle>
            <a:lvl1pPr>
              <a:defRPr sz="1600" b="1" baseline="0">
                <a:solidFill>
                  <a:schemeClr val="tx2"/>
                </a:solidFill>
              </a:defRPr>
            </a:lvl1pPr>
          </a:lstStyle>
          <a:p>
            <a:pPr lvl="0"/>
            <a:r>
              <a:rPr lang="it-IT" dirty="0"/>
              <a:t>Titolo del testo 16pt rosso</a:t>
            </a:r>
          </a:p>
        </p:txBody>
      </p:sp>
      <p:sp>
        <p:nvSpPr>
          <p:cNvPr id="24" name="Segnaposto testo 16"/>
          <p:cNvSpPr>
            <a:spLocks noGrp="1"/>
          </p:cNvSpPr>
          <p:nvPr>
            <p:ph type="body" sz="quarter" idx="20" hasCustomPrompt="1"/>
          </p:nvPr>
        </p:nvSpPr>
        <p:spPr>
          <a:xfrm>
            <a:off x="6553200" y="3960814"/>
            <a:ext cx="5030788" cy="598486"/>
          </a:xfrm>
        </p:spPr>
        <p:txBody>
          <a:bodyPr/>
          <a:lstStyle>
            <a:lvl1pPr>
              <a:defRPr sz="1400" b="0" baseline="0"/>
            </a:lvl1pPr>
          </a:lstStyle>
          <a:p>
            <a:pPr lvl="0"/>
            <a:r>
              <a:rPr lang="it-IT" dirty="0"/>
              <a:t>Titolo del testo 14pt nero</a:t>
            </a:r>
          </a:p>
        </p:txBody>
      </p:sp>
      <p:sp>
        <p:nvSpPr>
          <p:cNvPr id="25" name="Segnaposto testo 16"/>
          <p:cNvSpPr>
            <a:spLocks noGrp="1"/>
          </p:cNvSpPr>
          <p:nvPr>
            <p:ph type="body" sz="quarter" idx="21" hasCustomPrompt="1"/>
          </p:nvPr>
        </p:nvSpPr>
        <p:spPr>
          <a:xfrm>
            <a:off x="6553200" y="4709400"/>
            <a:ext cx="5030788" cy="267414"/>
          </a:xfrm>
        </p:spPr>
        <p:txBody>
          <a:bodyPr/>
          <a:lstStyle>
            <a:lvl1pPr>
              <a:defRPr sz="1600" b="1" baseline="0">
                <a:solidFill>
                  <a:schemeClr val="tx2"/>
                </a:solidFill>
              </a:defRPr>
            </a:lvl1pPr>
          </a:lstStyle>
          <a:p>
            <a:pPr lvl="0"/>
            <a:r>
              <a:rPr lang="it-IT" dirty="0"/>
              <a:t>Titolo del testo 16pt rosso</a:t>
            </a:r>
          </a:p>
        </p:txBody>
      </p:sp>
      <p:sp>
        <p:nvSpPr>
          <p:cNvPr id="26" name="Segnaposto testo 16"/>
          <p:cNvSpPr>
            <a:spLocks noGrp="1"/>
          </p:cNvSpPr>
          <p:nvPr>
            <p:ph type="body" sz="quarter" idx="22" hasCustomPrompt="1"/>
          </p:nvPr>
        </p:nvSpPr>
        <p:spPr>
          <a:xfrm>
            <a:off x="6553200" y="4989514"/>
            <a:ext cx="5030788" cy="598486"/>
          </a:xfrm>
        </p:spPr>
        <p:txBody>
          <a:bodyPr/>
          <a:lstStyle>
            <a:lvl1pPr>
              <a:defRPr sz="1400" b="0" baseline="0"/>
            </a:lvl1pPr>
          </a:lstStyle>
          <a:p>
            <a:pPr lvl="0"/>
            <a:r>
              <a:rPr lang="it-IT" dirty="0"/>
              <a:t>Titolo del testo 14pt nero</a:t>
            </a:r>
          </a:p>
        </p:txBody>
      </p:sp>
      <p:sp>
        <p:nvSpPr>
          <p:cNvPr id="14"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2DC4778B-C364-4DE4-A61D-3A68C76F695E}" type="datetime1">
              <a:rPr lang="it-IT" smtClean="0"/>
              <a:t>04/02/2021</a:t>
            </a:fld>
            <a:endParaRPr lang="en-GB" dirty="0"/>
          </a:p>
        </p:txBody>
      </p:sp>
      <p:sp>
        <p:nvSpPr>
          <p:cNvPr id="15"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spTree>
    <p:extLst>
      <p:ext uri="{BB962C8B-B14F-4D97-AF65-F5344CB8AC3E}">
        <p14:creationId xmlns:p14="http://schemas.microsoft.com/office/powerpoint/2010/main" val="554153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FULL Immagine">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659AF68-753C-5E40-9289-006DB5C1620C}"/>
              </a:ext>
            </a:extLst>
          </p:cNvPr>
          <p:cNvSpPr>
            <a:spLocks noGrp="1"/>
          </p:cNvSpPr>
          <p:nvPr>
            <p:ph type="pic" sz="quarter" idx="14"/>
          </p:nvPr>
        </p:nvSpPr>
        <p:spPr>
          <a:xfrm>
            <a:off x="0" y="0"/>
            <a:ext cx="11715750" cy="6858000"/>
          </a:xfrm>
          <a:prstGeom prst="rect">
            <a:avLst/>
          </a:prstGeom>
          <a:solidFill>
            <a:schemeClr val="bg1"/>
          </a:solidFill>
        </p:spPr>
        <p:txBody>
          <a:bodyPr/>
          <a:lstStyle/>
          <a:p>
            <a:endParaRPr lang="it-IT"/>
          </a:p>
        </p:txBody>
      </p:sp>
    </p:spTree>
    <p:extLst>
      <p:ext uri="{BB962C8B-B14F-4D97-AF65-F5344CB8AC3E}">
        <p14:creationId xmlns:p14="http://schemas.microsoft.com/office/powerpoint/2010/main" val="261609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dirty="0"/>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dirty="0"/>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dirty="0"/>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dirty="0"/>
            </a:p>
          </p:txBody>
        </p:sp>
      </p:grpSp>
      <p:sp>
        <p:nvSpPr>
          <p:cNvPr id="36"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‹N›</a:t>
            </a:fld>
            <a:endParaRPr lang="it-IT" dirty="0"/>
          </a:p>
        </p:txBody>
      </p:sp>
      <p:sp>
        <p:nvSpPr>
          <p:cNvPr id="42" name="Rectangle 2"/>
          <p:cNvSpPr>
            <a:spLocks noGrp="1" noChangeArrowheads="1"/>
          </p:cNvSpPr>
          <p:nvPr>
            <p:ph type="title"/>
          </p:nvPr>
        </p:nvSpPr>
        <p:spPr bwMode="auto">
          <a:xfrm>
            <a:off x="406800" y="0"/>
            <a:ext cx="11178000" cy="8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b" anchorCtr="0" compatLnSpc="1">
            <a:prstTxWarp prst="textNoShape">
              <a:avLst/>
            </a:prstTxWarp>
          </a:bodyPr>
          <a:lstStyle/>
          <a:p>
            <a:pPr lvl="0"/>
            <a:r>
              <a:rPr lang="it-IT" dirty="0"/>
              <a:t>Titolo Calibri 28pt </a:t>
            </a:r>
          </a:p>
        </p:txBody>
      </p:sp>
      <p:sp>
        <p:nvSpPr>
          <p:cNvPr id="43" name="Rectangle 3"/>
          <p:cNvSpPr>
            <a:spLocks noGrp="1" noChangeArrowheads="1"/>
          </p:cNvSpPr>
          <p:nvPr>
            <p:ph type="body" idx="1"/>
          </p:nvPr>
        </p:nvSpPr>
        <p:spPr bwMode="auto">
          <a:xfrm>
            <a:off x="407111" y="1270450"/>
            <a:ext cx="11164886" cy="4201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it-IT" dirty="0"/>
              <a:t>Testo Calibri 20pt</a:t>
            </a:r>
          </a:p>
          <a:p>
            <a:pPr lvl="1"/>
            <a:r>
              <a:rPr lang="it-IT" dirty="0"/>
              <a:t>Secondo livello 18pt</a:t>
            </a:r>
          </a:p>
          <a:p>
            <a:pPr lvl="2"/>
            <a:r>
              <a:rPr lang="it-IT" dirty="0"/>
              <a:t>Terzo livello 16pt</a:t>
            </a:r>
          </a:p>
          <a:p>
            <a:pPr lvl="3"/>
            <a:r>
              <a:rPr lang="it-IT" dirty="0"/>
              <a:t>Quarto livello 14pt</a:t>
            </a:r>
          </a:p>
          <a:p>
            <a:pPr lvl="4"/>
            <a:r>
              <a:rPr lang="it-IT" dirty="0"/>
              <a:t>Quinto livello 12pt</a:t>
            </a:r>
          </a:p>
        </p:txBody>
      </p:sp>
      <p:sp>
        <p:nvSpPr>
          <p:cNvPr id="20" name="Segnaposto data 3">
            <a:extLst>
              <a:ext uri="{FF2B5EF4-FFF2-40B4-BE49-F238E27FC236}">
                <a16:creationId xmlns:a16="http://schemas.microsoft.com/office/drawing/2014/main" id="{5B33189C-D6BE-4D66-A355-57BDFCA76730}"/>
              </a:ext>
            </a:extLst>
          </p:cNvPr>
          <p:cNvSpPr>
            <a:spLocks noGrp="1"/>
          </p:cNvSpPr>
          <p:nvPr>
            <p:ph type="dt" sz="half" idx="2"/>
          </p:nvPr>
        </p:nvSpPr>
        <p:spPr>
          <a:xfrm>
            <a:off x="11093469" y="6414801"/>
            <a:ext cx="490519" cy="123111"/>
          </a:xfrm>
          <a:prstGeom prst="rect">
            <a:avLst/>
          </a:prstGeom>
          <a:solidFill>
            <a:schemeClr val="bg1"/>
          </a:solidFill>
          <a:effectLst/>
        </p:spPr>
        <p:txBody>
          <a:bodyPr wrap="none" lIns="0" tIns="0" rIns="0" bIns="0" rtlCol="0" anchor="ctr">
            <a:spAutoFit/>
          </a:bodyPr>
          <a:lstStyle>
            <a:lvl1pPr algn="r">
              <a:defRPr lang="it-IT" sz="800" smtClean="0">
                <a:solidFill>
                  <a:schemeClr val="tx2"/>
                </a:solidFill>
                <a:effectLst/>
              </a:defRPr>
            </a:lvl1pPr>
          </a:lstStyle>
          <a:p>
            <a:pPr defTabSz="1219170"/>
            <a:fld id="{629F582D-40E1-44F0-8D7F-A65DCBFEE331}" type="datetime1">
              <a:rPr lang="it-IT" smtClean="0"/>
              <a:t>04/02/2021</a:t>
            </a:fld>
            <a:endParaRPr lang="en-GB" dirty="0"/>
          </a:p>
        </p:txBody>
      </p:sp>
      <p:sp>
        <p:nvSpPr>
          <p:cNvPr id="21" name="Segnaposto piè di pagina 4">
            <a:extLst>
              <a:ext uri="{FF2B5EF4-FFF2-40B4-BE49-F238E27FC236}">
                <a16:creationId xmlns:a16="http://schemas.microsoft.com/office/drawing/2014/main" id="{5074485A-342B-4C89-A9CC-264412B3EE9B}"/>
              </a:ext>
            </a:extLst>
          </p:cNvPr>
          <p:cNvSpPr>
            <a:spLocks noGrp="1"/>
          </p:cNvSpPr>
          <p:nvPr>
            <p:ph type="ftr" sz="quarter" idx="3"/>
          </p:nvPr>
        </p:nvSpPr>
        <p:spPr>
          <a:xfrm>
            <a:off x="3118757" y="6551995"/>
            <a:ext cx="8465702" cy="123111"/>
          </a:xfrm>
          <a:prstGeom prst="rect">
            <a:avLst/>
          </a:prstGeom>
          <a:noFill/>
        </p:spPr>
        <p:txBody>
          <a:bodyPr wrap="square" lIns="0" tIns="0" rIns="0" bIns="0" rtlCol="0">
            <a:spAutoFit/>
          </a:bodyPr>
          <a:lstStyle>
            <a:lvl1pPr>
              <a:defRPr lang="it-IT" sz="800" i="0">
                <a:solidFill>
                  <a:schemeClr val="bg2"/>
                </a:solidFill>
              </a:defRPr>
            </a:lvl1pPr>
          </a:lstStyle>
          <a:p>
            <a:pPr algn="r" defTabSz="1219170"/>
            <a:endParaRPr lang="en-GB" dirty="0"/>
          </a:p>
        </p:txBody>
      </p:sp>
      <p:pic>
        <p:nvPicPr>
          <p:cNvPr id="3" name="Immagine 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7988" y="6117515"/>
            <a:ext cx="948454" cy="537285"/>
          </a:xfrm>
          <a:prstGeom prst="rect">
            <a:avLst/>
          </a:prstGeom>
        </p:spPr>
      </p:pic>
      <p:sp>
        <p:nvSpPr>
          <p:cNvPr id="2" name="MSIPCMContentMarking" descr="{&quot;HashCode&quot;:-2139274821,&quot;Placement&quot;:&quot;Footer&quot;}"/>
          <p:cNvSpPr txBox="1"/>
          <p:nvPr userDrawn="1"/>
        </p:nvSpPr>
        <p:spPr>
          <a:xfrm>
            <a:off x="5214951" y="6440626"/>
            <a:ext cx="1762098" cy="417374"/>
          </a:xfrm>
          <a:prstGeom prst="rect">
            <a:avLst/>
          </a:prstGeom>
          <a:noFill/>
        </p:spPr>
        <p:txBody>
          <a:bodyPr vert="horz" wrap="square" lIns="0" tIns="0" rIns="0" bIns="0" rtlCol="0" anchor="ctr" anchorCtr="1">
            <a:spAutoFit/>
          </a:bodyPr>
          <a:lstStyle/>
          <a:p>
            <a:pPr algn="ctr">
              <a:spcBef>
                <a:spcPts val="0"/>
              </a:spcBef>
              <a:spcAft>
                <a:spcPts val="0"/>
              </a:spcAft>
            </a:pPr>
            <a:r>
              <a:rPr lang="it-IT" sz="1000">
                <a:solidFill>
                  <a:srgbClr val="000000"/>
                </a:solidFill>
                <a:latin typeface="Calibri" panose="020F0502020204030204" pitchFamily="34" charset="0"/>
              </a:rPr>
              <a:t>
Informazione ad uso interno</a:t>
            </a:r>
          </a:p>
        </p:txBody>
      </p:sp>
    </p:spTree>
    <p:extLst>
      <p:ext uri="{BB962C8B-B14F-4D97-AF65-F5344CB8AC3E}">
        <p14:creationId xmlns:p14="http://schemas.microsoft.com/office/powerpoint/2010/main" val="2137779750"/>
      </p:ext>
    </p:extLst>
  </p:cSld>
  <p:clrMap bg1="lt1" tx1="dk1" bg2="lt2" tx2="dk2" accent1="accent1" accent2="accent2" accent3="accent3" accent4="accent4" accent5="accent5" accent6="accent6" hlink="hlink" folHlink="folHlink"/>
  <p:sldLayoutIdLst>
    <p:sldLayoutId id="2147483811" r:id="rId1"/>
    <p:sldLayoutId id="2147483745" r:id="rId2"/>
    <p:sldLayoutId id="2147483821" r:id="rId3"/>
    <p:sldLayoutId id="2147483790" r:id="rId4"/>
    <p:sldLayoutId id="2147483789" r:id="rId5"/>
    <p:sldLayoutId id="2147483794" r:id="rId6"/>
    <p:sldLayoutId id="2147483740" r:id="rId7"/>
    <p:sldLayoutId id="2147483812" r:id="rId8"/>
    <p:sldLayoutId id="2147483804" r:id="rId9"/>
    <p:sldLayoutId id="2147483805" r:id="rId10"/>
    <p:sldLayoutId id="2147483791" r:id="rId11"/>
    <p:sldLayoutId id="2147483793" r:id="rId12"/>
    <p:sldLayoutId id="2147483744" r:id="rId13"/>
    <p:sldLayoutId id="2147483814" r:id="rId14"/>
    <p:sldLayoutId id="2147483815" r:id="rId15"/>
    <p:sldLayoutId id="2147483816" r:id="rId16"/>
    <p:sldLayoutId id="2147483739" r:id="rId17"/>
    <p:sldLayoutId id="2147483806" r:id="rId18"/>
    <p:sldLayoutId id="2147483827" r:id="rId19"/>
    <p:sldLayoutId id="2147483828" r:id="rId20"/>
  </p:sldLayoutIdLst>
  <p:hf sldNum="0"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tabLst>
          <a:tab pos="806450" algn="l"/>
        </a:tabLst>
        <a:defRPr sz="1800" kern="1200">
          <a:solidFill>
            <a:schemeClr val="tx1"/>
          </a:solidFill>
          <a:latin typeface="+mn-lt"/>
          <a:ea typeface="+mn-ea"/>
          <a:cs typeface="+mn-cs"/>
        </a:defRPr>
      </a:lvl2pPr>
      <a:lvl3pPr marL="914400" indent="0" algn="l" defTabSz="714375"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65000"/>
          </a:schemeClr>
        </a:solidFill>
        <a:effectLst/>
      </p:bgPr>
    </p:bg>
    <p:spTree>
      <p:nvGrpSpPr>
        <p:cNvPr id="1" name=""/>
        <p:cNvGrpSpPr/>
        <p:nvPr/>
      </p:nvGrpSpPr>
      <p:grpSpPr>
        <a:xfrm>
          <a:off x="0" y="0"/>
          <a:ext cx="0" cy="0"/>
          <a:chOff x="0" y="0"/>
          <a:chExt cx="0" cy="0"/>
        </a:xfrm>
      </p:grpSpPr>
      <p:pic>
        <p:nvPicPr>
          <p:cNvPr id="24" name="Immagine 23"/>
          <p:cNvPicPr>
            <a:picLocks noChangeAspect="1"/>
          </p:cNvPicPr>
          <p:nvPr userDrawn="1"/>
        </p:nvPicPr>
        <p:blipFill rotWithShape="1">
          <a:blip r:embed="rId5"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2" name="MSIPCMContentMarking" descr="{&quot;HashCode&quot;:-2139274821,&quot;Placement&quot;:&quot;Footer&quot;}"/>
          <p:cNvSpPr txBox="1"/>
          <p:nvPr userDrawn="1"/>
        </p:nvSpPr>
        <p:spPr>
          <a:xfrm>
            <a:off x="5214951" y="6440626"/>
            <a:ext cx="1762098" cy="417374"/>
          </a:xfrm>
          <a:prstGeom prst="rect">
            <a:avLst/>
          </a:prstGeom>
          <a:noFill/>
        </p:spPr>
        <p:txBody>
          <a:bodyPr vert="horz" wrap="square" lIns="0" tIns="0" rIns="0" bIns="0" rtlCol="0" anchor="ctr" anchorCtr="1">
            <a:spAutoFit/>
          </a:bodyPr>
          <a:lstStyle/>
          <a:p>
            <a:pPr algn="ctr">
              <a:spcBef>
                <a:spcPts val="0"/>
              </a:spcBef>
              <a:spcAft>
                <a:spcPts val="0"/>
              </a:spcAft>
            </a:pPr>
            <a:r>
              <a:rPr lang="it-IT" sz="1000">
                <a:solidFill>
                  <a:srgbClr val="000000"/>
                </a:solidFill>
                <a:latin typeface="Calibri" panose="020F0502020204030204" pitchFamily="34" charset="0"/>
              </a:rPr>
              <a:t>
Informazione ad uso interno</a:t>
            </a:r>
          </a:p>
        </p:txBody>
      </p:sp>
    </p:spTree>
    <p:extLst>
      <p:ext uri="{BB962C8B-B14F-4D97-AF65-F5344CB8AC3E}">
        <p14:creationId xmlns:p14="http://schemas.microsoft.com/office/powerpoint/2010/main" val="4157622732"/>
      </p:ext>
    </p:extLst>
  </p:cSld>
  <p:clrMap bg1="lt1" tx1="dk1" bg2="lt2" tx2="dk2" accent1="accent1" accent2="accent2" accent3="accent3" accent4="accent4" accent5="accent5" accent6="accent6" hlink="hlink" folHlink="folHlink"/>
  <p:sldLayoutIdLst>
    <p:sldLayoutId id="2147483799" r:id="rId1"/>
    <p:sldLayoutId id="2147483820" r:id="rId2"/>
    <p:sldLayoutId id="2147483802" r:id="rId3"/>
  </p:sldLayoutIdLst>
  <p:hf sldNum="0"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pic>
        <p:nvPicPr>
          <p:cNvPr id="21" name="Immagine 20"/>
          <p:cNvPicPr>
            <a:picLocks noChangeAspect="1"/>
          </p:cNvPicPr>
          <p:nvPr userDrawn="1"/>
        </p:nvPicPr>
        <p:blipFill rotWithShape="1">
          <a:blip r:embed="rId3"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
        <p:nvSpPr>
          <p:cNvPr id="18" name="Rettangolo 17"/>
          <p:cNvSpPr/>
          <p:nvPr userDrawn="1"/>
        </p:nvSpPr>
        <p:spPr>
          <a:xfrm>
            <a:off x="-40456" y="3429000"/>
            <a:ext cx="12232455" cy="3429000"/>
          </a:xfrm>
          <a:prstGeom prst="rect">
            <a:avLst/>
          </a:prstGeom>
          <a:solidFill>
            <a:schemeClr val="bg1">
              <a:lumMod val="8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
        <p:nvSpPr>
          <p:cNvPr id="19" name="Segnaposto numero diapositiva 5">
            <a:extLst>
              <a:ext uri="{FF2B5EF4-FFF2-40B4-BE49-F238E27FC236}">
                <a16:creationId xmlns:a16="http://schemas.microsoft.com/office/drawing/2014/main" id="{79A77BD1-CC86-49F8-A7FD-E0EB30E9AA60}"/>
              </a:ext>
            </a:extLst>
          </p:cNvPr>
          <p:cNvSpPr txBox="1">
            <a:spLocks/>
          </p:cNvSpPr>
          <p:nvPr userDrawn="1"/>
        </p:nvSpPr>
        <p:spPr>
          <a:xfrm>
            <a:off x="11718170" y="6495906"/>
            <a:ext cx="472888" cy="231173"/>
          </a:xfrm>
          <a:prstGeom prst="rect">
            <a:avLst/>
          </a:prstGeom>
          <a:noFill/>
        </p:spPr>
        <p:txBody>
          <a:bodyPr wrap="none" lIns="0" tIns="0" rIns="0" bIns="0" rtlCol="0" anchor="ctr">
            <a:noAutofit/>
          </a:bodyPr>
          <a:lstStyle>
            <a:defPPr>
              <a:defRPr lang="en-US"/>
            </a:defPPr>
            <a:lvl1pPr marL="0" algn="ctr" defTabSz="914400" rtl="0" eaLnBrk="1" latinLnBrk="0" hangingPunct="1">
              <a:defRPr lang="en-GB" sz="1000" b="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fld id="{B9D7DBFB-DCE9-42BC-A361-A0671D12ADFC}" type="slidenum">
              <a:rPr lang="it-IT" smtClean="0"/>
              <a:pPr defTabSz="1219170"/>
              <a:t>‹N›</a:t>
            </a:fld>
            <a:endParaRPr lang="it-IT" dirty="0"/>
          </a:p>
        </p:txBody>
      </p:sp>
      <p:sp>
        <p:nvSpPr>
          <p:cNvPr id="2" name="MSIPCMContentMarking" descr="{&quot;HashCode&quot;:-2139274821,&quot;Placement&quot;:&quot;Footer&quot;}"/>
          <p:cNvSpPr txBox="1"/>
          <p:nvPr userDrawn="1"/>
        </p:nvSpPr>
        <p:spPr>
          <a:xfrm>
            <a:off x="5214951" y="6440626"/>
            <a:ext cx="1762098" cy="417374"/>
          </a:xfrm>
          <a:prstGeom prst="rect">
            <a:avLst/>
          </a:prstGeom>
          <a:noFill/>
        </p:spPr>
        <p:txBody>
          <a:bodyPr vert="horz" wrap="square" lIns="0" tIns="0" rIns="0" bIns="0" rtlCol="0" anchor="ctr" anchorCtr="1">
            <a:spAutoFit/>
          </a:bodyPr>
          <a:lstStyle/>
          <a:p>
            <a:pPr algn="ctr">
              <a:spcBef>
                <a:spcPts val="0"/>
              </a:spcBef>
              <a:spcAft>
                <a:spcPts val="0"/>
              </a:spcAft>
            </a:pPr>
            <a:r>
              <a:rPr lang="it-IT" sz="1000">
                <a:solidFill>
                  <a:srgbClr val="000000"/>
                </a:solidFill>
                <a:latin typeface="Calibri" panose="020F0502020204030204" pitchFamily="34" charset="0"/>
              </a:rPr>
              <a:t>
Informazione ad uso interno</a:t>
            </a:r>
          </a:p>
        </p:txBody>
      </p:sp>
    </p:spTree>
    <p:extLst>
      <p:ext uri="{BB962C8B-B14F-4D97-AF65-F5344CB8AC3E}">
        <p14:creationId xmlns:p14="http://schemas.microsoft.com/office/powerpoint/2010/main" val="1516851676"/>
      </p:ext>
    </p:extLst>
  </p:cSld>
  <p:clrMap bg1="lt1" tx1="dk1" bg2="lt2" tx2="dk2" accent1="accent1" accent2="accent2" accent3="accent3" accent4="accent4" accent5="accent5" accent6="accent6" hlink="hlink" folHlink="folHlink"/>
  <p:sldLayoutIdLst>
    <p:sldLayoutId id="2147483819" r:id="rId1"/>
  </p:sldLayoutIdLst>
  <p:hf sldNum="0"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7466584B-8BD1-48B2-BD0C-DC7DD5380BEF}"/>
              </a:ext>
            </a:extLst>
          </p:cNvPr>
          <p:cNvSpPr/>
          <p:nvPr userDrawn="1"/>
        </p:nvSpPr>
        <p:spPr>
          <a:xfrm>
            <a:off x="11719112" y="0"/>
            <a:ext cx="4728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1" name="Group 4">
            <a:extLst>
              <a:ext uri="{FF2B5EF4-FFF2-40B4-BE49-F238E27FC236}">
                <a16:creationId xmlns:a16="http://schemas.microsoft.com/office/drawing/2014/main" id="{E93527B5-7425-47AC-89C0-2B32AE601683}"/>
              </a:ext>
            </a:extLst>
          </p:cNvPr>
          <p:cNvGrpSpPr>
            <a:grpSpLocks noChangeAspect="1"/>
          </p:cNvGrpSpPr>
          <p:nvPr userDrawn="1"/>
        </p:nvGrpSpPr>
        <p:grpSpPr bwMode="auto">
          <a:xfrm>
            <a:off x="11787016" y="90427"/>
            <a:ext cx="346160" cy="234428"/>
            <a:chOff x="-560" y="-1287"/>
            <a:chExt cx="6379" cy="4320"/>
          </a:xfrm>
        </p:grpSpPr>
        <p:sp>
          <p:nvSpPr>
            <p:cNvPr id="12" name="AutoShape 3">
              <a:extLst>
                <a:ext uri="{FF2B5EF4-FFF2-40B4-BE49-F238E27FC236}">
                  <a16:creationId xmlns:a16="http://schemas.microsoft.com/office/drawing/2014/main" id="{85DBAE22-A53B-46F6-A1C2-9F9E40807B3C}"/>
                </a:ext>
              </a:extLst>
            </p:cNvPr>
            <p:cNvSpPr>
              <a:spLocks noChangeAspect="1" noChangeArrowheads="1" noTextEdit="1"/>
            </p:cNvSpPr>
            <p:nvPr/>
          </p:nvSpPr>
          <p:spPr bwMode="auto">
            <a:xfrm>
              <a:off x="-560" y="-1287"/>
              <a:ext cx="6379" cy="43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Rectangle 5">
              <a:extLst>
                <a:ext uri="{FF2B5EF4-FFF2-40B4-BE49-F238E27FC236}">
                  <a16:creationId xmlns:a16="http://schemas.microsoft.com/office/drawing/2014/main" id="{B355A452-2788-4C68-9C15-CC51FD59A888}"/>
                </a:ext>
              </a:extLst>
            </p:cNvPr>
            <p:cNvSpPr>
              <a:spLocks noChangeArrowheads="1"/>
            </p:cNvSpPr>
            <p:nvPr/>
          </p:nvSpPr>
          <p:spPr bwMode="auto">
            <a:xfrm>
              <a:off x="-560" y="-1287"/>
              <a:ext cx="6379" cy="4320"/>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Freeform 6">
              <a:extLst>
                <a:ext uri="{FF2B5EF4-FFF2-40B4-BE49-F238E27FC236}">
                  <a16:creationId xmlns:a16="http://schemas.microsoft.com/office/drawing/2014/main" id="{B83AE660-1A7F-4C22-9AF1-535B2E94ED4B}"/>
                </a:ext>
              </a:extLst>
            </p:cNvPr>
            <p:cNvSpPr>
              <a:spLocks/>
            </p:cNvSpPr>
            <p:nvPr/>
          </p:nvSpPr>
          <p:spPr bwMode="auto">
            <a:xfrm>
              <a:off x="-560" y="423"/>
              <a:ext cx="5536" cy="2610"/>
            </a:xfrm>
            <a:custGeom>
              <a:avLst/>
              <a:gdLst>
                <a:gd name="T0" fmla="*/ 5536 w 5536"/>
                <a:gd name="T1" fmla="*/ 0 h 2610"/>
                <a:gd name="T2" fmla="*/ 5470 w 5536"/>
                <a:gd name="T3" fmla="*/ 127 h 2610"/>
                <a:gd name="T4" fmla="*/ 5449 w 5536"/>
                <a:gd name="T5" fmla="*/ 139 h 2610"/>
                <a:gd name="T6" fmla="*/ 5061 w 5536"/>
                <a:gd name="T7" fmla="*/ 164 h 2610"/>
                <a:gd name="T8" fmla="*/ 4881 w 5536"/>
                <a:gd name="T9" fmla="*/ 189 h 2610"/>
                <a:gd name="T10" fmla="*/ 4722 w 5536"/>
                <a:gd name="T11" fmla="*/ 247 h 2610"/>
                <a:gd name="T12" fmla="*/ 4585 w 5536"/>
                <a:gd name="T13" fmla="*/ 336 h 2610"/>
                <a:gd name="T14" fmla="*/ 4471 w 5536"/>
                <a:gd name="T15" fmla="*/ 460 h 2610"/>
                <a:gd name="T16" fmla="*/ 4380 w 5536"/>
                <a:gd name="T17" fmla="*/ 618 h 2610"/>
                <a:gd name="T18" fmla="*/ 4338 w 5536"/>
                <a:gd name="T19" fmla="*/ 757 h 2610"/>
                <a:gd name="T20" fmla="*/ 4318 w 5536"/>
                <a:gd name="T21" fmla="*/ 902 h 2610"/>
                <a:gd name="T22" fmla="*/ 4305 w 5536"/>
                <a:gd name="T23" fmla="*/ 1107 h 2610"/>
                <a:gd name="T24" fmla="*/ 4278 w 5536"/>
                <a:gd name="T25" fmla="*/ 1312 h 2610"/>
                <a:gd name="T26" fmla="*/ 4208 w 5536"/>
                <a:gd name="T27" fmla="*/ 1538 h 2610"/>
                <a:gd name="T28" fmla="*/ 4100 w 5536"/>
                <a:gd name="T29" fmla="*/ 1768 h 2610"/>
                <a:gd name="T30" fmla="*/ 3963 w 5536"/>
                <a:gd name="T31" fmla="*/ 1971 h 2610"/>
                <a:gd name="T32" fmla="*/ 3800 w 5536"/>
                <a:gd name="T33" fmla="*/ 2146 h 2610"/>
                <a:gd name="T34" fmla="*/ 3609 w 5536"/>
                <a:gd name="T35" fmla="*/ 2293 h 2610"/>
                <a:gd name="T36" fmla="*/ 3391 w 5536"/>
                <a:gd name="T37" fmla="*/ 2413 h 2610"/>
                <a:gd name="T38" fmla="*/ 3145 w 5536"/>
                <a:gd name="T39" fmla="*/ 2504 h 2610"/>
                <a:gd name="T40" fmla="*/ 2911 w 5536"/>
                <a:gd name="T41" fmla="*/ 2552 h 2610"/>
                <a:gd name="T42" fmla="*/ 2671 w 5536"/>
                <a:gd name="T43" fmla="*/ 2585 h 2610"/>
                <a:gd name="T44" fmla="*/ 2378 w 5536"/>
                <a:gd name="T45" fmla="*/ 2608 h 2610"/>
                <a:gd name="T46" fmla="*/ 2084 w 5536"/>
                <a:gd name="T47" fmla="*/ 2608 h 2610"/>
                <a:gd name="T48" fmla="*/ 54 w 5536"/>
                <a:gd name="T49" fmla="*/ 2608 h 2610"/>
                <a:gd name="T50" fmla="*/ 0 w 5536"/>
                <a:gd name="T51" fmla="*/ 2608 h 2610"/>
                <a:gd name="T52" fmla="*/ 64 w 5536"/>
                <a:gd name="T53" fmla="*/ 2477 h 2610"/>
                <a:gd name="T54" fmla="*/ 93 w 5536"/>
                <a:gd name="T55" fmla="*/ 2436 h 2610"/>
                <a:gd name="T56" fmla="*/ 143 w 5536"/>
                <a:gd name="T57" fmla="*/ 2426 h 2610"/>
                <a:gd name="T58" fmla="*/ 1098 w 5536"/>
                <a:gd name="T59" fmla="*/ 2419 h 2610"/>
                <a:gd name="T60" fmla="*/ 1469 w 5536"/>
                <a:gd name="T61" fmla="*/ 2396 h 2610"/>
                <a:gd name="T62" fmla="*/ 1753 w 5536"/>
                <a:gd name="T63" fmla="*/ 2368 h 2610"/>
                <a:gd name="T64" fmla="*/ 1947 w 5536"/>
                <a:gd name="T65" fmla="*/ 2336 h 2610"/>
                <a:gd name="T66" fmla="*/ 2155 w 5536"/>
                <a:gd name="T67" fmla="*/ 2268 h 2610"/>
                <a:gd name="T68" fmla="*/ 2362 w 5536"/>
                <a:gd name="T69" fmla="*/ 2162 h 2610"/>
                <a:gd name="T70" fmla="*/ 2540 w 5536"/>
                <a:gd name="T71" fmla="*/ 2028 h 2610"/>
                <a:gd name="T72" fmla="*/ 2687 w 5536"/>
                <a:gd name="T73" fmla="*/ 1866 h 2610"/>
                <a:gd name="T74" fmla="*/ 2807 w 5536"/>
                <a:gd name="T75" fmla="*/ 1675 h 2610"/>
                <a:gd name="T76" fmla="*/ 2896 w 5536"/>
                <a:gd name="T77" fmla="*/ 1453 h 2610"/>
                <a:gd name="T78" fmla="*/ 3064 w 5536"/>
                <a:gd name="T79" fmla="*/ 881 h 2610"/>
                <a:gd name="T80" fmla="*/ 3108 w 5536"/>
                <a:gd name="T81" fmla="*/ 732 h 2610"/>
                <a:gd name="T82" fmla="*/ 3170 w 5536"/>
                <a:gd name="T83" fmla="*/ 591 h 2610"/>
                <a:gd name="T84" fmla="*/ 3290 w 5536"/>
                <a:gd name="T85" fmla="*/ 423 h 2610"/>
                <a:gd name="T86" fmla="*/ 3431 w 5536"/>
                <a:gd name="T87" fmla="*/ 288 h 2610"/>
                <a:gd name="T88" fmla="*/ 3595 w 5536"/>
                <a:gd name="T89" fmla="*/ 187 h 2610"/>
                <a:gd name="T90" fmla="*/ 3785 w 5536"/>
                <a:gd name="T91" fmla="*/ 122 h 2610"/>
                <a:gd name="T92" fmla="*/ 4003 w 5536"/>
                <a:gd name="T93" fmla="*/ 91 h 2610"/>
                <a:gd name="T94" fmla="*/ 4235 w 5536"/>
                <a:gd name="T95" fmla="*/ 79 h 2610"/>
                <a:gd name="T96" fmla="*/ 5498 w 5536"/>
                <a:gd name="T97" fmla="*/ 0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6" h="2610">
                  <a:moveTo>
                    <a:pt x="5515" y="0"/>
                  </a:moveTo>
                  <a:lnTo>
                    <a:pt x="5536" y="0"/>
                  </a:lnTo>
                  <a:lnTo>
                    <a:pt x="5503" y="66"/>
                  </a:lnTo>
                  <a:lnTo>
                    <a:pt x="5470" y="127"/>
                  </a:lnTo>
                  <a:lnTo>
                    <a:pt x="5463" y="135"/>
                  </a:lnTo>
                  <a:lnTo>
                    <a:pt x="5449" y="139"/>
                  </a:lnTo>
                  <a:lnTo>
                    <a:pt x="5436" y="141"/>
                  </a:lnTo>
                  <a:lnTo>
                    <a:pt x="5061" y="164"/>
                  </a:lnTo>
                  <a:lnTo>
                    <a:pt x="4968" y="172"/>
                  </a:lnTo>
                  <a:lnTo>
                    <a:pt x="4881" y="189"/>
                  </a:lnTo>
                  <a:lnTo>
                    <a:pt x="4798" y="214"/>
                  </a:lnTo>
                  <a:lnTo>
                    <a:pt x="4722" y="247"/>
                  </a:lnTo>
                  <a:lnTo>
                    <a:pt x="4651" y="288"/>
                  </a:lnTo>
                  <a:lnTo>
                    <a:pt x="4585" y="336"/>
                  </a:lnTo>
                  <a:lnTo>
                    <a:pt x="4525" y="394"/>
                  </a:lnTo>
                  <a:lnTo>
                    <a:pt x="4471" y="460"/>
                  </a:lnTo>
                  <a:lnTo>
                    <a:pt x="4423" y="535"/>
                  </a:lnTo>
                  <a:lnTo>
                    <a:pt x="4380" y="618"/>
                  </a:lnTo>
                  <a:lnTo>
                    <a:pt x="4353" y="686"/>
                  </a:lnTo>
                  <a:lnTo>
                    <a:pt x="4338" y="757"/>
                  </a:lnTo>
                  <a:lnTo>
                    <a:pt x="4326" y="829"/>
                  </a:lnTo>
                  <a:lnTo>
                    <a:pt x="4318" y="902"/>
                  </a:lnTo>
                  <a:lnTo>
                    <a:pt x="4311" y="1004"/>
                  </a:lnTo>
                  <a:lnTo>
                    <a:pt x="4305" y="1107"/>
                  </a:lnTo>
                  <a:lnTo>
                    <a:pt x="4295" y="1209"/>
                  </a:lnTo>
                  <a:lnTo>
                    <a:pt x="4278" y="1312"/>
                  </a:lnTo>
                  <a:lnTo>
                    <a:pt x="4253" y="1412"/>
                  </a:lnTo>
                  <a:lnTo>
                    <a:pt x="4208" y="1538"/>
                  </a:lnTo>
                  <a:lnTo>
                    <a:pt x="4158" y="1656"/>
                  </a:lnTo>
                  <a:lnTo>
                    <a:pt x="4100" y="1768"/>
                  </a:lnTo>
                  <a:lnTo>
                    <a:pt x="4034" y="1872"/>
                  </a:lnTo>
                  <a:lnTo>
                    <a:pt x="3963" y="1971"/>
                  </a:lnTo>
                  <a:lnTo>
                    <a:pt x="3885" y="2061"/>
                  </a:lnTo>
                  <a:lnTo>
                    <a:pt x="3800" y="2146"/>
                  </a:lnTo>
                  <a:lnTo>
                    <a:pt x="3708" y="2224"/>
                  </a:lnTo>
                  <a:lnTo>
                    <a:pt x="3609" y="2293"/>
                  </a:lnTo>
                  <a:lnTo>
                    <a:pt x="3503" y="2357"/>
                  </a:lnTo>
                  <a:lnTo>
                    <a:pt x="3391" y="2413"/>
                  </a:lnTo>
                  <a:lnTo>
                    <a:pt x="3271" y="2461"/>
                  </a:lnTo>
                  <a:lnTo>
                    <a:pt x="3145" y="2504"/>
                  </a:lnTo>
                  <a:lnTo>
                    <a:pt x="3029" y="2533"/>
                  </a:lnTo>
                  <a:lnTo>
                    <a:pt x="2911" y="2552"/>
                  </a:lnTo>
                  <a:lnTo>
                    <a:pt x="2791" y="2569"/>
                  </a:lnTo>
                  <a:lnTo>
                    <a:pt x="2671" y="2585"/>
                  </a:lnTo>
                  <a:lnTo>
                    <a:pt x="2525" y="2602"/>
                  </a:lnTo>
                  <a:lnTo>
                    <a:pt x="2378" y="2608"/>
                  </a:lnTo>
                  <a:lnTo>
                    <a:pt x="2231" y="2610"/>
                  </a:lnTo>
                  <a:lnTo>
                    <a:pt x="2084" y="2608"/>
                  </a:lnTo>
                  <a:lnTo>
                    <a:pt x="1937" y="2608"/>
                  </a:lnTo>
                  <a:lnTo>
                    <a:pt x="54" y="2608"/>
                  </a:lnTo>
                  <a:lnTo>
                    <a:pt x="0" y="2608"/>
                  </a:lnTo>
                  <a:lnTo>
                    <a:pt x="0" y="2608"/>
                  </a:lnTo>
                  <a:lnTo>
                    <a:pt x="33" y="2540"/>
                  </a:lnTo>
                  <a:lnTo>
                    <a:pt x="64" y="2477"/>
                  </a:lnTo>
                  <a:lnTo>
                    <a:pt x="75" y="2452"/>
                  </a:lnTo>
                  <a:lnTo>
                    <a:pt x="93" y="2436"/>
                  </a:lnTo>
                  <a:lnTo>
                    <a:pt x="114" y="2428"/>
                  </a:lnTo>
                  <a:lnTo>
                    <a:pt x="143" y="2426"/>
                  </a:lnTo>
                  <a:lnTo>
                    <a:pt x="621" y="2426"/>
                  </a:lnTo>
                  <a:lnTo>
                    <a:pt x="1098" y="2419"/>
                  </a:lnTo>
                  <a:lnTo>
                    <a:pt x="1284" y="2409"/>
                  </a:lnTo>
                  <a:lnTo>
                    <a:pt x="1469" y="2396"/>
                  </a:lnTo>
                  <a:lnTo>
                    <a:pt x="1655" y="2378"/>
                  </a:lnTo>
                  <a:lnTo>
                    <a:pt x="1753" y="2368"/>
                  </a:lnTo>
                  <a:lnTo>
                    <a:pt x="1850" y="2355"/>
                  </a:lnTo>
                  <a:lnTo>
                    <a:pt x="1947" y="2336"/>
                  </a:lnTo>
                  <a:lnTo>
                    <a:pt x="2043" y="2311"/>
                  </a:lnTo>
                  <a:lnTo>
                    <a:pt x="2155" y="2268"/>
                  </a:lnTo>
                  <a:lnTo>
                    <a:pt x="2264" y="2218"/>
                  </a:lnTo>
                  <a:lnTo>
                    <a:pt x="2362" y="2162"/>
                  </a:lnTo>
                  <a:lnTo>
                    <a:pt x="2455" y="2098"/>
                  </a:lnTo>
                  <a:lnTo>
                    <a:pt x="2540" y="2028"/>
                  </a:lnTo>
                  <a:lnTo>
                    <a:pt x="2617" y="1951"/>
                  </a:lnTo>
                  <a:lnTo>
                    <a:pt x="2687" y="1866"/>
                  </a:lnTo>
                  <a:lnTo>
                    <a:pt x="2751" y="1773"/>
                  </a:lnTo>
                  <a:lnTo>
                    <a:pt x="2807" y="1675"/>
                  </a:lnTo>
                  <a:lnTo>
                    <a:pt x="2855" y="1569"/>
                  </a:lnTo>
                  <a:lnTo>
                    <a:pt x="2896" y="1453"/>
                  </a:lnTo>
                  <a:lnTo>
                    <a:pt x="2983" y="1167"/>
                  </a:lnTo>
                  <a:lnTo>
                    <a:pt x="3064" y="881"/>
                  </a:lnTo>
                  <a:lnTo>
                    <a:pt x="3085" y="805"/>
                  </a:lnTo>
                  <a:lnTo>
                    <a:pt x="3108" y="732"/>
                  </a:lnTo>
                  <a:lnTo>
                    <a:pt x="3135" y="661"/>
                  </a:lnTo>
                  <a:lnTo>
                    <a:pt x="3170" y="591"/>
                  </a:lnTo>
                  <a:lnTo>
                    <a:pt x="3226" y="502"/>
                  </a:lnTo>
                  <a:lnTo>
                    <a:pt x="3290" y="423"/>
                  </a:lnTo>
                  <a:lnTo>
                    <a:pt x="3358" y="351"/>
                  </a:lnTo>
                  <a:lnTo>
                    <a:pt x="3431" y="288"/>
                  </a:lnTo>
                  <a:lnTo>
                    <a:pt x="3510" y="234"/>
                  </a:lnTo>
                  <a:lnTo>
                    <a:pt x="3595" y="187"/>
                  </a:lnTo>
                  <a:lnTo>
                    <a:pt x="3688" y="151"/>
                  </a:lnTo>
                  <a:lnTo>
                    <a:pt x="3785" y="122"/>
                  </a:lnTo>
                  <a:lnTo>
                    <a:pt x="3887" y="102"/>
                  </a:lnTo>
                  <a:lnTo>
                    <a:pt x="4003" y="91"/>
                  </a:lnTo>
                  <a:lnTo>
                    <a:pt x="4119" y="85"/>
                  </a:lnTo>
                  <a:lnTo>
                    <a:pt x="4235" y="79"/>
                  </a:lnTo>
                  <a:lnTo>
                    <a:pt x="4923" y="35"/>
                  </a:lnTo>
                  <a:lnTo>
                    <a:pt x="5498" y="0"/>
                  </a:lnTo>
                  <a:lnTo>
                    <a:pt x="55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5" name="Freeform 7">
              <a:extLst>
                <a:ext uri="{FF2B5EF4-FFF2-40B4-BE49-F238E27FC236}">
                  <a16:creationId xmlns:a16="http://schemas.microsoft.com/office/drawing/2014/main" id="{0BE6F8E9-24BA-47B8-9CCD-E18AD0A43490}"/>
                </a:ext>
              </a:extLst>
            </p:cNvPr>
            <p:cNvSpPr>
              <a:spLocks/>
            </p:cNvSpPr>
            <p:nvPr/>
          </p:nvSpPr>
          <p:spPr bwMode="auto">
            <a:xfrm>
              <a:off x="855" y="-1283"/>
              <a:ext cx="4960" cy="1437"/>
            </a:xfrm>
            <a:custGeom>
              <a:avLst/>
              <a:gdLst>
                <a:gd name="T0" fmla="*/ 4896 w 4960"/>
                <a:gd name="T1" fmla="*/ 0 h 1437"/>
                <a:gd name="T2" fmla="*/ 4960 w 4960"/>
                <a:gd name="T3" fmla="*/ 0 h 1437"/>
                <a:gd name="T4" fmla="*/ 4935 w 4960"/>
                <a:gd name="T5" fmla="*/ 46 h 1437"/>
                <a:gd name="T6" fmla="*/ 4912 w 4960"/>
                <a:gd name="T7" fmla="*/ 89 h 1437"/>
                <a:gd name="T8" fmla="*/ 4892 w 4960"/>
                <a:gd name="T9" fmla="*/ 131 h 1437"/>
                <a:gd name="T10" fmla="*/ 4879 w 4960"/>
                <a:gd name="T11" fmla="*/ 162 h 1437"/>
                <a:gd name="T12" fmla="*/ 4860 w 4960"/>
                <a:gd name="T13" fmla="*/ 181 h 1437"/>
                <a:gd name="T14" fmla="*/ 4838 w 4960"/>
                <a:gd name="T15" fmla="*/ 195 h 1437"/>
                <a:gd name="T16" fmla="*/ 4809 w 4960"/>
                <a:gd name="T17" fmla="*/ 201 h 1437"/>
                <a:gd name="T18" fmla="*/ 4776 w 4960"/>
                <a:gd name="T19" fmla="*/ 203 h 1437"/>
                <a:gd name="T20" fmla="*/ 4287 w 4960"/>
                <a:gd name="T21" fmla="*/ 201 h 1437"/>
                <a:gd name="T22" fmla="*/ 3798 w 4960"/>
                <a:gd name="T23" fmla="*/ 203 h 1437"/>
                <a:gd name="T24" fmla="*/ 3590 w 4960"/>
                <a:gd name="T25" fmla="*/ 207 h 1437"/>
                <a:gd name="T26" fmla="*/ 3381 w 4960"/>
                <a:gd name="T27" fmla="*/ 216 h 1437"/>
                <a:gd name="T28" fmla="*/ 3172 w 4960"/>
                <a:gd name="T29" fmla="*/ 234 h 1437"/>
                <a:gd name="T30" fmla="*/ 2965 w 4960"/>
                <a:gd name="T31" fmla="*/ 261 h 1437"/>
                <a:gd name="T32" fmla="*/ 2826 w 4960"/>
                <a:gd name="T33" fmla="*/ 284 h 1437"/>
                <a:gd name="T34" fmla="*/ 2689 w 4960"/>
                <a:gd name="T35" fmla="*/ 313 h 1437"/>
                <a:gd name="T36" fmla="*/ 2554 w 4960"/>
                <a:gd name="T37" fmla="*/ 350 h 1437"/>
                <a:gd name="T38" fmla="*/ 2420 w 4960"/>
                <a:gd name="T39" fmla="*/ 394 h 1437"/>
                <a:gd name="T40" fmla="*/ 2289 w 4960"/>
                <a:gd name="T41" fmla="*/ 446 h 1437"/>
                <a:gd name="T42" fmla="*/ 2161 w 4960"/>
                <a:gd name="T43" fmla="*/ 508 h 1437"/>
                <a:gd name="T44" fmla="*/ 2047 w 4960"/>
                <a:gd name="T45" fmla="*/ 576 h 1437"/>
                <a:gd name="T46" fmla="*/ 1941 w 4960"/>
                <a:gd name="T47" fmla="*/ 651 h 1437"/>
                <a:gd name="T48" fmla="*/ 1840 w 4960"/>
                <a:gd name="T49" fmla="*/ 734 h 1437"/>
                <a:gd name="T50" fmla="*/ 1746 w 4960"/>
                <a:gd name="T51" fmla="*/ 823 h 1437"/>
                <a:gd name="T52" fmla="*/ 1660 w 4960"/>
                <a:gd name="T53" fmla="*/ 921 h 1437"/>
                <a:gd name="T54" fmla="*/ 1579 w 4960"/>
                <a:gd name="T55" fmla="*/ 1026 h 1437"/>
                <a:gd name="T56" fmla="*/ 1496 w 4960"/>
                <a:gd name="T57" fmla="*/ 1151 h 1437"/>
                <a:gd name="T58" fmla="*/ 1417 w 4960"/>
                <a:gd name="T59" fmla="*/ 1281 h 1437"/>
                <a:gd name="T60" fmla="*/ 1338 w 4960"/>
                <a:gd name="T61" fmla="*/ 1410 h 1437"/>
                <a:gd name="T62" fmla="*/ 1326 w 4960"/>
                <a:gd name="T63" fmla="*/ 1426 h 1437"/>
                <a:gd name="T64" fmla="*/ 1313 w 4960"/>
                <a:gd name="T65" fmla="*/ 1433 h 1437"/>
                <a:gd name="T66" fmla="*/ 1295 w 4960"/>
                <a:gd name="T67" fmla="*/ 1437 h 1437"/>
                <a:gd name="T68" fmla="*/ 37 w 4960"/>
                <a:gd name="T69" fmla="*/ 1437 h 1437"/>
                <a:gd name="T70" fmla="*/ 21 w 4960"/>
                <a:gd name="T71" fmla="*/ 1435 h 1437"/>
                <a:gd name="T72" fmla="*/ 0 w 4960"/>
                <a:gd name="T73" fmla="*/ 1435 h 1437"/>
                <a:gd name="T74" fmla="*/ 64 w 4960"/>
                <a:gd name="T75" fmla="*/ 1310 h 1437"/>
                <a:gd name="T76" fmla="*/ 126 w 4960"/>
                <a:gd name="T77" fmla="*/ 1186 h 1437"/>
                <a:gd name="T78" fmla="*/ 186 w 4960"/>
                <a:gd name="T79" fmla="*/ 1061 h 1437"/>
                <a:gd name="T80" fmla="*/ 247 w 4960"/>
                <a:gd name="T81" fmla="*/ 937 h 1437"/>
                <a:gd name="T82" fmla="*/ 315 w 4960"/>
                <a:gd name="T83" fmla="*/ 817 h 1437"/>
                <a:gd name="T84" fmla="*/ 389 w 4960"/>
                <a:gd name="T85" fmla="*/ 701 h 1437"/>
                <a:gd name="T86" fmla="*/ 458 w 4960"/>
                <a:gd name="T87" fmla="*/ 607 h 1437"/>
                <a:gd name="T88" fmla="*/ 533 w 4960"/>
                <a:gd name="T89" fmla="*/ 520 h 1437"/>
                <a:gd name="T90" fmla="*/ 615 w 4960"/>
                <a:gd name="T91" fmla="*/ 440 h 1437"/>
                <a:gd name="T92" fmla="*/ 700 w 4960"/>
                <a:gd name="T93" fmla="*/ 367 h 1437"/>
                <a:gd name="T94" fmla="*/ 791 w 4960"/>
                <a:gd name="T95" fmla="*/ 301 h 1437"/>
                <a:gd name="T96" fmla="*/ 887 w 4960"/>
                <a:gd name="T97" fmla="*/ 243 h 1437"/>
                <a:gd name="T98" fmla="*/ 990 w 4960"/>
                <a:gd name="T99" fmla="*/ 191 h 1437"/>
                <a:gd name="T100" fmla="*/ 1096 w 4960"/>
                <a:gd name="T101" fmla="*/ 147 h 1437"/>
                <a:gd name="T102" fmla="*/ 1206 w 4960"/>
                <a:gd name="T103" fmla="*/ 108 h 1437"/>
                <a:gd name="T104" fmla="*/ 1351 w 4960"/>
                <a:gd name="T105" fmla="*/ 69 h 1437"/>
                <a:gd name="T106" fmla="*/ 1496 w 4960"/>
                <a:gd name="T107" fmla="*/ 40 h 1437"/>
                <a:gd name="T108" fmla="*/ 1645 w 4960"/>
                <a:gd name="T109" fmla="*/ 21 h 1437"/>
                <a:gd name="T110" fmla="*/ 1794 w 4960"/>
                <a:gd name="T111" fmla="*/ 10 h 1437"/>
                <a:gd name="T112" fmla="*/ 1954 w 4960"/>
                <a:gd name="T113" fmla="*/ 4 h 1437"/>
                <a:gd name="T114" fmla="*/ 2117 w 4960"/>
                <a:gd name="T115" fmla="*/ 2 h 1437"/>
                <a:gd name="T116" fmla="*/ 4896 w 4960"/>
                <a:gd name="T117" fmla="*/ 0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60" h="1437">
                  <a:moveTo>
                    <a:pt x="4896" y="0"/>
                  </a:moveTo>
                  <a:lnTo>
                    <a:pt x="4960" y="0"/>
                  </a:lnTo>
                  <a:lnTo>
                    <a:pt x="4935" y="46"/>
                  </a:lnTo>
                  <a:lnTo>
                    <a:pt x="4912" y="89"/>
                  </a:lnTo>
                  <a:lnTo>
                    <a:pt x="4892" y="131"/>
                  </a:lnTo>
                  <a:lnTo>
                    <a:pt x="4879" y="162"/>
                  </a:lnTo>
                  <a:lnTo>
                    <a:pt x="4860" y="181"/>
                  </a:lnTo>
                  <a:lnTo>
                    <a:pt x="4838" y="195"/>
                  </a:lnTo>
                  <a:lnTo>
                    <a:pt x="4809" y="201"/>
                  </a:lnTo>
                  <a:lnTo>
                    <a:pt x="4776" y="203"/>
                  </a:lnTo>
                  <a:lnTo>
                    <a:pt x="4287" y="201"/>
                  </a:lnTo>
                  <a:lnTo>
                    <a:pt x="3798" y="203"/>
                  </a:lnTo>
                  <a:lnTo>
                    <a:pt x="3590" y="207"/>
                  </a:lnTo>
                  <a:lnTo>
                    <a:pt x="3381" y="216"/>
                  </a:lnTo>
                  <a:lnTo>
                    <a:pt x="3172" y="234"/>
                  </a:lnTo>
                  <a:lnTo>
                    <a:pt x="2965" y="261"/>
                  </a:lnTo>
                  <a:lnTo>
                    <a:pt x="2826" y="284"/>
                  </a:lnTo>
                  <a:lnTo>
                    <a:pt x="2689" y="313"/>
                  </a:lnTo>
                  <a:lnTo>
                    <a:pt x="2554" y="350"/>
                  </a:lnTo>
                  <a:lnTo>
                    <a:pt x="2420" y="394"/>
                  </a:lnTo>
                  <a:lnTo>
                    <a:pt x="2289" y="446"/>
                  </a:lnTo>
                  <a:lnTo>
                    <a:pt x="2161" y="508"/>
                  </a:lnTo>
                  <a:lnTo>
                    <a:pt x="2047" y="576"/>
                  </a:lnTo>
                  <a:lnTo>
                    <a:pt x="1941" y="651"/>
                  </a:lnTo>
                  <a:lnTo>
                    <a:pt x="1840" y="734"/>
                  </a:lnTo>
                  <a:lnTo>
                    <a:pt x="1746" y="823"/>
                  </a:lnTo>
                  <a:lnTo>
                    <a:pt x="1660" y="921"/>
                  </a:lnTo>
                  <a:lnTo>
                    <a:pt x="1579" y="1026"/>
                  </a:lnTo>
                  <a:lnTo>
                    <a:pt x="1496" y="1151"/>
                  </a:lnTo>
                  <a:lnTo>
                    <a:pt x="1417" y="1281"/>
                  </a:lnTo>
                  <a:lnTo>
                    <a:pt x="1338" y="1410"/>
                  </a:lnTo>
                  <a:lnTo>
                    <a:pt x="1326" y="1426"/>
                  </a:lnTo>
                  <a:lnTo>
                    <a:pt x="1313" y="1433"/>
                  </a:lnTo>
                  <a:lnTo>
                    <a:pt x="1295" y="1437"/>
                  </a:lnTo>
                  <a:lnTo>
                    <a:pt x="37" y="1437"/>
                  </a:lnTo>
                  <a:lnTo>
                    <a:pt x="21" y="1435"/>
                  </a:lnTo>
                  <a:lnTo>
                    <a:pt x="0" y="1435"/>
                  </a:lnTo>
                  <a:lnTo>
                    <a:pt x="64" y="1310"/>
                  </a:lnTo>
                  <a:lnTo>
                    <a:pt x="126" y="1186"/>
                  </a:lnTo>
                  <a:lnTo>
                    <a:pt x="186" y="1061"/>
                  </a:lnTo>
                  <a:lnTo>
                    <a:pt x="247" y="937"/>
                  </a:lnTo>
                  <a:lnTo>
                    <a:pt x="315" y="817"/>
                  </a:lnTo>
                  <a:lnTo>
                    <a:pt x="389" y="701"/>
                  </a:lnTo>
                  <a:lnTo>
                    <a:pt x="458" y="607"/>
                  </a:lnTo>
                  <a:lnTo>
                    <a:pt x="533" y="520"/>
                  </a:lnTo>
                  <a:lnTo>
                    <a:pt x="615" y="440"/>
                  </a:lnTo>
                  <a:lnTo>
                    <a:pt x="700" y="367"/>
                  </a:lnTo>
                  <a:lnTo>
                    <a:pt x="791" y="301"/>
                  </a:lnTo>
                  <a:lnTo>
                    <a:pt x="887" y="243"/>
                  </a:lnTo>
                  <a:lnTo>
                    <a:pt x="990" y="191"/>
                  </a:lnTo>
                  <a:lnTo>
                    <a:pt x="1096" y="147"/>
                  </a:lnTo>
                  <a:lnTo>
                    <a:pt x="1206" y="108"/>
                  </a:lnTo>
                  <a:lnTo>
                    <a:pt x="1351" y="69"/>
                  </a:lnTo>
                  <a:lnTo>
                    <a:pt x="1496" y="40"/>
                  </a:lnTo>
                  <a:lnTo>
                    <a:pt x="1645" y="21"/>
                  </a:lnTo>
                  <a:lnTo>
                    <a:pt x="1794" y="10"/>
                  </a:lnTo>
                  <a:lnTo>
                    <a:pt x="1954" y="4"/>
                  </a:lnTo>
                  <a:lnTo>
                    <a:pt x="2117" y="2"/>
                  </a:lnTo>
                  <a:lnTo>
                    <a:pt x="489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6" name="Freeform 8">
              <a:extLst>
                <a:ext uri="{FF2B5EF4-FFF2-40B4-BE49-F238E27FC236}">
                  <a16:creationId xmlns:a16="http://schemas.microsoft.com/office/drawing/2014/main" id="{61144228-6360-4B55-95F5-F9B22AED9A89}"/>
                </a:ext>
              </a:extLst>
            </p:cNvPr>
            <p:cNvSpPr>
              <a:spLocks/>
            </p:cNvSpPr>
            <p:nvPr/>
          </p:nvSpPr>
          <p:spPr bwMode="auto">
            <a:xfrm>
              <a:off x="-365" y="643"/>
              <a:ext cx="2316" cy="1988"/>
            </a:xfrm>
            <a:custGeom>
              <a:avLst/>
              <a:gdLst>
                <a:gd name="T0" fmla="*/ 2297 w 2316"/>
                <a:gd name="T1" fmla="*/ 0 h 1988"/>
                <a:gd name="T2" fmla="*/ 2316 w 2316"/>
                <a:gd name="T3" fmla="*/ 0 h 1988"/>
                <a:gd name="T4" fmla="*/ 2250 w 2316"/>
                <a:gd name="T5" fmla="*/ 124 h 1988"/>
                <a:gd name="T6" fmla="*/ 2185 w 2316"/>
                <a:gd name="T7" fmla="*/ 245 h 1988"/>
                <a:gd name="T8" fmla="*/ 2038 w 2316"/>
                <a:gd name="T9" fmla="*/ 510 h 1988"/>
                <a:gd name="T10" fmla="*/ 1885 w 2316"/>
                <a:gd name="T11" fmla="*/ 771 h 1988"/>
                <a:gd name="T12" fmla="*/ 1726 w 2316"/>
                <a:gd name="T13" fmla="*/ 1028 h 1988"/>
                <a:gd name="T14" fmla="*/ 1560 w 2316"/>
                <a:gd name="T15" fmla="*/ 1281 h 1988"/>
                <a:gd name="T16" fmla="*/ 1496 w 2316"/>
                <a:gd name="T17" fmla="*/ 1368 h 1988"/>
                <a:gd name="T18" fmla="*/ 1431 w 2316"/>
                <a:gd name="T19" fmla="*/ 1455 h 1988"/>
                <a:gd name="T20" fmla="*/ 1361 w 2316"/>
                <a:gd name="T21" fmla="*/ 1536 h 1988"/>
                <a:gd name="T22" fmla="*/ 1286 w 2316"/>
                <a:gd name="T23" fmla="*/ 1613 h 1988"/>
                <a:gd name="T24" fmla="*/ 1205 w 2316"/>
                <a:gd name="T25" fmla="*/ 1685 h 1988"/>
                <a:gd name="T26" fmla="*/ 1118 w 2316"/>
                <a:gd name="T27" fmla="*/ 1751 h 1988"/>
                <a:gd name="T28" fmla="*/ 1036 w 2316"/>
                <a:gd name="T29" fmla="*/ 1803 h 1988"/>
                <a:gd name="T30" fmla="*/ 951 w 2316"/>
                <a:gd name="T31" fmla="*/ 1847 h 1988"/>
                <a:gd name="T32" fmla="*/ 864 w 2316"/>
                <a:gd name="T33" fmla="*/ 1884 h 1988"/>
                <a:gd name="T34" fmla="*/ 773 w 2316"/>
                <a:gd name="T35" fmla="*/ 1913 h 1988"/>
                <a:gd name="T36" fmla="*/ 683 w 2316"/>
                <a:gd name="T37" fmla="*/ 1936 h 1988"/>
                <a:gd name="T38" fmla="*/ 586 w 2316"/>
                <a:gd name="T39" fmla="*/ 1953 h 1988"/>
                <a:gd name="T40" fmla="*/ 449 w 2316"/>
                <a:gd name="T41" fmla="*/ 1971 h 1988"/>
                <a:gd name="T42" fmla="*/ 311 w 2316"/>
                <a:gd name="T43" fmla="*/ 1980 h 1988"/>
                <a:gd name="T44" fmla="*/ 172 w 2316"/>
                <a:gd name="T45" fmla="*/ 1986 h 1988"/>
                <a:gd name="T46" fmla="*/ 33 w 2316"/>
                <a:gd name="T47" fmla="*/ 1988 h 1988"/>
                <a:gd name="T48" fmla="*/ 18 w 2316"/>
                <a:gd name="T49" fmla="*/ 1988 h 1988"/>
                <a:gd name="T50" fmla="*/ 0 w 2316"/>
                <a:gd name="T51" fmla="*/ 1988 h 1988"/>
                <a:gd name="T52" fmla="*/ 8 w 2316"/>
                <a:gd name="T53" fmla="*/ 1969 h 1988"/>
                <a:gd name="T54" fmla="*/ 14 w 2316"/>
                <a:gd name="T55" fmla="*/ 1955 h 1988"/>
                <a:gd name="T56" fmla="*/ 916 w 2316"/>
                <a:gd name="T57" fmla="*/ 168 h 1988"/>
                <a:gd name="T58" fmla="*/ 928 w 2316"/>
                <a:gd name="T59" fmla="*/ 149 h 1988"/>
                <a:gd name="T60" fmla="*/ 945 w 2316"/>
                <a:gd name="T61" fmla="*/ 137 h 1988"/>
                <a:gd name="T62" fmla="*/ 967 w 2316"/>
                <a:gd name="T63" fmla="*/ 133 h 1988"/>
                <a:gd name="T64" fmla="*/ 1753 w 2316"/>
                <a:gd name="T65" fmla="*/ 54 h 1988"/>
                <a:gd name="T66" fmla="*/ 2281 w 2316"/>
                <a:gd name="T67" fmla="*/ 0 h 1988"/>
                <a:gd name="T68" fmla="*/ 2297 w 2316"/>
                <a:gd name="T69" fmla="*/ 0 h 1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16" h="1988">
                  <a:moveTo>
                    <a:pt x="2297" y="0"/>
                  </a:moveTo>
                  <a:lnTo>
                    <a:pt x="2316" y="0"/>
                  </a:lnTo>
                  <a:lnTo>
                    <a:pt x="2250" y="124"/>
                  </a:lnTo>
                  <a:lnTo>
                    <a:pt x="2185" y="245"/>
                  </a:lnTo>
                  <a:lnTo>
                    <a:pt x="2038" y="510"/>
                  </a:lnTo>
                  <a:lnTo>
                    <a:pt x="1885" y="771"/>
                  </a:lnTo>
                  <a:lnTo>
                    <a:pt x="1726" y="1028"/>
                  </a:lnTo>
                  <a:lnTo>
                    <a:pt x="1560" y="1281"/>
                  </a:lnTo>
                  <a:lnTo>
                    <a:pt x="1496" y="1368"/>
                  </a:lnTo>
                  <a:lnTo>
                    <a:pt x="1431" y="1455"/>
                  </a:lnTo>
                  <a:lnTo>
                    <a:pt x="1361" y="1536"/>
                  </a:lnTo>
                  <a:lnTo>
                    <a:pt x="1286" y="1613"/>
                  </a:lnTo>
                  <a:lnTo>
                    <a:pt x="1205" y="1685"/>
                  </a:lnTo>
                  <a:lnTo>
                    <a:pt x="1118" y="1751"/>
                  </a:lnTo>
                  <a:lnTo>
                    <a:pt x="1036" y="1803"/>
                  </a:lnTo>
                  <a:lnTo>
                    <a:pt x="951" y="1847"/>
                  </a:lnTo>
                  <a:lnTo>
                    <a:pt x="864" y="1884"/>
                  </a:lnTo>
                  <a:lnTo>
                    <a:pt x="773" y="1913"/>
                  </a:lnTo>
                  <a:lnTo>
                    <a:pt x="683" y="1936"/>
                  </a:lnTo>
                  <a:lnTo>
                    <a:pt x="586" y="1953"/>
                  </a:lnTo>
                  <a:lnTo>
                    <a:pt x="449" y="1971"/>
                  </a:lnTo>
                  <a:lnTo>
                    <a:pt x="311" y="1980"/>
                  </a:lnTo>
                  <a:lnTo>
                    <a:pt x="172" y="1986"/>
                  </a:lnTo>
                  <a:lnTo>
                    <a:pt x="33" y="1988"/>
                  </a:lnTo>
                  <a:lnTo>
                    <a:pt x="18" y="1988"/>
                  </a:lnTo>
                  <a:lnTo>
                    <a:pt x="0" y="1988"/>
                  </a:lnTo>
                  <a:lnTo>
                    <a:pt x="8" y="1969"/>
                  </a:lnTo>
                  <a:lnTo>
                    <a:pt x="14" y="1955"/>
                  </a:lnTo>
                  <a:lnTo>
                    <a:pt x="916" y="168"/>
                  </a:lnTo>
                  <a:lnTo>
                    <a:pt x="928" y="149"/>
                  </a:lnTo>
                  <a:lnTo>
                    <a:pt x="945" y="137"/>
                  </a:lnTo>
                  <a:lnTo>
                    <a:pt x="967" y="133"/>
                  </a:lnTo>
                  <a:lnTo>
                    <a:pt x="1753" y="54"/>
                  </a:lnTo>
                  <a:lnTo>
                    <a:pt x="2281" y="0"/>
                  </a:lnTo>
                  <a:lnTo>
                    <a:pt x="229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17" name="Freeform 9">
              <a:extLst>
                <a:ext uri="{FF2B5EF4-FFF2-40B4-BE49-F238E27FC236}">
                  <a16:creationId xmlns:a16="http://schemas.microsoft.com/office/drawing/2014/main" id="{88DFCB77-4787-41C9-BEEE-C96E24C96E86}"/>
                </a:ext>
              </a:extLst>
            </p:cNvPr>
            <p:cNvSpPr>
              <a:spLocks/>
            </p:cNvSpPr>
            <p:nvPr/>
          </p:nvSpPr>
          <p:spPr bwMode="auto">
            <a:xfrm>
              <a:off x="3146" y="-875"/>
              <a:ext cx="2472" cy="1029"/>
            </a:xfrm>
            <a:custGeom>
              <a:avLst/>
              <a:gdLst>
                <a:gd name="T0" fmla="*/ 2451 w 2472"/>
                <a:gd name="T1" fmla="*/ 0 h 1029"/>
                <a:gd name="T2" fmla="*/ 2472 w 2472"/>
                <a:gd name="T3" fmla="*/ 0 h 1029"/>
                <a:gd name="T4" fmla="*/ 2426 w 2472"/>
                <a:gd name="T5" fmla="*/ 94 h 1029"/>
                <a:gd name="T6" fmla="*/ 2379 w 2472"/>
                <a:gd name="T7" fmla="*/ 185 h 1029"/>
                <a:gd name="T8" fmla="*/ 1977 w 2472"/>
                <a:gd name="T9" fmla="*/ 1004 h 1029"/>
                <a:gd name="T10" fmla="*/ 1967 w 2472"/>
                <a:gd name="T11" fmla="*/ 1018 h 1029"/>
                <a:gd name="T12" fmla="*/ 1956 w 2472"/>
                <a:gd name="T13" fmla="*/ 1027 h 1029"/>
                <a:gd name="T14" fmla="*/ 1937 w 2472"/>
                <a:gd name="T15" fmla="*/ 1029 h 1029"/>
                <a:gd name="T16" fmla="*/ 23 w 2472"/>
                <a:gd name="T17" fmla="*/ 1029 h 1029"/>
                <a:gd name="T18" fmla="*/ 17 w 2472"/>
                <a:gd name="T19" fmla="*/ 1027 h 1029"/>
                <a:gd name="T20" fmla="*/ 9 w 2472"/>
                <a:gd name="T21" fmla="*/ 1027 h 1029"/>
                <a:gd name="T22" fmla="*/ 0 w 2472"/>
                <a:gd name="T23" fmla="*/ 1027 h 1029"/>
                <a:gd name="T24" fmla="*/ 48 w 2472"/>
                <a:gd name="T25" fmla="*/ 938 h 1029"/>
                <a:gd name="T26" fmla="*/ 100 w 2472"/>
                <a:gd name="T27" fmla="*/ 852 h 1029"/>
                <a:gd name="T28" fmla="*/ 152 w 2472"/>
                <a:gd name="T29" fmla="*/ 767 h 1029"/>
                <a:gd name="T30" fmla="*/ 210 w 2472"/>
                <a:gd name="T31" fmla="*/ 683 h 1029"/>
                <a:gd name="T32" fmla="*/ 270 w 2472"/>
                <a:gd name="T33" fmla="*/ 606 h 1029"/>
                <a:gd name="T34" fmla="*/ 334 w 2472"/>
                <a:gd name="T35" fmla="*/ 531 h 1029"/>
                <a:gd name="T36" fmla="*/ 404 w 2472"/>
                <a:gd name="T37" fmla="*/ 461 h 1029"/>
                <a:gd name="T38" fmla="*/ 479 w 2472"/>
                <a:gd name="T39" fmla="*/ 396 h 1029"/>
                <a:gd name="T40" fmla="*/ 560 w 2472"/>
                <a:gd name="T41" fmla="*/ 336 h 1029"/>
                <a:gd name="T42" fmla="*/ 647 w 2472"/>
                <a:gd name="T43" fmla="*/ 284 h 1029"/>
                <a:gd name="T44" fmla="*/ 744 w 2472"/>
                <a:gd name="T45" fmla="*/ 235 h 1029"/>
                <a:gd name="T46" fmla="*/ 842 w 2472"/>
                <a:gd name="T47" fmla="*/ 195 h 1029"/>
                <a:gd name="T48" fmla="*/ 941 w 2472"/>
                <a:gd name="T49" fmla="*/ 162 h 1029"/>
                <a:gd name="T50" fmla="*/ 1043 w 2472"/>
                <a:gd name="T51" fmla="*/ 133 h 1029"/>
                <a:gd name="T52" fmla="*/ 1148 w 2472"/>
                <a:gd name="T53" fmla="*/ 108 h 1029"/>
                <a:gd name="T54" fmla="*/ 1320 w 2472"/>
                <a:gd name="T55" fmla="*/ 75 h 1029"/>
                <a:gd name="T56" fmla="*/ 1492 w 2472"/>
                <a:gd name="T57" fmla="*/ 50 h 1029"/>
                <a:gd name="T58" fmla="*/ 1666 w 2472"/>
                <a:gd name="T59" fmla="*/ 32 h 1029"/>
                <a:gd name="T60" fmla="*/ 1842 w 2472"/>
                <a:gd name="T61" fmla="*/ 21 h 1029"/>
                <a:gd name="T62" fmla="*/ 2138 w 2472"/>
                <a:gd name="T63" fmla="*/ 9 h 1029"/>
                <a:gd name="T64" fmla="*/ 2433 w 2472"/>
                <a:gd name="T65" fmla="*/ 0 h 1029"/>
                <a:gd name="T66" fmla="*/ 2451 w 2472"/>
                <a:gd name="T67"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72" h="1029">
                  <a:moveTo>
                    <a:pt x="2451" y="0"/>
                  </a:moveTo>
                  <a:lnTo>
                    <a:pt x="2472" y="0"/>
                  </a:lnTo>
                  <a:lnTo>
                    <a:pt x="2426" y="94"/>
                  </a:lnTo>
                  <a:lnTo>
                    <a:pt x="2379" y="185"/>
                  </a:lnTo>
                  <a:lnTo>
                    <a:pt x="1977" y="1004"/>
                  </a:lnTo>
                  <a:lnTo>
                    <a:pt x="1967" y="1018"/>
                  </a:lnTo>
                  <a:lnTo>
                    <a:pt x="1956" y="1027"/>
                  </a:lnTo>
                  <a:lnTo>
                    <a:pt x="1937" y="1029"/>
                  </a:lnTo>
                  <a:lnTo>
                    <a:pt x="23" y="1029"/>
                  </a:lnTo>
                  <a:lnTo>
                    <a:pt x="17" y="1027"/>
                  </a:lnTo>
                  <a:lnTo>
                    <a:pt x="9" y="1027"/>
                  </a:lnTo>
                  <a:lnTo>
                    <a:pt x="0" y="1027"/>
                  </a:lnTo>
                  <a:lnTo>
                    <a:pt x="48" y="938"/>
                  </a:lnTo>
                  <a:lnTo>
                    <a:pt x="100" y="852"/>
                  </a:lnTo>
                  <a:lnTo>
                    <a:pt x="152" y="767"/>
                  </a:lnTo>
                  <a:lnTo>
                    <a:pt x="210" y="683"/>
                  </a:lnTo>
                  <a:lnTo>
                    <a:pt x="270" y="606"/>
                  </a:lnTo>
                  <a:lnTo>
                    <a:pt x="334" y="531"/>
                  </a:lnTo>
                  <a:lnTo>
                    <a:pt x="404" y="461"/>
                  </a:lnTo>
                  <a:lnTo>
                    <a:pt x="479" y="396"/>
                  </a:lnTo>
                  <a:lnTo>
                    <a:pt x="560" y="336"/>
                  </a:lnTo>
                  <a:lnTo>
                    <a:pt x="647" y="284"/>
                  </a:lnTo>
                  <a:lnTo>
                    <a:pt x="744" y="235"/>
                  </a:lnTo>
                  <a:lnTo>
                    <a:pt x="842" y="195"/>
                  </a:lnTo>
                  <a:lnTo>
                    <a:pt x="941" y="162"/>
                  </a:lnTo>
                  <a:lnTo>
                    <a:pt x="1043" y="133"/>
                  </a:lnTo>
                  <a:lnTo>
                    <a:pt x="1148" y="108"/>
                  </a:lnTo>
                  <a:lnTo>
                    <a:pt x="1320" y="75"/>
                  </a:lnTo>
                  <a:lnTo>
                    <a:pt x="1492" y="50"/>
                  </a:lnTo>
                  <a:lnTo>
                    <a:pt x="1666" y="32"/>
                  </a:lnTo>
                  <a:lnTo>
                    <a:pt x="1842" y="21"/>
                  </a:lnTo>
                  <a:lnTo>
                    <a:pt x="2138" y="9"/>
                  </a:lnTo>
                  <a:lnTo>
                    <a:pt x="2433" y="0"/>
                  </a:lnTo>
                  <a:lnTo>
                    <a:pt x="2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pic>
        <p:nvPicPr>
          <p:cNvPr id="18" name="Immagine 17"/>
          <p:cNvPicPr>
            <a:picLocks noChangeAspect="1"/>
          </p:cNvPicPr>
          <p:nvPr userDrawn="1"/>
        </p:nvPicPr>
        <p:blipFill rotWithShape="1">
          <a:blip r:embed="rId4" cstate="email">
            <a:extLst>
              <a:ext uri="{28A0092B-C50C-407E-A947-70E740481C1C}">
                <a14:useLocalDpi xmlns:a14="http://schemas.microsoft.com/office/drawing/2010/main" val="0"/>
              </a:ext>
            </a:extLst>
          </a:blip>
          <a:srcRect t="35334" b="22889"/>
          <a:stretch/>
        </p:blipFill>
        <p:spPr>
          <a:xfrm>
            <a:off x="-40456" y="3582172"/>
            <a:ext cx="11997465" cy="3072628"/>
          </a:xfrm>
          <a:prstGeom prst="rect">
            <a:avLst/>
          </a:prstGeom>
        </p:spPr>
      </p:pic>
      <p:sp>
        <p:nvSpPr>
          <p:cNvPr id="2" name="MSIPCMContentMarking" descr="{&quot;HashCode&quot;:-2139274821,&quot;Placement&quot;:&quot;Footer&quot;}"/>
          <p:cNvSpPr txBox="1"/>
          <p:nvPr userDrawn="1"/>
        </p:nvSpPr>
        <p:spPr>
          <a:xfrm>
            <a:off x="5214951" y="6440626"/>
            <a:ext cx="1762098" cy="417374"/>
          </a:xfrm>
          <a:prstGeom prst="rect">
            <a:avLst/>
          </a:prstGeom>
          <a:noFill/>
        </p:spPr>
        <p:txBody>
          <a:bodyPr vert="horz" wrap="square" lIns="0" tIns="0" rIns="0" bIns="0" rtlCol="0" anchor="ctr" anchorCtr="1">
            <a:spAutoFit/>
          </a:bodyPr>
          <a:lstStyle/>
          <a:p>
            <a:pPr algn="ctr">
              <a:spcBef>
                <a:spcPts val="0"/>
              </a:spcBef>
              <a:spcAft>
                <a:spcPts val="0"/>
              </a:spcAft>
            </a:pPr>
            <a:r>
              <a:rPr lang="it-IT" sz="1000">
                <a:solidFill>
                  <a:srgbClr val="000000"/>
                </a:solidFill>
                <a:latin typeface="Calibri" panose="020F0502020204030204" pitchFamily="34" charset="0"/>
              </a:rPr>
              <a:t>
Informazione ad uso interno</a:t>
            </a:r>
          </a:p>
        </p:txBody>
      </p:sp>
    </p:spTree>
    <p:extLst>
      <p:ext uri="{BB962C8B-B14F-4D97-AF65-F5344CB8AC3E}">
        <p14:creationId xmlns:p14="http://schemas.microsoft.com/office/powerpoint/2010/main" val="3498835300"/>
      </p:ext>
    </p:extLst>
  </p:cSld>
  <p:clrMap bg1="lt1" tx1="dk1" bg2="lt2" tx2="dk2" accent1="accent1" accent2="accent2" accent3="accent3" accent4="accent4" accent5="accent5" accent6="accent6" hlink="hlink" folHlink="folHlink"/>
  <p:sldLayoutIdLst>
    <p:sldLayoutId id="2147483817" r:id="rId1"/>
    <p:sldLayoutId id="2147483803" r:id="rId2"/>
  </p:sldLayoutIdLst>
  <p:hf sldNum="0" hdr="0" ftr="0" dt="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orient="horz" pos="4192">
          <p15:clr>
            <a:srgbClr val="F26B43"/>
          </p15:clr>
        </p15:guide>
        <p15:guide id="5" pos="7297">
          <p15:clr>
            <a:srgbClr val="F26B43"/>
          </p15:clr>
        </p15:guide>
        <p15:guide id="6" pos="257">
          <p15:clr>
            <a:srgbClr val="F26B43"/>
          </p15:clr>
        </p15:guide>
        <p15:guide id="7" orient="horz" pos="11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07504" y="363505"/>
            <a:ext cx="10866199" cy="3515560"/>
          </a:xfrm>
        </p:spPr>
        <p:txBody>
          <a:bodyPr/>
          <a:lstStyle/>
          <a:p>
            <a:pPr>
              <a:lnSpc>
                <a:spcPct val="100000"/>
              </a:lnSpc>
            </a:pPr>
            <a:r>
              <a:rPr lang="it-IT" sz="5400" b="0" dirty="0">
                <a:solidFill>
                  <a:schemeClr val="bg1"/>
                </a:solidFill>
              </a:rPr>
              <a:t>Camera dei Deputati</a:t>
            </a:r>
            <a:br>
              <a:rPr lang="it-IT" sz="5400" b="0" dirty="0">
                <a:solidFill>
                  <a:schemeClr val="bg1"/>
                </a:solidFill>
              </a:rPr>
            </a:br>
            <a:r>
              <a:rPr lang="it-IT" sz="5400" b="0" dirty="0">
                <a:solidFill>
                  <a:schemeClr val="bg1"/>
                </a:solidFill>
              </a:rPr>
              <a:t>Commissioni riunite 8^ e 9^</a:t>
            </a:r>
            <a:br>
              <a:rPr lang="it-IT" sz="5400" b="0" dirty="0">
                <a:solidFill>
                  <a:schemeClr val="bg1"/>
                </a:solidFill>
              </a:rPr>
            </a:br>
            <a:r>
              <a:rPr lang="it-IT" sz="5400" b="0" dirty="0">
                <a:solidFill>
                  <a:schemeClr val="bg1"/>
                </a:solidFill>
              </a:rPr>
              <a:t>Ing. </a:t>
            </a:r>
            <a:r>
              <a:rPr lang="it-IT" sz="5400" b="0" dirty="0" smtClean="0">
                <a:solidFill>
                  <a:schemeClr val="bg1"/>
                </a:solidFill>
              </a:rPr>
              <a:t>Fulvio M. Soccodato</a:t>
            </a:r>
            <a:r>
              <a:rPr lang="it-IT" sz="5400" b="0" dirty="0">
                <a:solidFill>
                  <a:schemeClr val="bg1"/>
                </a:solidFill>
              </a:rPr>
              <a:t/>
            </a:r>
            <a:br>
              <a:rPr lang="it-IT" sz="5400" b="0" dirty="0">
                <a:solidFill>
                  <a:schemeClr val="bg1"/>
                </a:solidFill>
              </a:rPr>
            </a:br>
            <a:endParaRPr lang="it-IT" b="0" dirty="0">
              <a:solidFill>
                <a:schemeClr val="bg1"/>
              </a:solidFill>
            </a:endParaRPr>
          </a:p>
        </p:txBody>
      </p:sp>
      <p:sp>
        <p:nvSpPr>
          <p:cNvPr id="7" name="Segnaposto testo 3"/>
          <p:cNvSpPr>
            <a:spLocks noGrp="1"/>
          </p:cNvSpPr>
          <p:nvPr>
            <p:ph type="body" sz="quarter" idx="11"/>
          </p:nvPr>
        </p:nvSpPr>
        <p:spPr>
          <a:xfrm>
            <a:off x="230425" y="5297912"/>
            <a:ext cx="1553547" cy="322467"/>
          </a:xfrm>
        </p:spPr>
        <p:txBody>
          <a:bodyPr/>
          <a:lstStyle/>
          <a:p>
            <a:r>
              <a:rPr lang="it-IT" sz="1600" dirty="0"/>
              <a:t>DATA 03.02.2021</a:t>
            </a:r>
          </a:p>
        </p:txBody>
      </p:sp>
    </p:spTree>
    <p:extLst>
      <p:ext uri="{BB962C8B-B14F-4D97-AF65-F5344CB8AC3E}">
        <p14:creationId xmlns:p14="http://schemas.microsoft.com/office/powerpoint/2010/main" val="2664073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5153" y="276476"/>
            <a:ext cx="11372850" cy="447676"/>
          </a:xfrm>
        </p:spPr>
        <p:txBody>
          <a:bodyPr/>
          <a:lstStyle/>
          <a:p>
            <a:r>
              <a:rPr lang="it-IT" sz="2600" dirty="0"/>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600" dirty="0"/>
              <a:t>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550" dirty="0"/>
              <a:t>INTERVENTI PUNTUALI DI AMMODERNAMENTO - SINTESI</a:t>
            </a:r>
            <a:endParaRPr lang="it-IT" sz="2550" dirty="0">
              <a:solidFill>
                <a:srgbClr val="002060"/>
              </a:solidFill>
              <a:sym typeface="Lato Light"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3564932550"/>
              </p:ext>
            </p:extLst>
          </p:nvPr>
        </p:nvGraphicFramePr>
        <p:xfrm>
          <a:off x="1311399" y="1107292"/>
          <a:ext cx="9890001" cy="5078968"/>
        </p:xfrm>
        <a:graphic>
          <a:graphicData uri="http://schemas.openxmlformats.org/drawingml/2006/table">
            <a:tbl>
              <a:tblPr bandRow="1">
                <a:tableStyleId>{21E4AEA4-8DFA-4A89-87EB-49C32662AFE0}</a:tableStyleId>
              </a:tblPr>
              <a:tblGrid>
                <a:gridCol w="3190113">
                  <a:extLst>
                    <a:ext uri="{9D8B030D-6E8A-4147-A177-3AD203B41FA5}">
                      <a16:colId xmlns:a16="http://schemas.microsoft.com/office/drawing/2014/main" val="3495750395"/>
                    </a:ext>
                  </a:extLst>
                </a:gridCol>
                <a:gridCol w="6699888">
                  <a:extLst>
                    <a:ext uri="{9D8B030D-6E8A-4147-A177-3AD203B41FA5}">
                      <a16:colId xmlns:a16="http://schemas.microsoft.com/office/drawing/2014/main" val="3629051151"/>
                    </a:ext>
                  </a:extLst>
                </a:gridCol>
              </a:tblGrid>
              <a:tr h="820162">
                <a:tc>
                  <a:txBody>
                    <a:bodyPr/>
                    <a:lstStyle/>
                    <a:p>
                      <a:r>
                        <a:rPr lang="it-IT" b="1" dirty="0">
                          <a:solidFill>
                            <a:schemeClr val="tx1">
                              <a:lumMod val="75000"/>
                              <a:lumOff val="25000"/>
                            </a:schemeClr>
                          </a:solidFill>
                        </a:rPr>
                        <a:t>NOME OPERA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S.S. 4 Salaria - Tratto Trisungo - Acquasanta: 1° Lotto 2° Stralcio dal Km 151+000 (ex Km 173+300) al Km 153+780 (ex Km 175+240). Riappalto</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3393708"/>
                  </a:ext>
                </a:extLst>
              </a:tr>
              <a:tr h="820162">
                <a:tc>
                  <a:txBody>
                    <a:bodyPr/>
                    <a:lstStyle/>
                    <a:p>
                      <a:r>
                        <a:rPr lang="it-IT" b="1" dirty="0">
                          <a:solidFill>
                            <a:schemeClr val="tx1">
                              <a:lumMod val="75000"/>
                              <a:lumOff val="25000"/>
                            </a:schemeClr>
                          </a:solidFill>
                        </a:rPr>
                        <a:t>REGIONE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Marche</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72512143"/>
                  </a:ext>
                </a:extLst>
              </a:tr>
              <a:tr h="820162">
                <a:tc>
                  <a:txBody>
                    <a:bodyPr/>
                    <a:lstStyle/>
                    <a:p>
                      <a:r>
                        <a:rPr lang="it-IT" b="1" dirty="0">
                          <a:solidFill>
                            <a:schemeClr val="tx1">
                              <a:lumMod val="75000"/>
                              <a:lumOff val="25000"/>
                            </a:schemeClr>
                          </a:solidFill>
                        </a:rPr>
                        <a:t>DESCRIZIONE INTERVENTO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sz="1600" kern="1200" dirty="0" smtClean="0">
                          <a:solidFill>
                            <a:schemeClr val="dk1"/>
                          </a:solidFill>
                          <a:effectLst/>
                          <a:latin typeface="+mn-lt"/>
                          <a:ea typeface="+mn-ea"/>
                          <a:cs typeface="+mn-cs"/>
                        </a:rPr>
                        <a:t>L’intervento fa parte del progetto di adeguamento della S.S. n. 4 “Salaria” nel tratto dal km 151+000 (abitato di Trisungo) al km 159+000 (abitato di Acquasanta Terme), che costituisce lo scavalcamento appenninico della Statale, caratterizzato da forti tortuosità e sezione stradale in gran parte inadeguata e non rispondente alle normative vigenti. Per</a:t>
                      </a:r>
                      <a:r>
                        <a:rPr lang="it-IT" sz="1600" kern="1200" baseline="0" dirty="0" smtClean="0">
                          <a:solidFill>
                            <a:schemeClr val="dk1"/>
                          </a:solidFill>
                          <a:effectLst/>
                          <a:latin typeface="+mn-lt"/>
                          <a:ea typeface="+mn-ea"/>
                          <a:cs typeface="+mn-cs"/>
                        </a:rPr>
                        <a:t> q</a:t>
                      </a:r>
                      <a:r>
                        <a:rPr lang="it-IT" sz="1600" kern="1200" dirty="0" smtClean="0">
                          <a:solidFill>
                            <a:schemeClr val="dk1"/>
                          </a:solidFill>
                          <a:effectLst/>
                          <a:latin typeface="+mn-lt"/>
                          <a:ea typeface="+mn-ea"/>
                          <a:cs typeface="+mn-cs"/>
                        </a:rPr>
                        <a:t>uesto stralcio, che completa</a:t>
                      </a:r>
                      <a:r>
                        <a:rPr lang="it-IT" sz="1600" kern="1200" baseline="0" dirty="0" smtClean="0">
                          <a:solidFill>
                            <a:schemeClr val="dk1"/>
                          </a:solidFill>
                          <a:effectLst/>
                          <a:latin typeface="+mn-lt"/>
                          <a:ea typeface="+mn-ea"/>
                          <a:cs typeface="+mn-cs"/>
                        </a:rPr>
                        <a:t> il primo Lotto, i lavori sono stati avviati nel 2017, ma si sono fermati nel 2019 a seguito del fallimento dell’impresa. Sono in corso le attività per il riappalto.</a:t>
                      </a:r>
                      <a:endParaRPr lang="it-IT" sz="1600" kern="1200" dirty="0">
                        <a:solidFill>
                          <a:schemeClr val="dk1"/>
                        </a:solidFill>
                        <a:effectLst/>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53431846"/>
                  </a:ext>
                </a:extLst>
              </a:tr>
              <a:tr h="820162">
                <a:tc>
                  <a:txBody>
                    <a:bodyPr/>
                    <a:lstStyle/>
                    <a:p>
                      <a:r>
                        <a:rPr lang="it-IT" b="1" dirty="0">
                          <a:solidFill>
                            <a:schemeClr val="tx1">
                              <a:lumMod val="75000"/>
                              <a:lumOff val="25000"/>
                            </a:schemeClr>
                          </a:solidFill>
                        </a:rPr>
                        <a:t>INVESTIMENTO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L’importo per il completamento dell’intervento è pari a 90 M€.</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3497138"/>
                  </a:ext>
                </a:extLst>
              </a:tr>
              <a:tr h="820162">
                <a:tc>
                  <a:txBody>
                    <a:bodyPr/>
                    <a:lstStyle/>
                    <a:p>
                      <a:r>
                        <a:rPr lang="it-IT" b="1" dirty="0">
                          <a:solidFill>
                            <a:schemeClr val="tx1">
                              <a:lumMod val="75000"/>
                              <a:lumOff val="25000"/>
                            </a:schemeClr>
                          </a:solidFill>
                        </a:rPr>
                        <a:t>FONTE</a:t>
                      </a:r>
                      <a:r>
                        <a:rPr lang="it-IT" b="1" baseline="0" dirty="0">
                          <a:solidFill>
                            <a:schemeClr val="tx1">
                              <a:lumMod val="75000"/>
                              <a:lumOff val="25000"/>
                            </a:schemeClr>
                          </a:solidFill>
                        </a:rPr>
                        <a:t> DI FINANZIAMENTO</a:t>
                      </a:r>
                      <a:endParaRPr lang="it-IT" b="1" dirty="0">
                        <a:solidFill>
                          <a:schemeClr val="tx1">
                            <a:lumMod val="75000"/>
                            <a:lumOff val="2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L’intervento è inserito nel Contratto di Programma 2016-2020 e nel successivo aggiornamento.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04725680"/>
                  </a:ext>
                </a:extLst>
              </a:tr>
            </a:tbl>
          </a:graphicData>
        </a:graphic>
      </p:graphicFrame>
    </p:spTree>
    <p:extLst>
      <p:ext uri="{BB962C8B-B14F-4D97-AF65-F5344CB8AC3E}">
        <p14:creationId xmlns:p14="http://schemas.microsoft.com/office/powerpoint/2010/main" val="3814753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5153" y="276476"/>
            <a:ext cx="11372850" cy="447676"/>
          </a:xfrm>
        </p:spPr>
        <p:txBody>
          <a:bodyPr/>
          <a:lstStyle/>
          <a:p>
            <a:r>
              <a:rPr lang="it-IT" sz="2600" dirty="0"/>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600" dirty="0"/>
              <a:t>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550" dirty="0"/>
              <a:t>INTERVENTI PUNTUALI DI </a:t>
            </a:r>
            <a:r>
              <a:rPr lang="it-IT" sz="2550" dirty="0" smtClean="0"/>
              <a:t>AMMODERNAMENTO - </a:t>
            </a:r>
            <a:r>
              <a:rPr lang="it-IT" sz="2550" dirty="0"/>
              <a:t>SINTESI</a:t>
            </a:r>
            <a:endParaRPr lang="it-IT" sz="2550" dirty="0">
              <a:solidFill>
                <a:srgbClr val="002060"/>
              </a:solidFill>
              <a:sym typeface="Lato Light"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3836509887"/>
              </p:ext>
            </p:extLst>
          </p:nvPr>
        </p:nvGraphicFramePr>
        <p:xfrm>
          <a:off x="1036699" y="888632"/>
          <a:ext cx="10287566" cy="5212080"/>
        </p:xfrm>
        <a:graphic>
          <a:graphicData uri="http://schemas.openxmlformats.org/drawingml/2006/table">
            <a:tbl>
              <a:tblPr bandRow="1">
                <a:tableStyleId>{21E4AEA4-8DFA-4A89-87EB-49C32662AFE0}</a:tableStyleId>
              </a:tblPr>
              <a:tblGrid>
                <a:gridCol w="3190113">
                  <a:extLst>
                    <a:ext uri="{9D8B030D-6E8A-4147-A177-3AD203B41FA5}">
                      <a16:colId xmlns:a16="http://schemas.microsoft.com/office/drawing/2014/main" val="3495750395"/>
                    </a:ext>
                  </a:extLst>
                </a:gridCol>
                <a:gridCol w="7097453">
                  <a:extLst>
                    <a:ext uri="{9D8B030D-6E8A-4147-A177-3AD203B41FA5}">
                      <a16:colId xmlns:a16="http://schemas.microsoft.com/office/drawing/2014/main" val="3629051151"/>
                    </a:ext>
                  </a:extLst>
                </a:gridCol>
              </a:tblGrid>
              <a:tr h="632055">
                <a:tc>
                  <a:txBody>
                    <a:bodyPr/>
                    <a:lstStyle/>
                    <a:p>
                      <a:r>
                        <a:rPr lang="it-IT" b="1" dirty="0">
                          <a:solidFill>
                            <a:schemeClr val="tx1">
                              <a:lumMod val="75000"/>
                              <a:lumOff val="25000"/>
                            </a:schemeClr>
                          </a:solidFill>
                        </a:rPr>
                        <a:t>NOME OPERA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Adeguamento del Tratto Trisungo-Acquasanta Terme. Tratto Galleria “</a:t>
                      </a:r>
                      <a:r>
                        <a:rPr lang="it-IT" b="0" dirty="0" err="1" smtClean="0"/>
                        <a:t>Valgarizia</a:t>
                      </a:r>
                      <a:r>
                        <a:rPr lang="it-IT" b="0" dirty="0" smtClean="0"/>
                        <a:t>”-Acquasanta Terme. Lotto 2 dal Km 155+400 al km 159+000.</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3393708"/>
                  </a:ext>
                </a:extLst>
              </a:tr>
              <a:tr h="363699">
                <a:tc>
                  <a:txBody>
                    <a:bodyPr/>
                    <a:lstStyle/>
                    <a:p>
                      <a:r>
                        <a:rPr lang="it-IT" b="1" dirty="0">
                          <a:solidFill>
                            <a:schemeClr val="tx1">
                              <a:lumMod val="75000"/>
                              <a:lumOff val="25000"/>
                            </a:schemeClr>
                          </a:solidFill>
                        </a:rPr>
                        <a:t>REGIONE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Marche</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72512143"/>
                  </a:ext>
                </a:extLst>
              </a:tr>
              <a:tr h="820162">
                <a:tc>
                  <a:txBody>
                    <a:bodyPr/>
                    <a:lstStyle/>
                    <a:p>
                      <a:r>
                        <a:rPr lang="it-IT" b="1" dirty="0">
                          <a:solidFill>
                            <a:schemeClr val="tx1">
                              <a:lumMod val="75000"/>
                              <a:lumOff val="25000"/>
                            </a:schemeClr>
                          </a:solidFill>
                        </a:rPr>
                        <a:t>DESCRIZIONE INTERVENTO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sz="1500" kern="1200" dirty="0" smtClean="0">
                          <a:solidFill>
                            <a:schemeClr val="dk1"/>
                          </a:solidFill>
                          <a:effectLst/>
                          <a:latin typeface="+mn-lt"/>
                          <a:ea typeface="+mn-ea"/>
                          <a:cs typeface="+mn-cs"/>
                        </a:rPr>
                        <a:t>Il tratto marchigiano della SS 4 “Salaria” è stato oggetto di numerosi interventi di miglioramento funzionale negli anni passati, restando da ammodernare solo il tratto compreso tra Trisungo e Acquasanta Terme che presenta numerose curve e tortuosità ed è così suddiviso:</a:t>
                      </a:r>
                    </a:p>
                    <a:p>
                      <a:r>
                        <a:rPr lang="it-IT" sz="1500" kern="1200" dirty="0" smtClean="0">
                          <a:solidFill>
                            <a:schemeClr val="dk1"/>
                          </a:solidFill>
                          <a:effectLst/>
                          <a:latin typeface="+mn-lt"/>
                          <a:ea typeface="+mn-ea"/>
                          <a:cs typeface="+mn-cs"/>
                        </a:rPr>
                        <a:t>1° lotto – 1° stralcio: adeguamento in variante della galleria “</a:t>
                      </a:r>
                      <a:r>
                        <a:rPr lang="it-IT" sz="1500" kern="1200" dirty="0" err="1" smtClean="0">
                          <a:solidFill>
                            <a:schemeClr val="dk1"/>
                          </a:solidFill>
                          <a:effectLst/>
                          <a:latin typeface="+mn-lt"/>
                          <a:ea typeface="+mn-ea"/>
                          <a:cs typeface="+mn-cs"/>
                        </a:rPr>
                        <a:t>Valgarizia</a:t>
                      </a:r>
                      <a:r>
                        <a:rPr lang="it-IT" sz="1500" kern="1200" dirty="0" smtClean="0">
                          <a:solidFill>
                            <a:schemeClr val="dk1"/>
                          </a:solidFill>
                          <a:effectLst/>
                          <a:latin typeface="+mn-lt"/>
                          <a:ea typeface="+mn-ea"/>
                          <a:cs typeface="+mn-cs"/>
                        </a:rPr>
                        <a:t>” (km 153+780- km 155+000), realizzato negli anni ‘70 ed in esercizio</a:t>
                      </a:r>
                    </a:p>
                    <a:p>
                      <a:r>
                        <a:rPr lang="it-IT" sz="1500" kern="1200" dirty="0" smtClean="0">
                          <a:solidFill>
                            <a:schemeClr val="dk1"/>
                          </a:solidFill>
                          <a:effectLst/>
                          <a:latin typeface="+mn-lt"/>
                          <a:ea typeface="+mn-ea"/>
                          <a:cs typeface="+mn-cs"/>
                        </a:rPr>
                        <a:t>1° lotto – 2° stralcio: adeguamento in variante del tratto da Trisungo all’imbocco della galleria “</a:t>
                      </a:r>
                      <a:r>
                        <a:rPr lang="it-IT" sz="1500" kern="1200" dirty="0" err="1" smtClean="0">
                          <a:solidFill>
                            <a:schemeClr val="dk1"/>
                          </a:solidFill>
                          <a:effectLst/>
                          <a:latin typeface="+mn-lt"/>
                          <a:ea typeface="+mn-ea"/>
                          <a:cs typeface="+mn-cs"/>
                        </a:rPr>
                        <a:t>Valgarizia</a:t>
                      </a:r>
                      <a:r>
                        <a:rPr lang="it-IT" sz="1500" kern="1200" dirty="0" smtClean="0">
                          <a:solidFill>
                            <a:schemeClr val="dk1"/>
                          </a:solidFill>
                          <a:effectLst/>
                          <a:latin typeface="+mn-lt"/>
                          <a:ea typeface="+mn-ea"/>
                          <a:cs typeface="+mn-cs"/>
                        </a:rPr>
                        <a:t>” (dal km 151+000 al km153+780), in corso di esecuzione;</a:t>
                      </a:r>
                    </a:p>
                    <a:p>
                      <a:r>
                        <a:rPr lang="it-IT" sz="1500" kern="1200" dirty="0" smtClean="0">
                          <a:solidFill>
                            <a:schemeClr val="dk1"/>
                          </a:solidFill>
                          <a:effectLst/>
                          <a:latin typeface="+mn-lt"/>
                          <a:ea typeface="+mn-ea"/>
                          <a:cs typeface="+mn-cs"/>
                        </a:rPr>
                        <a:t>2° lotto: adeguamento in variante del tratto dall’uscita della galleria “</a:t>
                      </a:r>
                      <a:r>
                        <a:rPr lang="it-IT" sz="1500" kern="1200" dirty="0" err="1" smtClean="0">
                          <a:solidFill>
                            <a:schemeClr val="dk1"/>
                          </a:solidFill>
                          <a:effectLst/>
                          <a:latin typeface="+mn-lt"/>
                          <a:ea typeface="+mn-ea"/>
                          <a:cs typeface="+mn-cs"/>
                        </a:rPr>
                        <a:t>Valgarizia</a:t>
                      </a:r>
                      <a:r>
                        <a:rPr lang="it-IT" sz="1500" kern="1200" dirty="0" smtClean="0">
                          <a:solidFill>
                            <a:schemeClr val="dk1"/>
                          </a:solidFill>
                          <a:effectLst/>
                          <a:latin typeface="+mn-lt"/>
                          <a:ea typeface="+mn-ea"/>
                          <a:cs typeface="+mn-cs"/>
                        </a:rPr>
                        <a:t>” ad Acquasanta Terme (dal km 155+000 al km 159+000 </a:t>
                      </a:r>
                      <a:r>
                        <a:rPr lang="it-IT" sz="1500" kern="1200" dirty="0" err="1" smtClean="0">
                          <a:solidFill>
                            <a:schemeClr val="dk1"/>
                          </a:solidFill>
                          <a:effectLst/>
                          <a:latin typeface="+mn-lt"/>
                          <a:ea typeface="+mn-ea"/>
                          <a:cs typeface="+mn-cs"/>
                        </a:rPr>
                        <a:t>ca</a:t>
                      </a:r>
                      <a:r>
                        <a:rPr lang="it-IT" sz="1500" kern="1200" dirty="0" smtClean="0">
                          <a:solidFill>
                            <a:schemeClr val="dk1"/>
                          </a:solidFill>
                          <a:effectLst/>
                          <a:latin typeface="+mn-lt"/>
                          <a:ea typeface="+mn-ea"/>
                          <a:cs typeface="+mn-cs"/>
                        </a:rPr>
                        <a:t>), per il quale è da redigere la progettazione ed espletare l’iter autorizzativo.</a:t>
                      </a:r>
                      <a:endParaRPr lang="it-IT" sz="1500" kern="1200" dirty="0">
                        <a:solidFill>
                          <a:schemeClr val="dk1"/>
                        </a:solidFill>
                        <a:effectLst/>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53431846"/>
                  </a:ext>
                </a:extLst>
              </a:tr>
              <a:tr h="357736">
                <a:tc>
                  <a:txBody>
                    <a:bodyPr/>
                    <a:lstStyle/>
                    <a:p>
                      <a:r>
                        <a:rPr lang="it-IT" b="1" dirty="0">
                          <a:solidFill>
                            <a:schemeClr val="tx1">
                              <a:lumMod val="75000"/>
                              <a:lumOff val="25000"/>
                            </a:schemeClr>
                          </a:solidFill>
                        </a:rPr>
                        <a:t>INVESTIMENTO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500" b="0" dirty="0" smtClean="0"/>
                        <a:t>Il costo dell’intervento è pari 250 M€.</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9951563"/>
                  </a:ext>
                </a:extLst>
              </a:tr>
              <a:tr h="820162">
                <a:tc>
                  <a:txBody>
                    <a:bodyPr/>
                    <a:lstStyle/>
                    <a:p>
                      <a:r>
                        <a:rPr lang="it-IT" b="1" dirty="0">
                          <a:solidFill>
                            <a:schemeClr val="tx1">
                              <a:lumMod val="75000"/>
                              <a:lumOff val="25000"/>
                            </a:schemeClr>
                          </a:solidFill>
                        </a:rPr>
                        <a:t>FONTE</a:t>
                      </a:r>
                      <a:r>
                        <a:rPr lang="it-IT" b="1" baseline="0" dirty="0">
                          <a:solidFill>
                            <a:schemeClr val="tx1">
                              <a:lumMod val="75000"/>
                              <a:lumOff val="25000"/>
                            </a:schemeClr>
                          </a:solidFill>
                        </a:rPr>
                        <a:t> DI FINANZIAMENTO</a:t>
                      </a:r>
                      <a:endParaRPr lang="it-IT" b="1" dirty="0">
                        <a:solidFill>
                          <a:schemeClr val="tx1">
                            <a:lumMod val="75000"/>
                            <a:lumOff val="2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sz="1500" b="0" dirty="0" smtClean="0"/>
                        <a:t>L’intervento non è inserito nel Contratto di Programma 2016-2020. Nella riprogrammazione delle risorse FSC per emergenza COVID operata dalla Cabina di Regia del Ministero della Coesione Territoriale in data 22.07.2020, (Delibera CIPE 32/2020 del 28.07.2020, pubblicata sulla G.U. del 01.09.2020) all’intervento sono stati assegnati 14,5 M€ di risorse FSC utilizzabile per la progettazione.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25526227"/>
                  </a:ext>
                </a:extLst>
              </a:tr>
            </a:tbl>
          </a:graphicData>
        </a:graphic>
      </p:graphicFrame>
    </p:spTree>
    <p:extLst>
      <p:ext uri="{BB962C8B-B14F-4D97-AF65-F5344CB8AC3E}">
        <p14:creationId xmlns:p14="http://schemas.microsoft.com/office/powerpoint/2010/main" val="169249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5153" y="276476"/>
            <a:ext cx="11372850" cy="447676"/>
          </a:xfrm>
        </p:spPr>
        <p:txBody>
          <a:bodyPr/>
          <a:lstStyle/>
          <a:p>
            <a:r>
              <a:rPr lang="it-IT" sz="2600" dirty="0"/>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600" dirty="0"/>
              <a:t>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550" dirty="0"/>
              <a:t>INTERVENTI </a:t>
            </a:r>
            <a:r>
              <a:rPr lang="it-IT" sz="2550" dirty="0" smtClean="0"/>
              <a:t>DIFFUSI DI ADEGUAMENTO - </a:t>
            </a:r>
            <a:r>
              <a:rPr lang="it-IT" sz="2550" dirty="0"/>
              <a:t>SINTESI</a:t>
            </a:r>
            <a:endParaRPr lang="it-IT" sz="2550" dirty="0">
              <a:solidFill>
                <a:srgbClr val="002060"/>
              </a:solidFill>
              <a:sym typeface="Lato Light"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2861056647"/>
              </p:ext>
            </p:extLst>
          </p:nvPr>
        </p:nvGraphicFramePr>
        <p:xfrm>
          <a:off x="1311399" y="1107292"/>
          <a:ext cx="9890001" cy="4743688"/>
        </p:xfrm>
        <a:graphic>
          <a:graphicData uri="http://schemas.openxmlformats.org/drawingml/2006/table">
            <a:tbl>
              <a:tblPr bandRow="1">
                <a:tableStyleId>{21E4AEA4-8DFA-4A89-87EB-49C32662AFE0}</a:tableStyleId>
              </a:tblPr>
              <a:tblGrid>
                <a:gridCol w="3190113">
                  <a:extLst>
                    <a:ext uri="{9D8B030D-6E8A-4147-A177-3AD203B41FA5}">
                      <a16:colId xmlns:a16="http://schemas.microsoft.com/office/drawing/2014/main" val="3495750395"/>
                    </a:ext>
                  </a:extLst>
                </a:gridCol>
                <a:gridCol w="6699888">
                  <a:extLst>
                    <a:ext uri="{9D8B030D-6E8A-4147-A177-3AD203B41FA5}">
                      <a16:colId xmlns:a16="http://schemas.microsoft.com/office/drawing/2014/main" val="3629051151"/>
                    </a:ext>
                  </a:extLst>
                </a:gridCol>
              </a:tblGrid>
              <a:tr h="820162">
                <a:tc>
                  <a:txBody>
                    <a:bodyPr/>
                    <a:lstStyle/>
                    <a:p>
                      <a:r>
                        <a:rPr lang="it-IT" b="1" dirty="0">
                          <a:solidFill>
                            <a:schemeClr val="tx1">
                              <a:lumMod val="75000"/>
                              <a:lumOff val="25000"/>
                            </a:schemeClr>
                          </a:solidFill>
                        </a:rPr>
                        <a:t>NOME OPERA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Interventi di adeguamento</a:t>
                      </a:r>
                      <a:r>
                        <a:rPr lang="it-IT" b="0" baseline="0" dirty="0" smtClean="0"/>
                        <a:t> e messa in sicurezza della sede stradale esistente</a:t>
                      </a:r>
                      <a:endParaRPr lang="it-IT" b="0"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3393708"/>
                  </a:ext>
                </a:extLst>
              </a:tr>
              <a:tr h="820162">
                <a:tc>
                  <a:txBody>
                    <a:bodyPr/>
                    <a:lstStyle/>
                    <a:p>
                      <a:r>
                        <a:rPr lang="it-IT" b="1" dirty="0">
                          <a:solidFill>
                            <a:schemeClr val="tx1">
                              <a:lumMod val="75000"/>
                              <a:lumOff val="25000"/>
                            </a:schemeClr>
                          </a:solidFill>
                        </a:rPr>
                        <a:t>REGIONE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Lazio</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72512143"/>
                  </a:ext>
                </a:extLst>
              </a:tr>
              <a:tr h="820162">
                <a:tc>
                  <a:txBody>
                    <a:bodyPr/>
                    <a:lstStyle/>
                    <a:p>
                      <a:r>
                        <a:rPr lang="it-IT" b="1" dirty="0">
                          <a:solidFill>
                            <a:schemeClr val="tx1">
                              <a:lumMod val="75000"/>
                              <a:lumOff val="25000"/>
                            </a:schemeClr>
                          </a:solidFill>
                        </a:rPr>
                        <a:t>DESCRIZIONE INTERVENTO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interventi di adeguamento di ponti, viadotti e gallerie, di miglioramento funzionale e messa in sicurezza di intersezioni e attraversamenti di centri abitati, protezione e messa in sicurezza dei versanti, adeguamenti funzionali della sezione stradale, anche con allargamenti e inserimento di corsie di arrampicamento.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53431846"/>
                  </a:ext>
                </a:extLst>
              </a:tr>
              <a:tr h="820162">
                <a:tc>
                  <a:txBody>
                    <a:bodyPr/>
                    <a:lstStyle/>
                    <a:p>
                      <a:r>
                        <a:rPr lang="it-IT" b="1" dirty="0">
                          <a:solidFill>
                            <a:schemeClr val="tx1">
                              <a:lumMod val="75000"/>
                              <a:lumOff val="25000"/>
                            </a:schemeClr>
                          </a:solidFill>
                        </a:rPr>
                        <a:t>INVESTIMENTO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0" dirty="0" smtClean="0"/>
                        <a:t>Il costo dell’intervento è di circa 135,13 M€.</a:t>
                      </a:r>
                    </a:p>
                    <a:p>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3497138"/>
                  </a:ext>
                </a:extLst>
              </a:tr>
              <a:tr h="820162">
                <a:tc>
                  <a:txBody>
                    <a:bodyPr/>
                    <a:lstStyle/>
                    <a:p>
                      <a:r>
                        <a:rPr lang="it-IT" b="1" dirty="0">
                          <a:solidFill>
                            <a:schemeClr val="tx1">
                              <a:lumMod val="75000"/>
                              <a:lumOff val="25000"/>
                            </a:schemeClr>
                          </a:solidFill>
                        </a:rPr>
                        <a:t>FONTE</a:t>
                      </a:r>
                      <a:r>
                        <a:rPr lang="it-IT" b="1" baseline="0" dirty="0">
                          <a:solidFill>
                            <a:schemeClr val="tx1">
                              <a:lumMod val="75000"/>
                              <a:lumOff val="25000"/>
                            </a:schemeClr>
                          </a:solidFill>
                        </a:rPr>
                        <a:t> DI FINANZIAMENTO</a:t>
                      </a:r>
                      <a:endParaRPr lang="it-IT" b="1" dirty="0">
                        <a:solidFill>
                          <a:schemeClr val="tx1">
                            <a:lumMod val="75000"/>
                            <a:lumOff val="2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err="1" smtClean="0"/>
                        <a:t>CdP</a:t>
                      </a:r>
                      <a:r>
                        <a:rPr lang="it-IT" b="0" dirty="0" smtClean="0"/>
                        <a:t> 2016-2020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04725680"/>
                  </a:ext>
                </a:extLst>
              </a:tr>
            </a:tbl>
          </a:graphicData>
        </a:graphic>
      </p:graphicFrame>
    </p:spTree>
    <p:extLst>
      <p:ext uri="{BB962C8B-B14F-4D97-AF65-F5344CB8AC3E}">
        <p14:creationId xmlns:p14="http://schemas.microsoft.com/office/powerpoint/2010/main" val="4258257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5153" y="276476"/>
            <a:ext cx="11372850" cy="447676"/>
          </a:xfrm>
        </p:spPr>
        <p:txBody>
          <a:bodyPr/>
          <a:lstStyle/>
          <a:p>
            <a:r>
              <a:rPr lang="it-IT" sz="2600" dirty="0"/>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600" dirty="0"/>
              <a:t>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550" dirty="0"/>
              <a:t>INTERVENTI DIFFUSI DI ADEGUAMENTO - SINTESI</a:t>
            </a:r>
            <a:endParaRPr lang="it-IT" sz="2550" dirty="0">
              <a:solidFill>
                <a:srgbClr val="002060"/>
              </a:solidFill>
              <a:sym typeface="Lato Light"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3833785069"/>
              </p:ext>
            </p:extLst>
          </p:nvPr>
        </p:nvGraphicFramePr>
        <p:xfrm>
          <a:off x="1311399" y="1107292"/>
          <a:ext cx="9890001" cy="4469368"/>
        </p:xfrm>
        <a:graphic>
          <a:graphicData uri="http://schemas.openxmlformats.org/drawingml/2006/table">
            <a:tbl>
              <a:tblPr bandRow="1">
                <a:tableStyleId>{21E4AEA4-8DFA-4A89-87EB-49C32662AFE0}</a:tableStyleId>
              </a:tblPr>
              <a:tblGrid>
                <a:gridCol w="3190113">
                  <a:extLst>
                    <a:ext uri="{9D8B030D-6E8A-4147-A177-3AD203B41FA5}">
                      <a16:colId xmlns:a16="http://schemas.microsoft.com/office/drawing/2014/main" val="3495750395"/>
                    </a:ext>
                  </a:extLst>
                </a:gridCol>
                <a:gridCol w="6699888">
                  <a:extLst>
                    <a:ext uri="{9D8B030D-6E8A-4147-A177-3AD203B41FA5}">
                      <a16:colId xmlns:a16="http://schemas.microsoft.com/office/drawing/2014/main" val="3629051151"/>
                    </a:ext>
                  </a:extLst>
                </a:gridCol>
              </a:tblGrid>
              <a:tr h="820162">
                <a:tc>
                  <a:txBody>
                    <a:bodyPr/>
                    <a:lstStyle/>
                    <a:p>
                      <a:r>
                        <a:rPr lang="it-IT" b="1" dirty="0">
                          <a:solidFill>
                            <a:schemeClr val="tx1">
                              <a:lumMod val="75000"/>
                              <a:lumOff val="25000"/>
                            </a:schemeClr>
                          </a:solidFill>
                        </a:rPr>
                        <a:t>NOME OPERA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Interventi di adeguamento</a:t>
                      </a:r>
                      <a:r>
                        <a:rPr lang="it-IT" b="0" baseline="0" dirty="0" smtClean="0"/>
                        <a:t> e messa in sicurezza della sede stradale esistente</a:t>
                      </a:r>
                      <a:endParaRPr lang="it-IT" b="0"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3393708"/>
                  </a:ext>
                </a:extLst>
              </a:tr>
              <a:tr h="820162">
                <a:tc>
                  <a:txBody>
                    <a:bodyPr/>
                    <a:lstStyle/>
                    <a:p>
                      <a:r>
                        <a:rPr lang="it-IT" b="1" dirty="0">
                          <a:solidFill>
                            <a:schemeClr val="tx1">
                              <a:lumMod val="75000"/>
                              <a:lumOff val="25000"/>
                            </a:schemeClr>
                          </a:solidFill>
                        </a:rPr>
                        <a:t>REGIONE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Marche</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72512143"/>
                  </a:ext>
                </a:extLst>
              </a:tr>
              <a:tr h="820162">
                <a:tc>
                  <a:txBody>
                    <a:bodyPr/>
                    <a:lstStyle/>
                    <a:p>
                      <a:r>
                        <a:rPr lang="it-IT" b="1" dirty="0">
                          <a:solidFill>
                            <a:schemeClr val="tx1">
                              <a:lumMod val="75000"/>
                              <a:lumOff val="25000"/>
                            </a:schemeClr>
                          </a:solidFill>
                        </a:rPr>
                        <a:t>DESCRIZIONE INTERVENTO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interventi di adeguamento di ponti, viadotti e gallerie, di miglioramento funzionale e messa in sicurezza di intersezioni, protezione e messa in sicurezza dei versanti, adeguamenti funzionali della sezione stradale, anche con allargamenti.</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53431846"/>
                  </a:ext>
                </a:extLst>
              </a:tr>
              <a:tr h="820162">
                <a:tc>
                  <a:txBody>
                    <a:bodyPr/>
                    <a:lstStyle/>
                    <a:p>
                      <a:r>
                        <a:rPr lang="it-IT" b="1" dirty="0">
                          <a:solidFill>
                            <a:schemeClr val="tx1">
                              <a:lumMod val="75000"/>
                              <a:lumOff val="25000"/>
                            </a:schemeClr>
                          </a:solidFill>
                        </a:rPr>
                        <a:t>INVESTIMENTO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0" dirty="0" smtClean="0"/>
                        <a:t>Il costo dell’intervento è di circa 55,17 M€.</a:t>
                      </a:r>
                    </a:p>
                    <a:p>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3497138"/>
                  </a:ext>
                </a:extLst>
              </a:tr>
              <a:tr h="820162">
                <a:tc>
                  <a:txBody>
                    <a:bodyPr/>
                    <a:lstStyle/>
                    <a:p>
                      <a:r>
                        <a:rPr lang="it-IT" b="1" dirty="0">
                          <a:solidFill>
                            <a:schemeClr val="tx1">
                              <a:lumMod val="75000"/>
                              <a:lumOff val="25000"/>
                            </a:schemeClr>
                          </a:solidFill>
                        </a:rPr>
                        <a:t>FONTE</a:t>
                      </a:r>
                      <a:r>
                        <a:rPr lang="it-IT" b="1" baseline="0" dirty="0">
                          <a:solidFill>
                            <a:schemeClr val="tx1">
                              <a:lumMod val="75000"/>
                              <a:lumOff val="25000"/>
                            </a:schemeClr>
                          </a:solidFill>
                        </a:rPr>
                        <a:t> DI FINANZIAMENTO</a:t>
                      </a:r>
                      <a:endParaRPr lang="it-IT" b="1" dirty="0">
                        <a:solidFill>
                          <a:schemeClr val="tx1">
                            <a:lumMod val="75000"/>
                            <a:lumOff val="2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err="1" smtClean="0"/>
                        <a:t>CdP</a:t>
                      </a:r>
                      <a:r>
                        <a:rPr lang="it-IT" b="0" dirty="0" smtClean="0"/>
                        <a:t> 2016-2020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04725680"/>
                  </a:ext>
                </a:extLst>
              </a:tr>
            </a:tbl>
          </a:graphicData>
        </a:graphic>
      </p:graphicFrame>
    </p:spTree>
    <p:extLst>
      <p:ext uri="{BB962C8B-B14F-4D97-AF65-F5344CB8AC3E}">
        <p14:creationId xmlns:p14="http://schemas.microsoft.com/office/powerpoint/2010/main" val="2376143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5153" y="276476"/>
            <a:ext cx="11372850" cy="447676"/>
          </a:xfrm>
        </p:spPr>
        <p:txBody>
          <a:bodyPr/>
          <a:lstStyle/>
          <a:p>
            <a:r>
              <a:rPr lang="it-IT" sz="2600" dirty="0"/>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600" dirty="0"/>
              <a:t>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550" dirty="0"/>
              <a:t>INTERVENTI DIFFUSI DI ADEGUAMENTO - SINTESI</a:t>
            </a:r>
            <a:endParaRPr lang="it-IT" sz="2550" dirty="0">
              <a:solidFill>
                <a:srgbClr val="002060"/>
              </a:solidFill>
              <a:sym typeface="Lato Light"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3413267314"/>
              </p:ext>
            </p:extLst>
          </p:nvPr>
        </p:nvGraphicFramePr>
        <p:xfrm>
          <a:off x="1311399" y="1107292"/>
          <a:ext cx="9890001" cy="4100810"/>
        </p:xfrm>
        <a:graphic>
          <a:graphicData uri="http://schemas.openxmlformats.org/drawingml/2006/table">
            <a:tbl>
              <a:tblPr bandRow="1">
                <a:tableStyleId>{21E4AEA4-8DFA-4A89-87EB-49C32662AFE0}</a:tableStyleId>
              </a:tblPr>
              <a:tblGrid>
                <a:gridCol w="3190113">
                  <a:extLst>
                    <a:ext uri="{9D8B030D-6E8A-4147-A177-3AD203B41FA5}">
                      <a16:colId xmlns:a16="http://schemas.microsoft.com/office/drawing/2014/main" val="3495750395"/>
                    </a:ext>
                  </a:extLst>
                </a:gridCol>
                <a:gridCol w="6699888">
                  <a:extLst>
                    <a:ext uri="{9D8B030D-6E8A-4147-A177-3AD203B41FA5}">
                      <a16:colId xmlns:a16="http://schemas.microsoft.com/office/drawing/2014/main" val="3629051151"/>
                    </a:ext>
                  </a:extLst>
                </a:gridCol>
              </a:tblGrid>
              <a:tr h="820162">
                <a:tc>
                  <a:txBody>
                    <a:bodyPr/>
                    <a:lstStyle/>
                    <a:p>
                      <a:r>
                        <a:rPr lang="it-IT" b="1" dirty="0">
                          <a:solidFill>
                            <a:schemeClr val="tx1">
                              <a:lumMod val="75000"/>
                              <a:lumOff val="25000"/>
                            </a:schemeClr>
                          </a:solidFill>
                        </a:rPr>
                        <a:t>NOME OPERA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Smart Road - Salaria</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3393708"/>
                  </a:ext>
                </a:extLst>
              </a:tr>
              <a:tr h="820162">
                <a:tc>
                  <a:txBody>
                    <a:bodyPr/>
                    <a:lstStyle/>
                    <a:p>
                      <a:r>
                        <a:rPr lang="it-IT" b="1" dirty="0">
                          <a:solidFill>
                            <a:schemeClr val="tx1">
                              <a:lumMod val="75000"/>
                              <a:lumOff val="25000"/>
                            </a:schemeClr>
                          </a:solidFill>
                        </a:rPr>
                        <a:t>REGIONE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Lazio e Marche</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72512143"/>
                  </a:ext>
                </a:extLst>
              </a:tr>
              <a:tr h="820162">
                <a:tc>
                  <a:txBody>
                    <a:bodyPr/>
                    <a:lstStyle/>
                    <a:p>
                      <a:r>
                        <a:rPr lang="it-IT" b="1" dirty="0">
                          <a:solidFill>
                            <a:schemeClr val="tx1">
                              <a:lumMod val="75000"/>
                              <a:lumOff val="25000"/>
                            </a:schemeClr>
                          </a:solidFill>
                        </a:rPr>
                        <a:t>DESCRIZIONE INTERVENTO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kern="1200" dirty="0" smtClean="0">
                          <a:solidFill>
                            <a:schemeClr val="dk1"/>
                          </a:solidFill>
                          <a:effectLst/>
                          <a:latin typeface="+mn-lt"/>
                          <a:ea typeface="+mn-ea"/>
                          <a:cs typeface="+mn-cs"/>
                        </a:rPr>
                        <a:t>Digitalizzazione della strada in ottica Smart road </a:t>
                      </a:r>
                      <a:endParaRPr lang="it-IT" b="0"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53431846"/>
                  </a:ext>
                </a:extLst>
              </a:tr>
              <a:tr h="820162">
                <a:tc>
                  <a:txBody>
                    <a:bodyPr/>
                    <a:lstStyle/>
                    <a:p>
                      <a:r>
                        <a:rPr lang="it-IT" b="1" dirty="0">
                          <a:solidFill>
                            <a:schemeClr val="tx1">
                              <a:lumMod val="75000"/>
                              <a:lumOff val="25000"/>
                            </a:schemeClr>
                          </a:solidFill>
                        </a:rPr>
                        <a:t>INVESTIMENTO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0" dirty="0" smtClean="0"/>
                        <a:t>Il costo dell’intervento è di circa 19,00 M€.</a:t>
                      </a:r>
                    </a:p>
                    <a:p>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3497138"/>
                  </a:ext>
                </a:extLst>
              </a:tr>
              <a:tr h="820162">
                <a:tc>
                  <a:txBody>
                    <a:bodyPr/>
                    <a:lstStyle/>
                    <a:p>
                      <a:r>
                        <a:rPr lang="it-IT" b="1" dirty="0">
                          <a:solidFill>
                            <a:schemeClr val="tx1">
                              <a:lumMod val="75000"/>
                              <a:lumOff val="25000"/>
                            </a:schemeClr>
                          </a:solidFill>
                        </a:rPr>
                        <a:t>FONTE</a:t>
                      </a:r>
                      <a:r>
                        <a:rPr lang="it-IT" b="1" baseline="0" dirty="0">
                          <a:solidFill>
                            <a:schemeClr val="tx1">
                              <a:lumMod val="75000"/>
                              <a:lumOff val="25000"/>
                            </a:schemeClr>
                          </a:solidFill>
                        </a:rPr>
                        <a:t> DI FINANZIAMENTO</a:t>
                      </a:r>
                      <a:endParaRPr lang="it-IT" b="1" dirty="0">
                        <a:solidFill>
                          <a:schemeClr val="tx1">
                            <a:lumMod val="75000"/>
                            <a:lumOff val="2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Intervento non inserito in CDP</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04725680"/>
                  </a:ext>
                </a:extLst>
              </a:tr>
            </a:tbl>
          </a:graphicData>
        </a:graphic>
      </p:graphicFrame>
    </p:spTree>
    <p:extLst>
      <p:ext uri="{BB962C8B-B14F-4D97-AF65-F5344CB8AC3E}">
        <p14:creationId xmlns:p14="http://schemas.microsoft.com/office/powerpoint/2010/main" val="3057055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77827" y="1848947"/>
            <a:ext cx="7324451" cy="797251"/>
          </a:xfrm>
        </p:spPr>
        <p:txBody>
          <a:bodyPr/>
          <a:lstStyle/>
          <a:p>
            <a:r>
              <a:rPr lang="it-IT" dirty="0"/>
              <a:t>GRAZIE</a:t>
            </a:r>
          </a:p>
        </p:txBody>
      </p:sp>
    </p:spTree>
    <p:extLst>
      <p:ext uri="{BB962C8B-B14F-4D97-AF65-F5344CB8AC3E}">
        <p14:creationId xmlns:p14="http://schemas.microsoft.com/office/powerpoint/2010/main" val="376625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STRADA STATALE n. 4 «SALARIA»</a:t>
            </a:r>
            <a:endParaRPr lang="it-IT" dirty="0"/>
          </a:p>
        </p:txBody>
      </p:sp>
      <p:sp>
        <p:nvSpPr>
          <p:cNvPr id="4" name="Segnaposto testo 3"/>
          <p:cNvSpPr>
            <a:spLocks noGrp="1"/>
          </p:cNvSpPr>
          <p:nvPr>
            <p:ph type="body" sz="quarter" idx="14"/>
          </p:nvPr>
        </p:nvSpPr>
        <p:spPr/>
        <p:txBody>
          <a:bodyPr/>
          <a:lstStyle/>
          <a:p>
            <a:pPr marL="0" indent="0">
              <a:buNone/>
            </a:pPr>
            <a:r>
              <a:rPr lang="it-IT" dirty="0"/>
              <a:t>La salaria è una della prime strade consolari romane che collegava Roma a Ascoli Piceno garantendo lo sbocco della città antica sull’Adriatico centrale con un percorso di circa 210 km. Da allora, la strada conserva ad oggi la forte valenza di collegamento trasversale, motore di traffici commerciali e sviluppo economico, ma anche di relazioni e di radicamento e crescita del tessuto urbano e sociale.</a:t>
            </a:r>
          </a:p>
          <a:p>
            <a:pPr marL="0" indent="0">
              <a:buNone/>
            </a:pPr>
            <a:r>
              <a:rPr lang="it-IT" dirty="0"/>
              <a:t>Valenza questa, ancora più importante se si considera che la salaria rappresenta l’asse stradale più importante di accessibilità e mobilità interna dei territori dell’Italia centrale colpiti dagli eventi sismici del 2016.</a:t>
            </a:r>
          </a:p>
          <a:p>
            <a:pPr marL="0" indent="0">
              <a:buNone/>
            </a:pPr>
            <a:r>
              <a:rPr lang="it-IT" dirty="0"/>
              <a:t>Partendo da Roma, collega infatti Rieti passando per Monterotondo e Passo Corese, importanti centri in forte sviluppo, e da qui attraversa l’appennino centrale, passando per gli altipiani amatriciani di Amatrice e Accumuli e scendendo per la valle del Tronto, nelle Marche, attraversando i paesi di Pescara del Tronto, Arquata del Tronto, Acquasanta terme, fino ad Ascoli. Tutti paesi quasi completamente distrutti dagli eventi sismici del 2016.</a:t>
            </a:r>
          </a:p>
          <a:p>
            <a:pPr marL="0" indent="0">
              <a:buNone/>
            </a:pPr>
            <a:endParaRPr lang="it-IT" dirty="0"/>
          </a:p>
        </p:txBody>
      </p:sp>
    </p:spTree>
    <p:extLst>
      <p:ext uri="{BB962C8B-B14F-4D97-AF65-F5344CB8AC3E}">
        <p14:creationId xmlns:p14="http://schemas.microsoft.com/office/powerpoint/2010/main" val="96433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t="8829" r="9424" b="10811"/>
          <a:stretch/>
        </p:blipFill>
        <p:spPr>
          <a:xfrm>
            <a:off x="597335" y="457198"/>
            <a:ext cx="10251898" cy="5511115"/>
          </a:xfrm>
          <a:prstGeom prst="rect">
            <a:avLst/>
          </a:prstGeom>
        </p:spPr>
      </p:pic>
      <p:sp>
        <p:nvSpPr>
          <p:cNvPr id="6" name="Rettangolo arrotondato 5"/>
          <p:cNvSpPr/>
          <p:nvPr/>
        </p:nvSpPr>
        <p:spPr>
          <a:xfrm>
            <a:off x="4140955" y="3741420"/>
            <a:ext cx="494270" cy="206976"/>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t>S.S. 4</a:t>
            </a:r>
            <a:endParaRPr lang="it-IT" sz="1000" b="1" dirty="0"/>
          </a:p>
        </p:txBody>
      </p:sp>
      <p:sp>
        <p:nvSpPr>
          <p:cNvPr id="7" name="Rettangolo arrotondato 6"/>
          <p:cNvSpPr/>
          <p:nvPr/>
        </p:nvSpPr>
        <p:spPr>
          <a:xfrm>
            <a:off x="6091975" y="2832785"/>
            <a:ext cx="494270" cy="206976"/>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t>S.S. 4</a:t>
            </a:r>
            <a:endParaRPr lang="it-IT" sz="1000" b="1" dirty="0"/>
          </a:p>
        </p:txBody>
      </p:sp>
      <p:sp>
        <p:nvSpPr>
          <p:cNvPr id="8" name="Rettangolo arrotondato 7"/>
          <p:cNvSpPr/>
          <p:nvPr/>
        </p:nvSpPr>
        <p:spPr>
          <a:xfrm>
            <a:off x="6110463" y="847467"/>
            <a:ext cx="494270" cy="206976"/>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000" b="1" dirty="0" smtClean="0"/>
              <a:t>S.S. 4</a:t>
            </a:r>
            <a:endParaRPr lang="it-IT" sz="1000" b="1" dirty="0"/>
          </a:p>
        </p:txBody>
      </p:sp>
      <p:grpSp>
        <p:nvGrpSpPr>
          <p:cNvPr id="9" name="Gruppo 8"/>
          <p:cNvGrpSpPr/>
          <p:nvPr/>
        </p:nvGrpSpPr>
        <p:grpSpPr>
          <a:xfrm>
            <a:off x="9593257" y="2554514"/>
            <a:ext cx="1905115" cy="2469360"/>
            <a:chOff x="456515" y="2067963"/>
            <a:chExt cx="2091854" cy="2711407"/>
          </a:xfrm>
        </p:grpSpPr>
        <p:sp>
          <p:nvSpPr>
            <p:cNvPr id="10" name="Rettangolo arrotondato 9"/>
            <p:cNvSpPr/>
            <p:nvPr/>
          </p:nvSpPr>
          <p:spPr>
            <a:xfrm>
              <a:off x="456515" y="2067963"/>
              <a:ext cx="2091854" cy="271140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a:solidFill>
                  <a:schemeClr val="tx1"/>
                </a:solidFill>
              </a:endParaRPr>
            </a:p>
          </p:txBody>
        </p:sp>
        <p:grpSp>
          <p:nvGrpSpPr>
            <p:cNvPr id="11" name="Group 297"/>
            <p:cNvGrpSpPr>
              <a:grpSpLocks noChangeAspect="1"/>
            </p:cNvGrpSpPr>
            <p:nvPr/>
          </p:nvGrpSpPr>
          <p:grpSpPr>
            <a:xfrm>
              <a:off x="1012493" y="2440434"/>
              <a:ext cx="1017152" cy="1017150"/>
              <a:chOff x="-1" y="36806"/>
              <a:chExt cx="1310199" cy="1310196"/>
            </a:xfrm>
          </p:grpSpPr>
          <p:sp>
            <p:nvSpPr>
              <p:cNvPr id="14" name="Shape 295"/>
              <p:cNvSpPr/>
              <p:nvPr/>
            </p:nvSpPr>
            <p:spPr>
              <a:xfrm>
                <a:off x="-1" y="36806"/>
                <a:ext cx="1310199" cy="1310196"/>
              </a:xfrm>
              <a:prstGeom prst="ellipse">
                <a:avLst/>
              </a:prstGeom>
              <a:solidFill>
                <a:schemeClr val="bg1"/>
              </a:solidFill>
              <a:ln w="114300" cap="flat">
                <a:solidFill>
                  <a:srgbClr val="0070C0"/>
                </a:solidFill>
                <a:prstDash val="solid"/>
                <a:miter lim="400000"/>
              </a:ln>
              <a:effectLst/>
            </p:spPr>
            <p:txBody>
              <a:bodyPr wrap="square" lIns="45719" tIns="45719" rIns="45719" bIns="45719" numCol="1" anchor="ctr">
                <a:noAutofit/>
              </a:bodyPr>
              <a:lstStyle/>
              <a:p>
                <a:pPr algn="ctr">
                  <a:defRPr sz="1600" b="1">
                    <a:solidFill>
                      <a:srgbClr val="1C4598"/>
                    </a:solidFill>
                    <a:latin typeface="Arial"/>
                    <a:ea typeface="Arial"/>
                    <a:cs typeface="Arial"/>
                    <a:sym typeface="Arial"/>
                  </a:defRPr>
                </a:pPr>
                <a:endParaRPr sz="1333"/>
              </a:p>
            </p:txBody>
          </p:sp>
          <p:sp>
            <p:nvSpPr>
              <p:cNvPr id="15" name="Shape 296"/>
              <p:cNvSpPr/>
              <p:nvPr/>
            </p:nvSpPr>
            <p:spPr>
              <a:xfrm>
                <a:off x="52104" y="297277"/>
                <a:ext cx="1250163" cy="7993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lgn="ctr">
                  <a:defRPr sz="2800" b="1">
                    <a:solidFill>
                      <a:srgbClr val="1C4598"/>
                    </a:solidFill>
                    <a:latin typeface="Arial"/>
                    <a:ea typeface="Arial"/>
                    <a:cs typeface="Arial"/>
                    <a:sym typeface="Arial"/>
                  </a:defRPr>
                </a:pPr>
                <a:endParaRPr sz="3200" dirty="0">
                  <a:cs typeface="Arial" pitchFamily="34" charset="0"/>
                </a:endParaRPr>
              </a:p>
            </p:txBody>
          </p:sp>
        </p:grpSp>
        <p:sp>
          <p:nvSpPr>
            <p:cNvPr id="12" name="Rettangolo 11"/>
            <p:cNvSpPr/>
            <p:nvPr/>
          </p:nvSpPr>
          <p:spPr>
            <a:xfrm>
              <a:off x="716397" y="3598771"/>
              <a:ext cx="1610191" cy="1047841"/>
            </a:xfrm>
            <a:prstGeom prst="rect">
              <a:avLst/>
            </a:prstGeom>
          </p:spPr>
          <p:txBody>
            <a:bodyPr wrap="square">
              <a:spAutoFit/>
            </a:bodyPr>
            <a:lstStyle/>
            <a:p>
              <a:pPr algn="ctr"/>
              <a:r>
                <a:rPr lang="it-IT" sz="1867" dirty="0"/>
                <a:t>tratta di competenza </a:t>
              </a:r>
              <a:r>
                <a:rPr lang="it-IT" sz="1867" b="1" dirty="0"/>
                <a:t>Anas </a:t>
              </a:r>
            </a:p>
          </p:txBody>
        </p:sp>
        <p:sp>
          <p:nvSpPr>
            <p:cNvPr id="13" name="Shape 296"/>
            <p:cNvSpPr/>
            <p:nvPr/>
          </p:nvSpPr>
          <p:spPr>
            <a:xfrm>
              <a:off x="1031544" y="2541659"/>
              <a:ext cx="970265" cy="8908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lgn="ctr"/>
              <a:r>
                <a:rPr lang="it-IT" sz="2667" b="1" dirty="0">
                  <a:ea typeface="Open Sans" charset="0"/>
                  <a:cs typeface="Open Sans" charset="0"/>
                </a:rPr>
                <a:t>170</a:t>
              </a:r>
            </a:p>
            <a:p>
              <a:pPr algn="ctr"/>
              <a:r>
                <a:rPr lang="it-IT" sz="2133" b="1" dirty="0">
                  <a:ea typeface="Open Sans" charset="0"/>
                  <a:cs typeface="Open Sans" charset="0"/>
                </a:rPr>
                <a:t>km</a:t>
              </a:r>
              <a:endParaRPr lang="it-IT" sz="1867" b="1" dirty="0">
                <a:ea typeface="Open Sans" charset="0"/>
                <a:cs typeface="Open Sans" charset="0"/>
              </a:endParaRPr>
            </a:p>
          </p:txBody>
        </p:sp>
      </p:grpSp>
      <p:sp>
        <p:nvSpPr>
          <p:cNvPr id="16" name="Shape 296"/>
          <p:cNvSpPr/>
          <p:nvPr/>
        </p:nvSpPr>
        <p:spPr>
          <a:xfrm>
            <a:off x="3734384" y="5489398"/>
            <a:ext cx="2844000" cy="828000"/>
          </a:xfrm>
          <a:prstGeom prst="rect">
            <a:avLst/>
          </a:prstGeom>
          <a:solidFill>
            <a:srgbClr val="E3E2E3"/>
          </a:solid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b">
            <a:spAutoFit/>
          </a:bodyPr>
          <a:lstStyle/>
          <a:p>
            <a:pPr algn="ctr"/>
            <a:endParaRPr lang="it-IT" sz="1200" b="1" dirty="0">
              <a:solidFill>
                <a:schemeClr val="bg1">
                  <a:lumMod val="65000"/>
                </a:schemeClr>
              </a:solidFill>
              <a:ea typeface="Open Sans" charset="0"/>
              <a:cs typeface="Open Sans" charset="0"/>
            </a:endParaRPr>
          </a:p>
        </p:txBody>
      </p:sp>
      <p:sp>
        <p:nvSpPr>
          <p:cNvPr id="17" name="Shape 296"/>
          <p:cNvSpPr/>
          <p:nvPr/>
        </p:nvSpPr>
        <p:spPr>
          <a:xfrm>
            <a:off x="6716646" y="5489892"/>
            <a:ext cx="1116000" cy="828000"/>
          </a:xfrm>
          <a:prstGeom prst="rect">
            <a:avLst/>
          </a:prstGeom>
          <a:solidFill>
            <a:srgbClr val="E3E2E3"/>
          </a:solid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b">
            <a:spAutoFit/>
          </a:bodyPr>
          <a:lstStyle/>
          <a:p>
            <a:pPr algn="ctr"/>
            <a:endParaRPr lang="it-IT" sz="1467" b="1" dirty="0">
              <a:ea typeface="Open Sans" charset="0"/>
              <a:cs typeface="Open Sans" charset="0"/>
            </a:endParaRPr>
          </a:p>
        </p:txBody>
      </p:sp>
      <p:sp>
        <p:nvSpPr>
          <p:cNvPr id="18" name="Shape 296"/>
          <p:cNvSpPr/>
          <p:nvPr/>
        </p:nvSpPr>
        <p:spPr>
          <a:xfrm>
            <a:off x="3722953" y="6272862"/>
            <a:ext cx="4109694" cy="257369"/>
          </a:xfrm>
          <a:prstGeom prst="rect">
            <a:avLst/>
          </a:prstGeom>
          <a:solidFill>
            <a:schemeClr val="accent2">
              <a:lumMod val="75000"/>
              <a:alpha val="33000"/>
            </a:schemeClr>
          </a:solid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lgn="ctr"/>
            <a:r>
              <a:rPr lang="it-IT" sz="1200" b="1" i="1" dirty="0" smtClean="0">
                <a:ea typeface="Open Sans" charset="0"/>
                <a:cs typeface="Open Sans" charset="0"/>
              </a:rPr>
              <a:t>Piano </a:t>
            </a:r>
            <a:r>
              <a:rPr lang="it-IT" sz="1200" b="1" i="1" dirty="0">
                <a:ea typeface="Open Sans" charset="0"/>
                <a:cs typeface="Open Sans" charset="0"/>
              </a:rPr>
              <a:t>di Riqualificazione e </a:t>
            </a:r>
            <a:r>
              <a:rPr lang="it-IT" sz="1200" b="1" i="1" dirty="0" smtClean="0">
                <a:ea typeface="Open Sans" charset="0"/>
                <a:cs typeface="Open Sans" charset="0"/>
              </a:rPr>
              <a:t>Potenziamento</a:t>
            </a:r>
            <a:endParaRPr lang="it-IT" sz="1200" b="1" i="1" dirty="0">
              <a:ea typeface="Open Sans" charset="0"/>
              <a:cs typeface="Open Sans" charset="0"/>
            </a:endParaRPr>
          </a:p>
        </p:txBody>
      </p:sp>
      <p:grpSp>
        <p:nvGrpSpPr>
          <p:cNvPr id="19" name="Gruppo 18"/>
          <p:cNvGrpSpPr/>
          <p:nvPr/>
        </p:nvGrpSpPr>
        <p:grpSpPr>
          <a:xfrm>
            <a:off x="793137" y="5119597"/>
            <a:ext cx="704881" cy="704881"/>
            <a:chOff x="6731775" y="2381520"/>
            <a:chExt cx="612000" cy="612000"/>
          </a:xfrm>
        </p:grpSpPr>
        <p:sp>
          <p:nvSpPr>
            <p:cNvPr id="20" name="Ovale 19"/>
            <p:cNvSpPr/>
            <p:nvPr/>
          </p:nvSpPr>
          <p:spPr>
            <a:xfrm>
              <a:off x="6731775" y="2381520"/>
              <a:ext cx="612000" cy="612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3200" dirty="0"/>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8699" y="2476221"/>
              <a:ext cx="386691" cy="407481"/>
            </a:xfrm>
            <a:prstGeom prst="rect">
              <a:avLst/>
            </a:prstGeom>
          </p:spPr>
        </p:pic>
      </p:grpSp>
      <p:sp>
        <p:nvSpPr>
          <p:cNvPr id="22" name="Shape 296"/>
          <p:cNvSpPr/>
          <p:nvPr/>
        </p:nvSpPr>
        <p:spPr>
          <a:xfrm>
            <a:off x="498736" y="4714237"/>
            <a:ext cx="1293685" cy="42664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lgn="ctr"/>
            <a:r>
              <a:rPr lang="it-IT" sz="2300" b="1" dirty="0" smtClean="0">
                <a:ln>
                  <a:solidFill>
                    <a:srgbClr val="0070C0"/>
                  </a:solidFill>
                </a:ln>
                <a:solidFill>
                  <a:schemeClr val="bg1"/>
                </a:solidFill>
                <a:ea typeface="Open Sans" charset="0"/>
                <a:cs typeface="Open Sans" charset="0"/>
              </a:rPr>
              <a:t>S.S. </a:t>
            </a:r>
            <a:r>
              <a:rPr lang="it-IT" sz="2300" b="1" dirty="0">
                <a:ln>
                  <a:solidFill>
                    <a:srgbClr val="0070C0"/>
                  </a:solidFill>
                </a:ln>
                <a:solidFill>
                  <a:schemeClr val="bg1"/>
                </a:solidFill>
                <a:ea typeface="Open Sans" charset="0"/>
                <a:cs typeface="Open Sans" charset="0"/>
              </a:rPr>
              <a:t>4</a:t>
            </a:r>
          </a:p>
        </p:txBody>
      </p:sp>
      <p:cxnSp>
        <p:nvCxnSpPr>
          <p:cNvPr id="23" name="Connettore 1 22"/>
          <p:cNvCxnSpPr/>
          <p:nvPr/>
        </p:nvCxnSpPr>
        <p:spPr>
          <a:xfrm>
            <a:off x="3776657" y="5476646"/>
            <a:ext cx="1476000" cy="0"/>
          </a:xfrm>
          <a:prstGeom prst="line">
            <a:avLst/>
          </a:prstGeom>
          <a:ln w="31750">
            <a:solidFill>
              <a:srgbClr val="92D05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4" name="Connettore 1 23"/>
          <p:cNvCxnSpPr/>
          <p:nvPr/>
        </p:nvCxnSpPr>
        <p:spPr>
          <a:xfrm>
            <a:off x="5246579" y="5485661"/>
            <a:ext cx="1332000" cy="0"/>
          </a:xfrm>
          <a:prstGeom prst="line">
            <a:avLst/>
          </a:prstGeom>
          <a:ln w="31750">
            <a:solidFill>
              <a:srgbClr val="92D05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25" name="Shape 296"/>
          <p:cNvSpPr/>
          <p:nvPr/>
        </p:nvSpPr>
        <p:spPr>
          <a:xfrm>
            <a:off x="2437968" y="6252310"/>
            <a:ext cx="1293685" cy="2984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lgn="ctr"/>
            <a:r>
              <a:rPr lang="it-IT" sz="1467" b="1" dirty="0" smtClean="0">
                <a:ea typeface="Open Sans" charset="0"/>
                <a:cs typeface="Open Sans" charset="0"/>
              </a:rPr>
              <a:t>Dal Km 12+100</a:t>
            </a:r>
            <a:endParaRPr lang="it-IT" sz="1200" b="1" dirty="0">
              <a:ea typeface="Open Sans" charset="0"/>
              <a:cs typeface="Open Sans" charset="0"/>
            </a:endParaRPr>
          </a:p>
        </p:txBody>
      </p:sp>
      <p:sp>
        <p:nvSpPr>
          <p:cNvPr id="26" name="Shape 296"/>
          <p:cNvSpPr/>
          <p:nvPr/>
        </p:nvSpPr>
        <p:spPr>
          <a:xfrm>
            <a:off x="5852389" y="6003409"/>
            <a:ext cx="1293685" cy="2984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lgn="ctr"/>
            <a:r>
              <a:rPr lang="it-IT" sz="1467" b="1" dirty="0" smtClean="0">
                <a:ea typeface="Open Sans" charset="0"/>
                <a:cs typeface="Open Sans" charset="0"/>
              </a:rPr>
              <a:t>Km 144+958</a:t>
            </a:r>
            <a:endParaRPr lang="it-IT" sz="1200" b="1" dirty="0">
              <a:ea typeface="Open Sans" charset="0"/>
              <a:cs typeface="Open Sans" charset="0"/>
            </a:endParaRPr>
          </a:p>
        </p:txBody>
      </p:sp>
      <p:sp>
        <p:nvSpPr>
          <p:cNvPr id="27" name="Shape 296"/>
          <p:cNvSpPr/>
          <p:nvPr/>
        </p:nvSpPr>
        <p:spPr>
          <a:xfrm>
            <a:off x="7797114" y="6238426"/>
            <a:ext cx="1293685" cy="2984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lgn="ctr"/>
            <a:r>
              <a:rPr lang="it-IT" sz="1467" b="1" dirty="0" smtClean="0">
                <a:ea typeface="Open Sans" charset="0"/>
                <a:cs typeface="Open Sans" charset="0"/>
              </a:rPr>
              <a:t>Al Km 181+600</a:t>
            </a:r>
            <a:endParaRPr lang="it-IT" sz="1200" b="1" dirty="0">
              <a:ea typeface="Open Sans" charset="0"/>
              <a:cs typeface="Open Sans" charset="0"/>
            </a:endParaRPr>
          </a:p>
        </p:txBody>
      </p:sp>
      <p:grpSp>
        <p:nvGrpSpPr>
          <p:cNvPr id="28" name="Gruppo 27"/>
          <p:cNvGrpSpPr/>
          <p:nvPr/>
        </p:nvGrpSpPr>
        <p:grpSpPr>
          <a:xfrm>
            <a:off x="3686952" y="5847530"/>
            <a:ext cx="144000" cy="144000"/>
            <a:chOff x="-815892" y="926691"/>
            <a:chExt cx="176155" cy="176155"/>
          </a:xfrm>
        </p:grpSpPr>
        <p:sp>
          <p:nvSpPr>
            <p:cNvPr id="29" name="Shape 295"/>
            <p:cNvSpPr/>
            <p:nvPr/>
          </p:nvSpPr>
          <p:spPr>
            <a:xfrm>
              <a:off x="-815892" y="926691"/>
              <a:ext cx="176155" cy="176155"/>
            </a:xfrm>
            <a:prstGeom prst="ellipse">
              <a:avLst/>
            </a:prstGeom>
            <a:solidFill>
              <a:schemeClr val="bg1"/>
            </a:solidFill>
            <a:ln w="25400" cap="flat">
              <a:solidFill>
                <a:schemeClr val="tx1"/>
              </a:solidFill>
              <a:prstDash val="solid"/>
              <a:miter lim="400000"/>
            </a:ln>
            <a:effectLst/>
          </p:spPr>
          <p:txBody>
            <a:bodyPr wrap="square" lIns="45719" tIns="45719" rIns="45719" bIns="45719" numCol="1" anchor="ctr">
              <a:noAutofit/>
            </a:bodyPr>
            <a:lstStyle/>
            <a:p>
              <a:pPr algn="ctr">
                <a:defRPr sz="1600" b="1">
                  <a:solidFill>
                    <a:srgbClr val="1C4598"/>
                  </a:solidFill>
                  <a:latin typeface="Arial"/>
                  <a:ea typeface="Arial"/>
                  <a:cs typeface="Arial"/>
                  <a:sym typeface="Arial"/>
                </a:defRPr>
              </a:pPr>
              <a:endParaRPr sz="1600"/>
            </a:p>
          </p:txBody>
        </p:sp>
        <p:sp>
          <p:nvSpPr>
            <p:cNvPr id="30" name="Ovale 29"/>
            <p:cNvSpPr/>
            <p:nvPr/>
          </p:nvSpPr>
          <p:spPr>
            <a:xfrm>
              <a:off x="-771853" y="970730"/>
              <a:ext cx="88078" cy="8807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grpSp>
      <p:sp>
        <p:nvSpPr>
          <p:cNvPr id="31" name="Shape 296"/>
          <p:cNvSpPr/>
          <p:nvPr/>
        </p:nvSpPr>
        <p:spPr>
          <a:xfrm>
            <a:off x="3112109" y="5941767"/>
            <a:ext cx="1293685" cy="3189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lgn="ctr"/>
            <a:r>
              <a:rPr lang="it-IT" sz="1600" b="1" dirty="0">
                <a:ea typeface="Open Sans" charset="0"/>
                <a:cs typeface="Open Sans" charset="0"/>
              </a:rPr>
              <a:t>Roma</a:t>
            </a:r>
            <a:endParaRPr lang="it-IT" sz="1333" b="1" dirty="0">
              <a:ea typeface="Open Sans" charset="0"/>
              <a:cs typeface="Open Sans" charset="0"/>
            </a:endParaRPr>
          </a:p>
        </p:txBody>
      </p:sp>
      <p:grpSp>
        <p:nvGrpSpPr>
          <p:cNvPr id="32" name="Gruppo 31"/>
          <p:cNvGrpSpPr/>
          <p:nvPr/>
        </p:nvGrpSpPr>
        <p:grpSpPr>
          <a:xfrm>
            <a:off x="5175997" y="5824478"/>
            <a:ext cx="144000" cy="144000"/>
            <a:chOff x="-815892" y="926691"/>
            <a:chExt cx="176155" cy="176155"/>
          </a:xfrm>
        </p:grpSpPr>
        <p:sp>
          <p:nvSpPr>
            <p:cNvPr id="33" name="Shape 295"/>
            <p:cNvSpPr/>
            <p:nvPr/>
          </p:nvSpPr>
          <p:spPr>
            <a:xfrm>
              <a:off x="-815892" y="926691"/>
              <a:ext cx="176155" cy="176155"/>
            </a:xfrm>
            <a:prstGeom prst="ellipse">
              <a:avLst/>
            </a:prstGeom>
            <a:solidFill>
              <a:schemeClr val="bg1"/>
            </a:solidFill>
            <a:ln w="25400" cap="flat">
              <a:solidFill>
                <a:schemeClr val="tx1"/>
              </a:solidFill>
              <a:prstDash val="solid"/>
              <a:miter lim="400000"/>
            </a:ln>
            <a:effectLst/>
          </p:spPr>
          <p:txBody>
            <a:bodyPr wrap="square" lIns="45719" tIns="45719" rIns="45719" bIns="45719" numCol="1" anchor="ctr">
              <a:noAutofit/>
            </a:bodyPr>
            <a:lstStyle/>
            <a:p>
              <a:pPr algn="ctr">
                <a:defRPr sz="1600" b="1">
                  <a:solidFill>
                    <a:srgbClr val="1C4598"/>
                  </a:solidFill>
                  <a:latin typeface="Arial"/>
                  <a:ea typeface="Arial"/>
                  <a:cs typeface="Arial"/>
                  <a:sym typeface="Arial"/>
                </a:defRPr>
              </a:pPr>
              <a:endParaRPr sz="1600"/>
            </a:p>
          </p:txBody>
        </p:sp>
        <p:sp>
          <p:nvSpPr>
            <p:cNvPr id="34" name="Ovale 33"/>
            <p:cNvSpPr/>
            <p:nvPr/>
          </p:nvSpPr>
          <p:spPr>
            <a:xfrm>
              <a:off x="-771853" y="970730"/>
              <a:ext cx="88078" cy="8807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grpSp>
      <p:sp>
        <p:nvSpPr>
          <p:cNvPr id="35" name="Shape 296"/>
          <p:cNvSpPr/>
          <p:nvPr/>
        </p:nvSpPr>
        <p:spPr>
          <a:xfrm>
            <a:off x="4594035" y="5923561"/>
            <a:ext cx="1293685" cy="3189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lgn="ctr"/>
            <a:r>
              <a:rPr lang="it-IT" sz="1600" b="1" dirty="0">
                <a:ea typeface="Open Sans" charset="0"/>
                <a:cs typeface="Open Sans" charset="0"/>
              </a:rPr>
              <a:t>Rieti</a:t>
            </a:r>
            <a:endParaRPr lang="it-IT" sz="1333" b="1" dirty="0">
              <a:ea typeface="Open Sans" charset="0"/>
              <a:cs typeface="Open Sans" charset="0"/>
            </a:endParaRPr>
          </a:p>
        </p:txBody>
      </p:sp>
      <p:grpSp>
        <p:nvGrpSpPr>
          <p:cNvPr id="36" name="Gruppo 35"/>
          <p:cNvGrpSpPr/>
          <p:nvPr/>
        </p:nvGrpSpPr>
        <p:grpSpPr>
          <a:xfrm>
            <a:off x="7747343" y="5792734"/>
            <a:ext cx="144000" cy="144000"/>
            <a:chOff x="-815892" y="926691"/>
            <a:chExt cx="176155" cy="176155"/>
          </a:xfrm>
        </p:grpSpPr>
        <p:sp>
          <p:nvSpPr>
            <p:cNvPr id="37" name="Shape 295"/>
            <p:cNvSpPr/>
            <p:nvPr/>
          </p:nvSpPr>
          <p:spPr>
            <a:xfrm>
              <a:off x="-815892" y="926691"/>
              <a:ext cx="176155" cy="176155"/>
            </a:xfrm>
            <a:prstGeom prst="ellipse">
              <a:avLst/>
            </a:prstGeom>
            <a:solidFill>
              <a:schemeClr val="bg1"/>
            </a:solidFill>
            <a:ln w="25400" cap="flat">
              <a:solidFill>
                <a:schemeClr val="tx1"/>
              </a:solidFill>
              <a:prstDash val="solid"/>
              <a:miter lim="400000"/>
            </a:ln>
            <a:effectLst/>
          </p:spPr>
          <p:txBody>
            <a:bodyPr wrap="square" lIns="45719" tIns="45719" rIns="45719" bIns="45719" numCol="1" anchor="ctr">
              <a:noAutofit/>
            </a:bodyPr>
            <a:lstStyle/>
            <a:p>
              <a:pPr algn="ctr">
                <a:defRPr sz="1600" b="1">
                  <a:solidFill>
                    <a:srgbClr val="1C4598"/>
                  </a:solidFill>
                  <a:latin typeface="Arial"/>
                  <a:ea typeface="Arial"/>
                  <a:cs typeface="Arial"/>
                  <a:sym typeface="Arial"/>
                </a:defRPr>
              </a:pPr>
              <a:endParaRPr sz="1600"/>
            </a:p>
          </p:txBody>
        </p:sp>
        <p:sp>
          <p:nvSpPr>
            <p:cNvPr id="38" name="Ovale 37"/>
            <p:cNvSpPr/>
            <p:nvPr/>
          </p:nvSpPr>
          <p:spPr>
            <a:xfrm>
              <a:off x="-771853" y="970730"/>
              <a:ext cx="88078" cy="88078"/>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400"/>
            </a:p>
          </p:txBody>
        </p:sp>
      </p:grpSp>
      <p:sp>
        <p:nvSpPr>
          <p:cNvPr id="39" name="Shape 296"/>
          <p:cNvSpPr/>
          <p:nvPr/>
        </p:nvSpPr>
        <p:spPr>
          <a:xfrm>
            <a:off x="7208500" y="5903361"/>
            <a:ext cx="1293685" cy="3189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lgn="ctr"/>
            <a:r>
              <a:rPr lang="it-IT" sz="1600" b="1" dirty="0">
                <a:ea typeface="Open Sans" charset="0"/>
                <a:cs typeface="Open Sans" charset="0"/>
              </a:rPr>
              <a:t>Ascoli Piceno</a:t>
            </a:r>
            <a:endParaRPr lang="it-IT" sz="1333" b="1" dirty="0">
              <a:ea typeface="Open Sans" charset="0"/>
              <a:cs typeface="Open Sans" charset="0"/>
            </a:endParaRPr>
          </a:p>
        </p:txBody>
      </p:sp>
      <p:cxnSp>
        <p:nvCxnSpPr>
          <p:cNvPr id="40" name="Connettore 1 39"/>
          <p:cNvCxnSpPr/>
          <p:nvPr/>
        </p:nvCxnSpPr>
        <p:spPr>
          <a:xfrm>
            <a:off x="5231027" y="2832785"/>
            <a:ext cx="16476" cy="2656613"/>
          </a:xfrm>
          <a:prstGeom prst="line">
            <a:avLst/>
          </a:prstGeom>
          <a:ln w="31750">
            <a:solidFill>
              <a:srgbClr val="92D05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41" name="Connettore 1 40"/>
          <p:cNvCxnSpPr/>
          <p:nvPr/>
        </p:nvCxnSpPr>
        <p:spPr>
          <a:xfrm>
            <a:off x="7788876" y="734992"/>
            <a:ext cx="16476" cy="4752000"/>
          </a:xfrm>
          <a:prstGeom prst="line">
            <a:avLst/>
          </a:prstGeom>
          <a:ln w="31750">
            <a:solidFill>
              <a:srgbClr val="92D050"/>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42" name="Connettore 1 41"/>
          <p:cNvCxnSpPr/>
          <p:nvPr/>
        </p:nvCxnSpPr>
        <p:spPr>
          <a:xfrm>
            <a:off x="6724884" y="5485661"/>
            <a:ext cx="1080000" cy="0"/>
          </a:xfrm>
          <a:prstGeom prst="line">
            <a:avLst/>
          </a:prstGeom>
          <a:ln w="31750">
            <a:solidFill>
              <a:srgbClr val="92D050"/>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43" name="Shape 296"/>
          <p:cNvSpPr/>
          <p:nvPr/>
        </p:nvSpPr>
        <p:spPr>
          <a:xfrm>
            <a:off x="4484115" y="5531008"/>
            <a:ext cx="1293685" cy="2984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lgn="ctr"/>
            <a:r>
              <a:rPr lang="it-IT" sz="1467" b="1" dirty="0" smtClean="0">
                <a:ea typeface="Open Sans" charset="0"/>
                <a:cs typeface="Open Sans" charset="0"/>
              </a:rPr>
              <a:t>Lazio – 133 km</a:t>
            </a:r>
            <a:endParaRPr lang="it-IT" sz="1200" b="1" dirty="0">
              <a:ea typeface="Open Sans" charset="0"/>
              <a:cs typeface="Open Sans" charset="0"/>
            </a:endParaRPr>
          </a:p>
        </p:txBody>
      </p:sp>
      <p:sp>
        <p:nvSpPr>
          <p:cNvPr id="44" name="Shape 296"/>
          <p:cNvSpPr/>
          <p:nvPr/>
        </p:nvSpPr>
        <p:spPr>
          <a:xfrm>
            <a:off x="6627803" y="5476646"/>
            <a:ext cx="1293685" cy="2984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6000" tIns="36000" rIns="36000" bIns="36000" numCol="1" anchor="ctr">
            <a:spAutoFit/>
          </a:bodyPr>
          <a:lstStyle/>
          <a:p>
            <a:pPr algn="ctr"/>
            <a:r>
              <a:rPr lang="it-IT" sz="1467" b="1" dirty="0" smtClean="0">
                <a:ea typeface="Open Sans" charset="0"/>
                <a:cs typeface="Open Sans" charset="0"/>
              </a:rPr>
              <a:t>Marche  37 km</a:t>
            </a:r>
            <a:endParaRPr lang="it-IT" sz="1200" b="1" dirty="0">
              <a:ea typeface="Open Sans" charset="0"/>
              <a:cs typeface="Open Sans" charset="0"/>
            </a:endParaRPr>
          </a:p>
        </p:txBody>
      </p:sp>
    </p:spTree>
    <p:extLst>
      <p:ext uri="{BB962C8B-B14F-4D97-AF65-F5344CB8AC3E}">
        <p14:creationId xmlns:p14="http://schemas.microsoft.com/office/powerpoint/2010/main" val="276710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INTERVENTI PRIORITARI</a:t>
            </a:r>
            <a:endParaRPr lang="it-IT" dirty="0"/>
          </a:p>
        </p:txBody>
      </p:sp>
      <p:sp>
        <p:nvSpPr>
          <p:cNvPr id="4" name="Segnaposto testo 3"/>
          <p:cNvSpPr>
            <a:spLocks noGrp="1"/>
          </p:cNvSpPr>
          <p:nvPr>
            <p:ph type="body" sz="quarter" idx="14"/>
          </p:nvPr>
        </p:nvSpPr>
        <p:spPr/>
        <p:txBody>
          <a:bodyPr/>
          <a:lstStyle/>
          <a:p>
            <a:pPr marL="0" indent="0">
              <a:buNone/>
            </a:pPr>
            <a:r>
              <a:rPr lang="it-IT" dirty="0"/>
              <a:t>Al commissario vengono assegnati complessivamente 10 interventi per in investimento complessivo di 1.050,9 milioni di euro. Di </a:t>
            </a:r>
            <a:r>
              <a:rPr lang="it-IT" dirty="0" smtClean="0"/>
              <a:t>questi:</a:t>
            </a:r>
          </a:p>
          <a:p>
            <a:pPr marL="449263" indent="-449263"/>
            <a:r>
              <a:rPr lang="it-IT" dirty="0" smtClean="0"/>
              <a:t>7 </a:t>
            </a:r>
            <a:r>
              <a:rPr lang="it-IT" dirty="0"/>
              <a:t>sono interventi puntuali di ammodernamento in sede o in variante della sede stradale esistente </a:t>
            </a:r>
            <a:endParaRPr lang="it-IT" dirty="0" smtClean="0"/>
          </a:p>
          <a:p>
            <a:pPr marL="449263" indent="-449263"/>
            <a:r>
              <a:rPr lang="it-IT" dirty="0" smtClean="0"/>
              <a:t>3 </a:t>
            </a:r>
            <a:r>
              <a:rPr lang="it-IT" dirty="0"/>
              <a:t>sono interventi diffusi, ossia piani </a:t>
            </a:r>
            <a:r>
              <a:rPr lang="it-IT" dirty="0" smtClean="0"/>
              <a:t>organici di </a:t>
            </a:r>
            <a:r>
              <a:rPr lang="it-IT" dirty="0"/>
              <a:t>interventi di adeguamento e messa in sicurezza della </a:t>
            </a:r>
            <a:r>
              <a:rPr lang="it-IT" dirty="0" smtClean="0"/>
              <a:t>strada esistente, </a:t>
            </a:r>
            <a:r>
              <a:rPr lang="it-IT" dirty="0"/>
              <a:t>distribuiti lungo l’itinerario</a:t>
            </a:r>
            <a:r>
              <a:rPr lang="it-IT" dirty="0" smtClean="0"/>
              <a:t>.</a:t>
            </a:r>
          </a:p>
          <a:p>
            <a:pPr marL="0" indent="0">
              <a:buNone/>
            </a:pPr>
            <a:endParaRPr lang="it-IT" dirty="0"/>
          </a:p>
          <a:p>
            <a:pPr marL="0" indent="0">
              <a:buNone/>
            </a:pPr>
            <a:r>
              <a:rPr lang="it-IT" dirty="0" smtClean="0"/>
              <a:t>Di seguito si riportano alcuni dati di sintesi per ciascun intervento, procedendo da Roma verso Ascoli Piceno. </a:t>
            </a:r>
            <a:endParaRPr lang="it-IT" dirty="0"/>
          </a:p>
        </p:txBody>
      </p:sp>
    </p:spTree>
    <p:extLst>
      <p:ext uri="{BB962C8B-B14F-4D97-AF65-F5344CB8AC3E}">
        <p14:creationId xmlns:p14="http://schemas.microsoft.com/office/powerpoint/2010/main" val="397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5153" y="276476"/>
            <a:ext cx="11372850" cy="447676"/>
          </a:xfrm>
        </p:spPr>
        <p:txBody>
          <a:bodyPr/>
          <a:lstStyle/>
          <a:p>
            <a:r>
              <a:rPr lang="it-IT" sz="2600" dirty="0"/>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600" dirty="0"/>
              <a:t>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550" dirty="0"/>
              <a:t>INTERVENTI PUNTUALI DI AMMODERNAMENTO - SINTESI</a:t>
            </a:r>
            <a:endParaRPr lang="it-IT" sz="2550" dirty="0">
              <a:solidFill>
                <a:srgbClr val="002060"/>
              </a:solidFill>
              <a:sym typeface="Lato Light"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471487707"/>
              </p:ext>
            </p:extLst>
          </p:nvPr>
        </p:nvGraphicFramePr>
        <p:xfrm>
          <a:off x="1311399" y="1107292"/>
          <a:ext cx="9890001" cy="4469368"/>
        </p:xfrm>
        <a:graphic>
          <a:graphicData uri="http://schemas.openxmlformats.org/drawingml/2006/table">
            <a:tbl>
              <a:tblPr bandRow="1">
                <a:tableStyleId>{21E4AEA4-8DFA-4A89-87EB-49C32662AFE0}</a:tableStyleId>
              </a:tblPr>
              <a:tblGrid>
                <a:gridCol w="3190113">
                  <a:extLst>
                    <a:ext uri="{9D8B030D-6E8A-4147-A177-3AD203B41FA5}">
                      <a16:colId xmlns:a16="http://schemas.microsoft.com/office/drawing/2014/main" val="3495750395"/>
                    </a:ext>
                  </a:extLst>
                </a:gridCol>
                <a:gridCol w="6699888">
                  <a:extLst>
                    <a:ext uri="{9D8B030D-6E8A-4147-A177-3AD203B41FA5}">
                      <a16:colId xmlns:a16="http://schemas.microsoft.com/office/drawing/2014/main" val="3629051151"/>
                    </a:ext>
                  </a:extLst>
                </a:gridCol>
              </a:tblGrid>
              <a:tr h="820162">
                <a:tc>
                  <a:txBody>
                    <a:bodyPr/>
                    <a:lstStyle/>
                    <a:p>
                      <a:r>
                        <a:rPr lang="it-IT" b="1" dirty="0">
                          <a:solidFill>
                            <a:schemeClr val="tx1">
                              <a:lumMod val="75000"/>
                              <a:lumOff val="25000"/>
                            </a:schemeClr>
                          </a:solidFill>
                        </a:rPr>
                        <a:t>NOME OPERA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S.S. n 4 “Via Salaria”</a:t>
                      </a:r>
                    </a:p>
                    <a:p>
                      <a:r>
                        <a:rPr lang="it-IT" b="0" dirty="0" smtClean="0"/>
                        <a:t>Variante all'abitato di Monterotondo Scalo 2° stralcio.</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3393708"/>
                  </a:ext>
                </a:extLst>
              </a:tr>
              <a:tr h="820162">
                <a:tc>
                  <a:txBody>
                    <a:bodyPr/>
                    <a:lstStyle/>
                    <a:p>
                      <a:r>
                        <a:rPr lang="it-IT" b="1" dirty="0">
                          <a:solidFill>
                            <a:schemeClr val="tx1">
                              <a:lumMod val="75000"/>
                              <a:lumOff val="25000"/>
                            </a:schemeClr>
                          </a:solidFill>
                        </a:rPr>
                        <a:t>REGIONE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Lazio</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72512143"/>
                  </a:ext>
                </a:extLst>
              </a:tr>
              <a:tr h="820162">
                <a:tc>
                  <a:txBody>
                    <a:bodyPr/>
                    <a:lstStyle/>
                    <a:p>
                      <a:r>
                        <a:rPr lang="it-IT" b="1" dirty="0">
                          <a:solidFill>
                            <a:schemeClr val="tx1">
                              <a:lumMod val="75000"/>
                              <a:lumOff val="25000"/>
                            </a:schemeClr>
                          </a:solidFill>
                        </a:rPr>
                        <a:t>DESCRIZIONE INTERVENTO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sz="1800" kern="1200" dirty="0" smtClean="0">
                          <a:solidFill>
                            <a:schemeClr val="dk1"/>
                          </a:solidFill>
                          <a:effectLst/>
                          <a:latin typeface="+mn-lt"/>
                          <a:ea typeface="+mn-ea"/>
                          <a:cs typeface="+mn-cs"/>
                        </a:rPr>
                        <a:t>Il progetto riguarda la prosecuzione e completamento della Variante di Monterotondo Scalo, della quale sono stati appaltati i lavori relativi al 1° stralcio attualmente in corso. E’ in corso la redazione della progettazione definitiva.</a:t>
                      </a:r>
                      <a:endParaRPr lang="it-IT" sz="1800" kern="1200" dirty="0">
                        <a:solidFill>
                          <a:schemeClr val="dk1"/>
                        </a:solidFill>
                        <a:effectLst/>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53431846"/>
                  </a:ext>
                </a:extLst>
              </a:tr>
              <a:tr h="820162">
                <a:tc>
                  <a:txBody>
                    <a:bodyPr/>
                    <a:lstStyle/>
                    <a:p>
                      <a:r>
                        <a:rPr lang="it-IT" b="1" dirty="0">
                          <a:solidFill>
                            <a:schemeClr val="tx1">
                              <a:lumMod val="75000"/>
                              <a:lumOff val="25000"/>
                            </a:schemeClr>
                          </a:solidFill>
                        </a:rPr>
                        <a:t>INVESTIMENTO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Il costo complessivo dell’intervento è stimato incirca 65 M€.</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3497138"/>
                  </a:ext>
                </a:extLst>
              </a:tr>
              <a:tr h="820162">
                <a:tc>
                  <a:txBody>
                    <a:bodyPr/>
                    <a:lstStyle/>
                    <a:p>
                      <a:r>
                        <a:rPr lang="it-IT" b="1" dirty="0">
                          <a:solidFill>
                            <a:schemeClr val="tx1">
                              <a:lumMod val="75000"/>
                              <a:lumOff val="25000"/>
                            </a:schemeClr>
                          </a:solidFill>
                        </a:rPr>
                        <a:t>FONTE</a:t>
                      </a:r>
                      <a:r>
                        <a:rPr lang="it-IT" b="1" baseline="0" dirty="0">
                          <a:solidFill>
                            <a:schemeClr val="tx1">
                              <a:lumMod val="75000"/>
                              <a:lumOff val="25000"/>
                            </a:schemeClr>
                          </a:solidFill>
                        </a:rPr>
                        <a:t> DI FINANZIAMENTO</a:t>
                      </a:r>
                      <a:endParaRPr lang="it-IT" b="1" dirty="0">
                        <a:solidFill>
                          <a:schemeClr val="tx1">
                            <a:lumMod val="75000"/>
                            <a:lumOff val="2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L’intervento è inserito nel Contratto di Programma 2016-2020 e nel successivo aggiornamento.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04725680"/>
                  </a:ext>
                </a:extLst>
              </a:tr>
            </a:tbl>
          </a:graphicData>
        </a:graphic>
      </p:graphicFrame>
    </p:spTree>
    <p:extLst>
      <p:ext uri="{BB962C8B-B14F-4D97-AF65-F5344CB8AC3E}">
        <p14:creationId xmlns:p14="http://schemas.microsoft.com/office/powerpoint/2010/main" val="1488822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5153" y="276476"/>
            <a:ext cx="11372850" cy="447676"/>
          </a:xfrm>
        </p:spPr>
        <p:txBody>
          <a:bodyPr/>
          <a:lstStyle/>
          <a:p>
            <a:r>
              <a:rPr lang="it-IT" sz="2600" dirty="0"/>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600" dirty="0"/>
              <a:t>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550" dirty="0"/>
              <a:t>INTERVENTI PUNTUALI DI AMMODERNAMENTO - SINTESI</a:t>
            </a:r>
            <a:endParaRPr lang="it-IT" sz="2550" dirty="0">
              <a:solidFill>
                <a:srgbClr val="002060"/>
              </a:solidFill>
              <a:sym typeface="Lato Light"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3025398312"/>
              </p:ext>
            </p:extLst>
          </p:nvPr>
        </p:nvGraphicFramePr>
        <p:xfrm>
          <a:off x="1311399" y="1107292"/>
          <a:ext cx="9890001" cy="4837926"/>
        </p:xfrm>
        <a:graphic>
          <a:graphicData uri="http://schemas.openxmlformats.org/drawingml/2006/table">
            <a:tbl>
              <a:tblPr bandRow="1">
                <a:tableStyleId>{21E4AEA4-8DFA-4A89-87EB-49C32662AFE0}</a:tableStyleId>
              </a:tblPr>
              <a:tblGrid>
                <a:gridCol w="3190113">
                  <a:extLst>
                    <a:ext uri="{9D8B030D-6E8A-4147-A177-3AD203B41FA5}">
                      <a16:colId xmlns:a16="http://schemas.microsoft.com/office/drawing/2014/main" val="3495750395"/>
                    </a:ext>
                  </a:extLst>
                </a:gridCol>
                <a:gridCol w="6699888">
                  <a:extLst>
                    <a:ext uri="{9D8B030D-6E8A-4147-A177-3AD203B41FA5}">
                      <a16:colId xmlns:a16="http://schemas.microsoft.com/office/drawing/2014/main" val="3629051151"/>
                    </a:ext>
                  </a:extLst>
                </a:gridCol>
              </a:tblGrid>
              <a:tr h="820162">
                <a:tc>
                  <a:txBody>
                    <a:bodyPr/>
                    <a:lstStyle/>
                    <a:p>
                      <a:r>
                        <a:rPr lang="it-IT" b="1" dirty="0">
                          <a:solidFill>
                            <a:schemeClr val="tx1">
                              <a:lumMod val="75000"/>
                              <a:lumOff val="25000"/>
                            </a:schemeClr>
                          </a:solidFill>
                        </a:rPr>
                        <a:t>NOME OPERA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SS4 "Salaria" - Realizzazione di strada a 4 corsie dal Km 36 al Km 54</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3393708"/>
                  </a:ext>
                </a:extLst>
              </a:tr>
              <a:tr h="820162">
                <a:tc>
                  <a:txBody>
                    <a:bodyPr/>
                    <a:lstStyle/>
                    <a:p>
                      <a:r>
                        <a:rPr lang="it-IT" b="1" dirty="0">
                          <a:solidFill>
                            <a:schemeClr val="tx1">
                              <a:lumMod val="75000"/>
                              <a:lumOff val="25000"/>
                            </a:schemeClr>
                          </a:solidFill>
                        </a:rPr>
                        <a:t>REGIONE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Lazio</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72512143"/>
                  </a:ext>
                </a:extLst>
              </a:tr>
              <a:tr h="820162">
                <a:tc>
                  <a:txBody>
                    <a:bodyPr/>
                    <a:lstStyle/>
                    <a:p>
                      <a:r>
                        <a:rPr lang="it-IT" b="1" dirty="0">
                          <a:solidFill>
                            <a:schemeClr val="tx1">
                              <a:lumMod val="75000"/>
                              <a:lumOff val="25000"/>
                            </a:schemeClr>
                          </a:solidFill>
                        </a:rPr>
                        <a:t>DESCRIZIONE INTERVENTO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Il progetto riguarda l'adeguamento a 4 corsie e la messa in sicurezza del tratto di SS 4 “Salaria” compreso dal km 36+000 al km 54+000. L’intervento, di estesa pari a circa 18 km, inizia in prossimità dello svincolo per Passo Corese e termina nei pressi di Osteria Nuova.</a:t>
                      </a:r>
                    </a:p>
                    <a:p>
                      <a:r>
                        <a:rPr lang="it-IT" b="0" dirty="0" smtClean="0"/>
                        <a:t>Da avviare il Progetto di fattibilità tecnica e economica.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53431846"/>
                  </a:ext>
                </a:extLst>
              </a:tr>
              <a:tr h="820162">
                <a:tc>
                  <a:txBody>
                    <a:bodyPr/>
                    <a:lstStyle/>
                    <a:p>
                      <a:r>
                        <a:rPr lang="it-IT" b="1" dirty="0">
                          <a:solidFill>
                            <a:schemeClr val="tx1">
                              <a:lumMod val="75000"/>
                              <a:lumOff val="25000"/>
                            </a:schemeClr>
                          </a:solidFill>
                        </a:rPr>
                        <a:t>INVESTIMENTO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Il costo stimato dell’intervento è di circa 270,00 M€.</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3497138"/>
                  </a:ext>
                </a:extLst>
              </a:tr>
              <a:tr h="820162">
                <a:tc>
                  <a:txBody>
                    <a:bodyPr/>
                    <a:lstStyle/>
                    <a:p>
                      <a:r>
                        <a:rPr lang="it-IT" b="1" dirty="0">
                          <a:solidFill>
                            <a:schemeClr val="tx1">
                              <a:lumMod val="75000"/>
                              <a:lumOff val="25000"/>
                            </a:schemeClr>
                          </a:solidFill>
                        </a:rPr>
                        <a:t>FONTE</a:t>
                      </a:r>
                      <a:r>
                        <a:rPr lang="it-IT" b="1" baseline="0" dirty="0">
                          <a:solidFill>
                            <a:schemeClr val="tx1">
                              <a:lumMod val="75000"/>
                              <a:lumOff val="25000"/>
                            </a:schemeClr>
                          </a:solidFill>
                        </a:rPr>
                        <a:t> DI FINANZIAMENTO</a:t>
                      </a:r>
                      <a:endParaRPr lang="it-IT" b="1" dirty="0">
                        <a:solidFill>
                          <a:schemeClr val="tx1">
                            <a:lumMod val="75000"/>
                            <a:lumOff val="2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L’intervento non è ricompreso tra gli interventi inseriti nel Contratto di Programma 2016-2020. La progettazione dell’intervento è stata finanziata con il Decreto Rilancio 34/2020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04725680"/>
                  </a:ext>
                </a:extLst>
              </a:tr>
            </a:tbl>
          </a:graphicData>
        </a:graphic>
      </p:graphicFrame>
    </p:spTree>
    <p:extLst>
      <p:ext uri="{BB962C8B-B14F-4D97-AF65-F5344CB8AC3E}">
        <p14:creationId xmlns:p14="http://schemas.microsoft.com/office/powerpoint/2010/main" val="717812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5153" y="276476"/>
            <a:ext cx="11372850" cy="447676"/>
          </a:xfrm>
        </p:spPr>
        <p:txBody>
          <a:bodyPr/>
          <a:lstStyle/>
          <a:p>
            <a:r>
              <a:rPr lang="it-IT" sz="2600" dirty="0"/>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600" dirty="0"/>
              <a:t>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550" dirty="0"/>
              <a:t>INTERVENTI PUNTUALI DI AMMODERNAMENTO - SINTESI</a:t>
            </a:r>
            <a:endParaRPr lang="it-IT" sz="2550" dirty="0">
              <a:solidFill>
                <a:srgbClr val="002060"/>
              </a:solidFill>
              <a:sym typeface="Lato Light"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3639420286"/>
              </p:ext>
            </p:extLst>
          </p:nvPr>
        </p:nvGraphicFramePr>
        <p:xfrm>
          <a:off x="1311399" y="1107292"/>
          <a:ext cx="9890001" cy="4743688"/>
        </p:xfrm>
        <a:graphic>
          <a:graphicData uri="http://schemas.openxmlformats.org/drawingml/2006/table">
            <a:tbl>
              <a:tblPr bandRow="1">
                <a:tableStyleId>{21E4AEA4-8DFA-4A89-87EB-49C32662AFE0}</a:tableStyleId>
              </a:tblPr>
              <a:tblGrid>
                <a:gridCol w="3190113">
                  <a:extLst>
                    <a:ext uri="{9D8B030D-6E8A-4147-A177-3AD203B41FA5}">
                      <a16:colId xmlns:a16="http://schemas.microsoft.com/office/drawing/2014/main" val="3495750395"/>
                    </a:ext>
                  </a:extLst>
                </a:gridCol>
                <a:gridCol w="6699888">
                  <a:extLst>
                    <a:ext uri="{9D8B030D-6E8A-4147-A177-3AD203B41FA5}">
                      <a16:colId xmlns:a16="http://schemas.microsoft.com/office/drawing/2014/main" val="3629051151"/>
                    </a:ext>
                  </a:extLst>
                </a:gridCol>
              </a:tblGrid>
              <a:tr h="820162">
                <a:tc>
                  <a:txBody>
                    <a:bodyPr/>
                    <a:lstStyle/>
                    <a:p>
                      <a:r>
                        <a:rPr lang="it-IT" b="1" dirty="0">
                          <a:solidFill>
                            <a:schemeClr val="tx1">
                              <a:lumMod val="75000"/>
                              <a:lumOff val="25000"/>
                            </a:schemeClr>
                          </a:solidFill>
                        </a:rPr>
                        <a:t>NOME OPERA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Adeguamento della piattaforma stradale e messa in sicurezza dal km 56+000 al km 64+000.</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3393708"/>
                  </a:ext>
                </a:extLst>
              </a:tr>
              <a:tr h="820162">
                <a:tc>
                  <a:txBody>
                    <a:bodyPr/>
                    <a:lstStyle/>
                    <a:p>
                      <a:r>
                        <a:rPr lang="it-IT" b="1" dirty="0">
                          <a:solidFill>
                            <a:schemeClr val="tx1">
                              <a:lumMod val="75000"/>
                              <a:lumOff val="25000"/>
                            </a:schemeClr>
                          </a:solidFill>
                        </a:rPr>
                        <a:t>REGIONE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Lazio</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72512143"/>
                  </a:ext>
                </a:extLst>
              </a:tr>
              <a:tr h="820162">
                <a:tc>
                  <a:txBody>
                    <a:bodyPr/>
                    <a:lstStyle/>
                    <a:p>
                      <a:r>
                        <a:rPr lang="it-IT" b="1" dirty="0">
                          <a:solidFill>
                            <a:schemeClr val="tx1">
                              <a:lumMod val="75000"/>
                              <a:lumOff val="25000"/>
                            </a:schemeClr>
                          </a:solidFill>
                        </a:rPr>
                        <a:t>DESCRIZIONE INTERVENTO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sz="1800" kern="1200" dirty="0" smtClean="0">
                          <a:solidFill>
                            <a:schemeClr val="dk1"/>
                          </a:solidFill>
                          <a:effectLst/>
                          <a:latin typeface="+mn-lt"/>
                          <a:ea typeface="+mn-ea"/>
                          <a:cs typeface="+mn-cs"/>
                        </a:rPr>
                        <a:t>Il progetto riguarda l'adeguamento a 4 corsie e la messa in sicurezza del tratto di SS 4 “Salaria” compreso dal km 56+000 al km 64+000. L’intervento, di estesa pari a circa 8 km, inizia dalla rotatoria Ponte </a:t>
                      </a:r>
                      <a:r>
                        <a:rPr lang="it-IT" sz="1800" kern="1200" dirty="0" err="1" smtClean="0">
                          <a:solidFill>
                            <a:schemeClr val="dk1"/>
                          </a:solidFill>
                          <a:effectLst/>
                          <a:latin typeface="+mn-lt"/>
                          <a:ea typeface="+mn-ea"/>
                          <a:cs typeface="+mn-cs"/>
                        </a:rPr>
                        <a:t>Buida</a:t>
                      </a:r>
                      <a:r>
                        <a:rPr lang="it-IT" sz="1800" kern="1200" dirty="0" smtClean="0">
                          <a:solidFill>
                            <a:schemeClr val="dk1"/>
                          </a:solidFill>
                          <a:effectLst/>
                          <a:latin typeface="+mn-lt"/>
                          <a:ea typeface="+mn-ea"/>
                          <a:cs typeface="+mn-cs"/>
                        </a:rPr>
                        <a:t> e termina in corrispondenza della rotatoria sullo svincolo di Turano. E’ in corso</a:t>
                      </a:r>
                      <a:r>
                        <a:rPr lang="it-IT" sz="1800" kern="1200" baseline="0" dirty="0" smtClean="0">
                          <a:solidFill>
                            <a:schemeClr val="dk1"/>
                          </a:solidFill>
                          <a:effectLst/>
                          <a:latin typeface="+mn-lt"/>
                          <a:ea typeface="+mn-ea"/>
                          <a:cs typeface="+mn-cs"/>
                        </a:rPr>
                        <a:t> la progettazione definitiva.</a:t>
                      </a:r>
                      <a:endParaRPr lang="it-IT" sz="1800" kern="1200" dirty="0">
                        <a:solidFill>
                          <a:schemeClr val="dk1"/>
                        </a:solidFill>
                        <a:effectLst/>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53431846"/>
                  </a:ext>
                </a:extLst>
              </a:tr>
              <a:tr h="820162">
                <a:tc>
                  <a:txBody>
                    <a:bodyPr/>
                    <a:lstStyle/>
                    <a:p>
                      <a:r>
                        <a:rPr lang="it-IT" b="1" dirty="0">
                          <a:solidFill>
                            <a:schemeClr val="tx1">
                              <a:lumMod val="75000"/>
                              <a:lumOff val="25000"/>
                            </a:schemeClr>
                          </a:solidFill>
                        </a:rPr>
                        <a:t>INVESTIMENTO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Il costo dell’intervento è pari a 69,00 M€.</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3497138"/>
                  </a:ext>
                </a:extLst>
              </a:tr>
              <a:tr h="820162">
                <a:tc>
                  <a:txBody>
                    <a:bodyPr/>
                    <a:lstStyle/>
                    <a:p>
                      <a:r>
                        <a:rPr lang="it-IT" b="1" dirty="0">
                          <a:solidFill>
                            <a:schemeClr val="tx1">
                              <a:lumMod val="75000"/>
                              <a:lumOff val="25000"/>
                            </a:schemeClr>
                          </a:solidFill>
                        </a:rPr>
                        <a:t>FONTE</a:t>
                      </a:r>
                      <a:r>
                        <a:rPr lang="it-IT" b="1" baseline="0" dirty="0">
                          <a:solidFill>
                            <a:schemeClr val="tx1">
                              <a:lumMod val="75000"/>
                              <a:lumOff val="25000"/>
                            </a:schemeClr>
                          </a:solidFill>
                        </a:rPr>
                        <a:t> DI FINANZIAMENTO</a:t>
                      </a:r>
                      <a:endParaRPr lang="it-IT" b="1" dirty="0">
                        <a:solidFill>
                          <a:schemeClr val="tx1">
                            <a:lumMod val="75000"/>
                            <a:lumOff val="2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L’intervento è inserito nel Contratto di Programma 2016-2020 e nel successivo aggiornamento.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04725680"/>
                  </a:ext>
                </a:extLst>
              </a:tr>
            </a:tbl>
          </a:graphicData>
        </a:graphic>
      </p:graphicFrame>
    </p:spTree>
    <p:extLst>
      <p:ext uri="{BB962C8B-B14F-4D97-AF65-F5344CB8AC3E}">
        <p14:creationId xmlns:p14="http://schemas.microsoft.com/office/powerpoint/2010/main" val="2193487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5153" y="276476"/>
            <a:ext cx="11372850" cy="447676"/>
          </a:xfrm>
        </p:spPr>
        <p:txBody>
          <a:bodyPr/>
          <a:lstStyle/>
          <a:p>
            <a:r>
              <a:rPr lang="it-IT" sz="2600" dirty="0"/>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600" dirty="0"/>
              <a:t>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550" dirty="0"/>
              <a:t>INTERVENTI PUNTUALI DI AMMODERNAMENTO - SINTESI</a:t>
            </a:r>
            <a:endParaRPr lang="it-IT" sz="2550" dirty="0">
              <a:solidFill>
                <a:srgbClr val="002060"/>
              </a:solidFill>
              <a:sym typeface="Lato Light"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190480836"/>
              </p:ext>
            </p:extLst>
          </p:nvPr>
        </p:nvGraphicFramePr>
        <p:xfrm>
          <a:off x="1221947" y="918448"/>
          <a:ext cx="9890001" cy="4950968"/>
        </p:xfrm>
        <a:graphic>
          <a:graphicData uri="http://schemas.openxmlformats.org/drawingml/2006/table">
            <a:tbl>
              <a:tblPr bandRow="1">
                <a:tableStyleId>{21E4AEA4-8DFA-4A89-87EB-49C32662AFE0}</a:tableStyleId>
              </a:tblPr>
              <a:tblGrid>
                <a:gridCol w="3190113">
                  <a:extLst>
                    <a:ext uri="{9D8B030D-6E8A-4147-A177-3AD203B41FA5}">
                      <a16:colId xmlns:a16="http://schemas.microsoft.com/office/drawing/2014/main" val="3495750395"/>
                    </a:ext>
                  </a:extLst>
                </a:gridCol>
                <a:gridCol w="6699888">
                  <a:extLst>
                    <a:ext uri="{9D8B030D-6E8A-4147-A177-3AD203B41FA5}">
                      <a16:colId xmlns:a16="http://schemas.microsoft.com/office/drawing/2014/main" val="3629051151"/>
                    </a:ext>
                  </a:extLst>
                </a:gridCol>
              </a:tblGrid>
              <a:tr h="803402">
                <a:tc>
                  <a:txBody>
                    <a:bodyPr/>
                    <a:lstStyle/>
                    <a:p>
                      <a:r>
                        <a:rPr lang="it-IT" b="1" dirty="0">
                          <a:solidFill>
                            <a:schemeClr val="tx1">
                              <a:lumMod val="75000"/>
                              <a:lumOff val="25000"/>
                            </a:schemeClr>
                          </a:solidFill>
                        </a:rPr>
                        <a:t>NOME OPERA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Adeguamento della piattaforma stradale e messa in sicurezza dal km 64+000 al km 70+800.</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3393708"/>
                  </a:ext>
                </a:extLst>
              </a:tr>
              <a:tr h="803402">
                <a:tc>
                  <a:txBody>
                    <a:bodyPr/>
                    <a:lstStyle/>
                    <a:p>
                      <a:r>
                        <a:rPr lang="it-IT" b="1" dirty="0">
                          <a:solidFill>
                            <a:schemeClr val="tx1">
                              <a:lumMod val="75000"/>
                              <a:lumOff val="25000"/>
                            </a:schemeClr>
                          </a:solidFill>
                        </a:rPr>
                        <a:t>REGIONE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Lazio</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72512143"/>
                  </a:ext>
                </a:extLst>
              </a:tr>
              <a:tr h="1589548">
                <a:tc>
                  <a:txBody>
                    <a:bodyPr/>
                    <a:lstStyle/>
                    <a:p>
                      <a:r>
                        <a:rPr lang="it-IT" b="1" dirty="0">
                          <a:solidFill>
                            <a:schemeClr val="tx1">
                              <a:lumMod val="75000"/>
                              <a:lumOff val="25000"/>
                            </a:schemeClr>
                          </a:solidFill>
                        </a:rPr>
                        <a:t>DESCRIZIONE INTERVENTO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sz="1800" kern="1200" dirty="0" smtClean="0">
                          <a:solidFill>
                            <a:schemeClr val="dk1"/>
                          </a:solidFill>
                          <a:effectLst/>
                          <a:latin typeface="+mn-lt"/>
                          <a:ea typeface="+mn-ea"/>
                          <a:cs typeface="+mn-cs"/>
                        </a:rPr>
                        <a:t>Il progetto riguarda l'adeguamento a 4 corsie e la messa in sicurezza del tratto di SS 4 “Salaria” compreso dal km 64+000 al km 70+800. L’intervento, di estesa pari a circa 7 km, inizia dallo svincolo per il lago del Turano nei pressi di Ornaro e termina in corrispondenza dell’imbocco alla galleria Colle Giardino alle porte di Rieti. E’ da avviare il</a:t>
                      </a:r>
                      <a:r>
                        <a:rPr lang="it-IT" sz="1800" kern="1200" baseline="0" dirty="0" smtClean="0">
                          <a:solidFill>
                            <a:schemeClr val="dk1"/>
                          </a:solidFill>
                          <a:effectLst/>
                          <a:latin typeface="+mn-lt"/>
                          <a:ea typeface="+mn-ea"/>
                          <a:cs typeface="+mn-cs"/>
                        </a:rPr>
                        <a:t> Progetto di fattibilità tecnica e economica.</a:t>
                      </a:r>
                      <a:endParaRPr lang="it-IT" sz="1800" kern="1200" dirty="0">
                        <a:solidFill>
                          <a:schemeClr val="dk1"/>
                        </a:solidFill>
                        <a:effectLst/>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53431846"/>
                  </a:ext>
                </a:extLst>
              </a:tr>
              <a:tr h="803402">
                <a:tc>
                  <a:txBody>
                    <a:bodyPr/>
                    <a:lstStyle/>
                    <a:p>
                      <a:r>
                        <a:rPr lang="it-IT" b="1" dirty="0">
                          <a:solidFill>
                            <a:schemeClr val="tx1">
                              <a:lumMod val="75000"/>
                              <a:lumOff val="25000"/>
                            </a:schemeClr>
                          </a:solidFill>
                        </a:rPr>
                        <a:t>INVESTIMENTO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Il costo dell’intervento è stimato in</a:t>
                      </a:r>
                      <a:r>
                        <a:rPr lang="it-IT" b="0" baseline="0" dirty="0" smtClean="0"/>
                        <a:t> circa </a:t>
                      </a:r>
                      <a:r>
                        <a:rPr lang="it-IT" b="0" dirty="0" smtClean="0"/>
                        <a:t>69,00 M€.</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3497138"/>
                  </a:ext>
                </a:extLst>
              </a:tr>
              <a:tr h="803402">
                <a:tc>
                  <a:txBody>
                    <a:bodyPr/>
                    <a:lstStyle/>
                    <a:p>
                      <a:r>
                        <a:rPr lang="it-IT" b="1" dirty="0">
                          <a:solidFill>
                            <a:schemeClr val="tx1">
                              <a:lumMod val="75000"/>
                              <a:lumOff val="25000"/>
                            </a:schemeClr>
                          </a:solidFill>
                        </a:rPr>
                        <a:t>FONTE</a:t>
                      </a:r>
                      <a:r>
                        <a:rPr lang="it-IT" b="1" baseline="0" dirty="0">
                          <a:solidFill>
                            <a:schemeClr val="tx1">
                              <a:lumMod val="75000"/>
                              <a:lumOff val="25000"/>
                            </a:schemeClr>
                          </a:solidFill>
                        </a:rPr>
                        <a:t> DI FINANZIAMENTO</a:t>
                      </a:r>
                      <a:endParaRPr lang="it-IT" b="1" dirty="0">
                        <a:solidFill>
                          <a:schemeClr val="tx1">
                            <a:lumMod val="75000"/>
                            <a:lumOff val="2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L’intervento non è ricompreso tra gli interventi inseriti nel Contratto di Programma 2016-2020.</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04725680"/>
                  </a:ext>
                </a:extLst>
              </a:tr>
            </a:tbl>
          </a:graphicData>
        </a:graphic>
      </p:graphicFrame>
    </p:spTree>
    <p:extLst>
      <p:ext uri="{BB962C8B-B14F-4D97-AF65-F5344CB8AC3E}">
        <p14:creationId xmlns:p14="http://schemas.microsoft.com/office/powerpoint/2010/main" val="3505678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15153" y="276476"/>
            <a:ext cx="11372850" cy="447676"/>
          </a:xfrm>
        </p:spPr>
        <p:txBody>
          <a:bodyPr/>
          <a:lstStyle/>
          <a:p>
            <a:r>
              <a:rPr lang="it-IT" sz="2600" dirty="0"/>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600" dirty="0"/>
              <a:t> </a:t>
            </a:r>
            <a:br>
              <a:rPr lang="it-IT" sz="2600" dirty="0"/>
            </a:br>
            <a:r>
              <a:rPr lang="it-IT" sz="2600" dirty="0"/>
              <a:t/>
            </a:r>
            <a:br>
              <a:rPr lang="it-IT" sz="2600" dirty="0"/>
            </a:br>
            <a:r>
              <a:rPr lang="it-IT" sz="2600" dirty="0"/>
              <a:t/>
            </a:r>
            <a:br>
              <a:rPr lang="it-IT" sz="2600" dirty="0"/>
            </a:br>
            <a:r>
              <a:rPr lang="it-IT" sz="2600" dirty="0"/>
              <a:t/>
            </a:r>
            <a:br>
              <a:rPr lang="it-IT" sz="2600" dirty="0"/>
            </a:br>
            <a:r>
              <a:rPr lang="it-IT" sz="2550" dirty="0"/>
              <a:t>INTERVENTI PUNTUALI DI AMMODERNAMENTO - SINTESI</a:t>
            </a:r>
            <a:endParaRPr lang="it-IT" sz="2550" dirty="0">
              <a:solidFill>
                <a:srgbClr val="002060"/>
              </a:solidFill>
              <a:sym typeface="Lato Light" charset="0"/>
            </a:endParaRPr>
          </a:p>
        </p:txBody>
      </p:sp>
      <p:graphicFrame>
        <p:nvGraphicFramePr>
          <p:cNvPr id="7" name="Tabella 6"/>
          <p:cNvGraphicFramePr>
            <a:graphicFrameLocks noGrp="1"/>
          </p:cNvGraphicFramePr>
          <p:nvPr>
            <p:extLst>
              <p:ext uri="{D42A27DB-BD31-4B8C-83A1-F6EECF244321}">
                <p14:modId xmlns:p14="http://schemas.microsoft.com/office/powerpoint/2010/main" val="1912746790"/>
              </p:ext>
            </p:extLst>
          </p:nvPr>
        </p:nvGraphicFramePr>
        <p:xfrm>
          <a:off x="1311399" y="1107292"/>
          <a:ext cx="9890001" cy="5292328"/>
        </p:xfrm>
        <a:graphic>
          <a:graphicData uri="http://schemas.openxmlformats.org/drawingml/2006/table">
            <a:tbl>
              <a:tblPr bandRow="1">
                <a:tableStyleId>{21E4AEA4-8DFA-4A89-87EB-49C32662AFE0}</a:tableStyleId>
              </a:tblPr>
              <a:tblGrid>
                <a:gridCol w="3190113">
                  <a:extLst>
                    <a:ext uri="{9D8B030D-6E8A-4147-A177-3AD203B41FA5}">
                      <a16:colId xmlns:a16="http://schemas.microsoft.com/office/drawing/2014/main" val="3495750395"/>
                    </a:ext>
                  </a:extLst>
                </a:gridCol>
                <a:gridCol w="6699888">
                  <a:extLst>
                    <a:ext uri="{9D8B030D-6E8A-4147-A177-3AD203B41FA5}">
                      <a16:colId xmlns:a16="http://schemas.microsoft.com/office/drawing/2014/main" val="3629051151"/>
                    </a:ext>
                  </a:extLst>
                </a:gridCol>
              </a:tblGrid>
              <a:tr h="820162">
                <a:tc>
                  <a:txBody>
                    <a:bodyPr/>
                    <a:lstStyle/>
                    <a:p>
                      <a:r>
                        <a:rPr lang="it-IT" b="1" dirty="0">
                          <a:solidFill>
                            <a:schemeClr val="tx1">
                              <a:lumMod val="75000"/>
                              <a:lumOff val="25000"/>
                            </a:schemeClr>
                          </a:solidFill>
                        </a:rPr>
                        <a:t>NOME OPERA</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S.S. n 4 “Via Salaria” – Opere infrastrutturali per il potenziamento ed il</a:t>
                      </a:r>
                    </a:p>
                    <a:p>
                      <a:r>
                        <a:rPr lang="it-IT" b="0" dirty="0" smtClean="0"/>
                        <a:t>miglioramento funzionale degli svincoli di Rieti - Interventi A, B e C.</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3393708"/>
                  </a:ext>
                </a:extLst>
              </a:tr>
              <a:tr h="820162">
                <a:tc>
                  <a:txBody>
                    <a:bodyPr/>
                    <a:lstStyle/>
                    <a:p>
                      <a:r>
                        <a:rPr lang="it-IT" b="1" dirty="0">
                          <a:solidFill>
                            <a:schemeClr val="tx1">
                              <a:lumMod val="75000"/>
                              <a:lumOff val="25000"/>
                            </a:schemeClr>
                          </a:solidFill>
                        </a:rPr>
                        <a:t>REGIONE</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Lazio</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72512143"/>
                  </a:ext>
                </a:extLst>
              </a:tr>
              <a:tr h="820162">
                <a:tc>
                  <a:txBody>
                    <a:bodyPr/>
                    <a:lstStyle/>
                    <a:p>
                      <a:r>
                        <a:rPr lang="it-IT" b="1" dirty="0">
                          <a:solidFill>
                            <a:schemeClr val="tx1">
                              <a:lumMod val="75000"/>
                              <a:lumOff val="25000"/>
                            </a:schemeClr>
                          </a:solidFill>
                        </a:rPr>
                        <a:t>DESCRIZIONE INTERVENTO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Il progetto prevede la realizzazione di una serie di potenziamenti di tratti a due corsie della statale Salaria e di opere di connessione tra la Salaria e la Città di Rieti, volte a migliorare l’accessibilità e le</a:t>
                      </a:r>
                    </a:p>
                    <a:p>
                      <a:r>
                        <a:rPr lang="it-IT" b="0" dirty="0" smtClean="0"/>
                        <a:t>corrette condizioni di deflusso da e per la statale, anche mediante la realizzazione di rotatorie in corrispondenza di una serie di intersezioni. Il</a:t>
                      </a:r>
                      <a:r>
                        <a:rPr lang="it-IT" b="0" baseline="0" dirty="0" smtClean="0"/>
                        <a:t> progetto esecutivo è in corso di verifica e pubblicazione per appalto.</a:t>
                      </a:r>
                      <a:endParaRPr lang="it-IT" b="0" dirty="0" smtClean="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53431846"/>
                  </a:ext>
                </a:extLst>
              </a:tr>
              <a:tr h="820162">
                <a:tc>
                  <a:txBody>
                    <a:bodyPr/>
                    <a:lstStyle/>
                    <a:p>
                      <a:r>
                        <a:rPr lang="it-IT" b="1" dirty="0">
                          <a:solidFill>
                            <a:schemeClr val="tx1">
                              <a:lumMod val="75000"/>
                              <a:lumOff val="25000"/>
                            </a:schemeClr>
                          </a:solidFill>
                        </a:rPr>
                        <a:t>INVESTIMENTO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L’importo dell’intervento ammonta a 28,63 M€.</a:t>
                      </a:r>
                      <a:endParaRPr lang="it-IT" b="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3497138"/>
                  </a:ext>
                </a:extLst>
              </a:tr>
              <a:tr h="820162">
                <a:tc>
                  <a:txBody>
                    <a:bodyPr/>
                    <a:lstStyle/>
                    <a:p>
                      <a:r>
                        <a:rPr lang="it-IT" b="1" dirty="0">
                          <a:solidFill>
                            <a:schemeClr val="tx1">
                              <a:lumMod val="75000"/>
                              <a:lumOff val="25000"/>
                            </a:schemeClr>
                          </a:solidFill>
                        </a:rPr>
                        <a:t>FONTE</a:t>
                      </a:r>
                      <a:r>
                        <a:rPr lang="it-IT" b="1" baseline="0" dirty="0">
                          <a:solidFill>
                            <a:schemeClr val="tx1">
                              <a:lumMod val="75000"/>
                              <a:lumOff val="25000"/>
                            </a:schemeClr>
                          </a:solidFill>
                        </a:rPr>
                        <a:t> DI FINANZIAMENTO</a:t>
                      </a:r>
                      <a:endParaRPr lang="it-IT" b="1" dirty="0">
                        <a:solidFill>
                          <a:schemeClr val="tx1">
                            <a:lumMod val="75000"/>
                            <a:lumOff val="25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it-IT" b="0" dirty="0" smtClean="0"/>
                        <a:t>L’intervento è inserito nel Contratto di Programma 2016-2020 e nel successivo aggiornamento.</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304725680"/>
                  </a:ext>
                </a:extLst>
              </a:tr>
            </a:tbl>
          </a:graphicData>
        </a:graphic>
      </p:graphicFrame>
    </p:spTree>
    <p:extLst>
      <p:ext uri="{BB962C8B-B14F-4D97-AF65-F5344CB8AC3E}">
        <p14:creationId xmlns:p14="http://schemas.microsoft.com/office/powerpoint/2010/main" val="3822824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Master Presentazione FSI">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1 - Proiezione">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dice">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mezzi e Fine">
  <a:themeElements>
    <a:clrScheme name="FS">
      <a:dk1>
        <a:srgbClr val="000000"/>
      </a:dk1>
      <a:lt1>
        <a:srgbClr val="FFFFFF"/>
      </a:lt1>
      <a:dk2>
        <a:srgbClr val="DC002E"/>
      </a:dk2>
      <a:lt2>
        <a:srgbClr val="717073"/>
      </a:lt2>
      <a:accent1>
        <a:srgbClr val="DC002E"/>
      </a:accent1>
      <a:accent2>
        <a:srgbClr val="006666"/>
      </a:accent2>
      <a:accent3>
        <a:srgbClr val="004687"/>
      </a:accent3>
      <a:accent4>
        <a:srgbClr val="F8B322"/>
      </a:accent4>
      <a:accent5>
        <a:srgbClr val="00BE7D"/>
      </a:accent5>
      <a:accent6>
        <a:srgbClr val="5A068C"/>
      </a:accent6>
      <a:hlink>
        <a:srgbClr val="E01F38"/>
      </a:hlink>
      <a:folHlink>
        <a:srgbClr val="E01F3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96891941872C34DA3C7F3A1071BC721" ma:contentTypeVersion="0" ma:contentTypeDescription="Creare un nuovo documento." ma:contentTypeScope="" ma:versionID="330a84fc9dd2f76fefc9648b3ee1a218">
  <xsd:schema xmlns:xsd="http://www.w3.org/2001/XMLSchema" xmlns:xs="http://www.w3.org/2001/XMLSchema" xmlns:p="http://schemas.microsoft.com/office/2006/metadata/properties" targetNamespace="http://schemas.microsoft.com/office/2006/metadata/properties" ma:root="true" ma:fieldsID="de2c2bff39701977361371fca1d156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49FEBA-DB03-42CD-893B-7B721B9D58A7}">
  <ds:schemaRefs>
    <ds:schemaRef ds:uri="http://schemas.microsoft.com/sharepoint/v3/contenttype/forms"/>
  </ds:schemaRefs>
</ds:datastoreItem>
</file>

<file path=customXml/itemProps2.xml><?xml version="1.0" encoding="utf-8"?>
<ds:datastoreItem xmlns:ds="http://schemas.openxmlformats.org/officeDocument/2006/customXml" ds:itemID="{55CA28E9-4EE4-43E3-97DB-B78C9095CF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43200EA-141F-4BDF-8271-1ED0250F02F8}">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7706</TotalTime>
  <Words>1682</Words>
  <Application>Microsoft Office PowerPoint</Application>
  <PresentationFormat>Widescreen</PresentationFormat>
  <Paragraphs>146</Paragraphs>
  <Slides>15</Slides>
  <Notes>10</Notes>
  <HiddenSlides>0</HiddenSlides>
  <MMClips>0</MMClips>
  <ScaleCrop>false</ScaleCrop>
  <HeadingPairs>
    <vt:vector size="6" baseType="variant">
      <vt:variant>
        <vt:lpstr>Caratteri utilizzati</vt:lpstr>
      </vt:variant>
      <vt:variant>
        <vt:i4>4</vt:i4>
      </vt:variant>
      <vt:variant>
        <vt:lpstr>Tema</vt:lpstr>
      </vt:variant>
      <vt:variant>
        <vt:i4>4</vt:i4>
      </vt:variant>
      <vt:variant>
        <vt:lpstr>Titoli diapositive</vt:lpstr>
      </vt:variant>
      <vt:variant>
        <vt:i4>15</vt:i4>
      </vt:variant>
    </vt:vector>
  </HeadingPairs>
  <TitlesOfParts>
    <vt:vector size="23" baseType="lpstr">
      <vt:lpstr>Arial</vt:lpstr>
      <vt:lpstr>Calibri</vt:lpstr>
      <vt:lpstr>Lato Light</vt:lpstr>
      <vt:lpstr>Open Sans</vt:lpstr>
      <vt:lpstr>Master Presentazione FSI</vt:lpstr>
      <vt:lpstr>Cover 1 - Proiezione</vt:lpstr>
      <vt:lpstr>Indice</vt:lpstr>
      <vt:lpstr>Intermezzi e Fine</vt:lpstr>
      <vt:lpstr>Camera dei Deputati Commissioni riunite 8^ e 9^ Ing. Fulvio M. Soccodato </vt:lpstr>
      <vt:lpstr>LA STRADA STATALE n. 4 «SALARIA»</vt:lpstr>
      <vt:lpstr>Presentazione standard di PowerPoint</vt:lpstr>
      <vt:lpstr>GLI INTERVENTI PRIORITARI</vt:lpstr>
      <vt:lpstr>         INTERVENTI PUNTUALI DI AMMODERNAMENTO - SINTESI</vt:lpstr>
      <vt:lpstr>         INTERVENTI PUNTUALI DI AMMODERNAMENTO - SINTESI</vt:lpstr>
      <vt:lpstr>         INTERVENTI PUNTUALI DI AMMODERNAMENTO - SINTESI</vt:lpstr>
      <vt:lpstr>         INTERVENTI PUNTUALI DI AMMODERNAMENTO - SINTESI</vt:lpstr>
      <vt:lpstr>         INTERVENTI PUNTUALI DI AMMODERNAMENTO - SINTESI</vt:lpstr>
      <vt:lpstr>         INTERVENTI PUNTUALI DI AMMODERNAMENTO - SINTESI</vt:lpstr>
      <vt:lpstr>         INTERVENTI PUNTUALI DI AMMODERNAMENTO - SINTESI</vt:lpstr>
      <vt:lpstr>         INTERVENTI DIFFUSI DI ADEGUAMENTO - SINTESI</vt:lpstr>
      <vt:lpstr>         INTERVENTI DIFFUSI DI ADEGUAMENTO - SINTESI</vt:lpstr>
      <vt:lpstr>         INTERVENTI DIFFUSI DI ADEGUAMENTO - SINTESI</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Windows User</dc:creator>
  <cp:lastModifiedBy>Cdd</cp:lastModifiedBy>
  <cp:revision>1120</cp:revision>
  <cp:lastPrinted>2019-04-08T07:51:05Z</cp:lastPrinted>
  <dcterms:created xsi:type="dcterms:W3CDTF">2018-02-19T10:27:02Z</dcterms:created>
  <dcterms:modified xsi:type="dcterms:W3CDTF">2021-02-04T10:17:10Z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0x010100196891941872C34DA3C7F3A1071BC721</vt:lpwstr>
  </property>
  <property fmtid="{D5CDD505-2E9C-101B-9397-08002B2CF9AE}" pid="3" name="NXPowerLiteLastOptimized">
    <vt:lpwstr>492474</vt:lpwstr>
  </property>
  <property fmtid="{D5CDD505-2E9C-101B-9397-08002B2CF9AE}" pid="4" name="NXPowerLiteSettings">
    <vt:lpwstr>C700052003A000</vt:lpwstr>
  </property>
  <property fmtid="{D5CDD505-2E9C-101B-9397-08002B2CF9AE}" pid="5" name="NXPowerLiteVersion">
    <vt:lpwstr>D8.0.4</vt:lpwstr>
  </property>
  <property fmtid="{D5CDD505-2E9C-101B-9397-08002B2CF9AE}" pid="6" name="MSIP_Label_c21feace-e5a7-4b60-a6bb-f4faff55967e_Enabled">
    <vt:lpwstr>True</vt:lpwstr>
  </property>
  <property fmtid="{D5CDD505-2E9C-101B-9397-08002B2CF9AE}" pid="7" name="MSIP_Label_c21feace-e5a7-4b60-a6bb-f4faff55967e_SiteId">
    <vt:lpwstr>f57babab-d7b5-4fb8-8ddd-057ce542d039</vt:lpwstr>
  </property>
  <property fmtid="{D5CDD505-2E9C-101B-9397-08002B2CF9AE}" pid="8" name="MSIP_Label_c21feace-e5a7-4b60-a6bb-f4faff55967e_Owner">
    <vt:lpwstr>m.zucchini@stradeanas.it</vt:lpwstr>
  </property>
  <property fmtid="{D5CDD505-2E9C-101B-9397-08002B2CF9AE}" pid="9" name="MSIP_Label_c21feace-e5a7-4b60-a6bb-f4faff55967e_SetDate">
    <vt:lpwstr>2021-01-15T14:47:42.6574353Z</vt:lpwstr>
  </property>
  <property fmtid="{D5CDD505-2E9C-101B-9397-08002B2CF9AE}" pid="10" name="MSIP_Label_c21feace-e5a7-4b60-a6bb-f4faff55967e_Name">
    <vt:lpwstr>Ad uso Interno</vt:lpwstr>
  </property>
  <property fmtid="{D5CDD505-2E9C-101B-9397-08002B2CF9AE}" pid="11" name="MSIP_Label_c21feace-e5a7-4b60-a6bb-f4faff55967e_Application">
    <vt:lpwstr>Microsoft Azure Information Protection</vt:lpwstr>
  </property>
  <property fmtid="{D5CDD505-2E9C-101B-9397-08002B2CF9AE}" pid="12" name="MSIP_Label_c21feace-e5a7-4b60-a6bb-f4faff55967e_ActionId">
    <vt:lpwstr>a9f134d7-ec8e-45ec-9208-36f5daed4f73</vt:lpwstr>
  </property>
  <property fmtid="{D5CDD505-2E9C-101B-9397-08002B2CF9AE}" pid="13" name="MSIP_Label_c21feace-e5a7-4b60-a6bb-f4faff55967e_Extended_MSFT_Method">
    <vt:lpwstr>Manual</vt:lpwstr>
  </property>
  <property fmtid="{D5CDD505-2E9C-101B-9397-08002B2CF9AE}" pid="14" name="Sensitivity">
    <vt:lpwstr>Ad uso Interno</vt:lpwstr>
  </property>
</Properties>
</file>