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97" r:id="rId2"/>
    <p:sldId id="474" r:id="rId3"/>
    <p:sldId id="463" r:id="rId4"/>
    <p:sldId id="525" r:id="rId5"/>
    <p:sldId id="527" r:id="rId6"/>
    <p:sldId id="526" r:id="rId7"/>
    <p:sldId id="528" r:id="rId8"/>
    <p:sldId id="366" r:id="rId9"/>
    <p:sldId id="529" r:id="rId10"/>
    <p:sldId id="516" r:id="rId11"/>
    <p:sldId id="530" r:id="rId12"/>
    <p:sldId id="517" r:id="rId13"/>
    <p:sldId id="309" r:id="rId14"/>
    <p:sldId id="362" r:id="rId15"/>
    <p:sldId id="363" r:id="rId16"/>
    <p:sldId id="364" r:id="rId17"/>
    <p:sldId id="365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46" r:id="rId28"/>
    <p:sldId id="347" r:id="rId29"/>
    <p:sldId id="350" r:id="rId30"/>
    <p:sldId id="377" r:id="rId31"/>
    <p:sldId id="338" r:id="rId32"/>
    <p:sldId id="541" r:id="rId33"/>
    <p:sldId id="762" r:id="rId34"/>
    <p:sldId id="726" r:id="rId35"/>
  </p:sldIdLst>
  <p:sldSz cx="9906000" cy="6858000" type="A4"/>
  <p:notesSz cx="6735763" cy="9866313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orient="horz" pos="663" userDrawn="1">
          <p15:clr>
            <a:srgbClr val="A4A3A4"/>
          </p15:clr>
        </p15:guide>
        <p15:guide id="3" orient="horz" pos="278" userDrawn="1">
          <p15:clr>
            <a:srgbClr val="A4A3A4"/>
          </p15:clr>
        </p15:guide>
        <p15:guide id="4" orient="horz" pos="3873">
          <p15:clr>
            <a:srgbClr val="A4A3A4"/>
          </p15:clr>
        </p15:guide>
        <p15:guide id="5" pos="4776" userDrawn="1">
          <p15:clr>
            <a:srgbClr val="A4A3A4"/>
          </p15:clr>
        </p15:guide>
        <p15:guide id="6" pos="5932" userDrawn="1">
          <p15:clr>
            <a:srgbClr val="A4A3A4"/>
          </p15:clr>
        </p15:guide>
        <p15:guide id="7" orient="horz" pos="1117" userDrawn="1">
          <p15:clr>
            <a:srgbClr val="A4A3A4"/>
          </p15:clr>
        </p15:guide>
        <p15:guide id="8" orient="horz" pos="1184">
          <p15:clr>
            <a:srgbClr val="A4A3A4"/>
          </p15:clr>
        </p15:guide>
        <p15:guide id="9" pos="284">
          <p15:clr>
            <a:srgbClr val="A4A3A4"/>
          </p15:clr>
        </p15:guide>
        <p15:guide id="10" pos="5956">
          <p15:clr>
            <a:srgbClr val="A4A3A4"/>
          </p15:clr>
        </p15:guide>
        <p15:guide id="11" orient="horz" pos="10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rbl Gerald" initials="Ke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FE78"/>
    <a:srgbClr val="D9D9D9"/>
    <a:srgbClr val="005233"/>
    <a:srgbClr val="008653"/>
    <a:srgbClr val="FCE4DC"/>
    <a:srgbClr val="B0B1B3"/>
    <a:srgbClr val="E48430"/>
    <a:srgbClr val="5E8A2F"/>
    <a:srgbClr val="878787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3913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426" y="62"/>
      </p:cViewPr>
      <p:guideLst>
        <p:guide orient="horz" pos="4088"/>
        <p:guide orient="horz" pos="663"/>
        <p:guide orient="horz" pos="278"/>
        <p:guide orient="horz" pos="3873"/>
        <p:guide pos="4776"/>
        <p:guide pos="5932"/>
        <p:guide orient="horz" pos="1117"/>
        <p:guide orient="horz" pos="1184"/>
        <p:guide pos="284"/>
        <p:guide pos="5956"/>
        <p:guide orient="horz" pos="10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2" d="100"/>
          <a:sy n="92" d="100"/>
        </p:scale>
        <p:origin x="3684" y="78"/>
      </p:cViewPr>
      <p:guideLst>
        <p:guide orient="horz" pos="3108"/>
        <p:guide pos="212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210" cy="494877"/>
          </a:xfrm>
          <a:prstGeom prst="rect">
            <a:avLst/>
          </a:prstGeom>
        </p:spPr>
        <p:txBody>
          <a:bodyPr vert="horz" lIns="89666" tIns="44833" rIns="89666" bIns="4483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6003" y="0"/>
            <a:ext cx="2918210" cy="494877"/>
          </a:xfrm>
          <a:prstGeom prst="rect">
            <a:avLst/>
          </a:prstGeom>
        </p:spPr>
        <p:txBody>
          <a:bodyPr vert="horz" lIns="89666" tIns="44833" rIns="89666" bIns="44833" rtlCol="0"/>
          <a:lstStyle>
            <a:lvl1pPr algn="r">
              <a:defRPr sz="1200"/>
            </a:lvl1pPr>
          </a:lstStyle>
          <a:p>
            <a:fld id="{EDC803A9-6A1C-41BF-ADBB-09E8537D150F}" type="datetimeFigureOut">
              <a:rPr lang="de-DE" smtClean="0"/>
              <a:t>04.05.2018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437"/>
            <a:ext cx="2918210" cy="494876"/>
          </a:xfrm>
          <a:prstGeom prst="rect">
            <a:avLst/>
          </a:prstGeom>
        </p:spPr>
        <p:txBody>
          <a:bodyPr vert="horz" lIns="89666" tIns="44833" rIns="89666" bIns="4483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6003" y="9371437"/>
            <a:ext cx="2918210" cy="494876"/>
          </a:xfrm>
          <a:prstGeom prst="rect">
            <a:avLst/>
          </a:prstGeom>
        </p:spPr>
        <p:txBody>
          <a:bodyPr vert="horz" lIns="89666" tIns="44833" rIns="89666" bIns="44833" rtlCol="0" anchor="b"/>
          <a:lstStyle>
            <a:lvl1pPr algn="r">
              <a:defRPr sz="1200"/>
            </a:lvl1pPr>
          </a:lstStyle>
          <a:p>
            <a:fld id="{34B58DC0-2B2E-4737-B7CE-BDDA106704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4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r">
              <a:defRPr sz="1300"/>
            </a:lvl1pPr>
          </a:lstStyle>
          <a:p>
            <a:fld id="{D416FB07-7EA2-4977-AA8F-9F3A261103E5}" type="datetimeFigureOut">
              <a:rPr lang="en-GB" smtClean="0"/>
              <a:pPr/>
              <a:t>04/05/2018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7" tIns="47429" rIns="94857" bIns="47429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57" tIns="47429" rIns="94857" bIns="47429" rtlCol="0"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r">
              <a:defRPr sz="1300"/>
            </a:lvl1pPr>
          </a:lstStyle>
          <a:p>
            <a:fld id="{892B63B7-61B4-4839-9531-878321E0A46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24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B63B7-61B4-4839-9531-878321E0A46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96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jp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www.tpa-horwath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hyperlink" Target="http://www.tpa-horwath.com/" TargetMode="Externa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0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Inhaltsplatzhalter 2"/>
          <p:cNvSpPr txBox="1">
            <a:spLocks/>
          </p:cNvSpPr>
          <p:nvPr userDrawn="1"/>
        </p:nvSpPr>
        <p:spPr>
          <a:xfrm>
            <a:off x="446635" y="6631812"/>
            <a:ext cx="9089027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000" spc="60" noProof="0" dirty="0">
                <a:solidFill>
                  <a:srgbClr val="9FA1A4"/>
                </a:solidFill>
              </a:rPr>
              <a:t>Albania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Austria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Bulgaria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Croatia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Czech Republic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Hungary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Poland</a:t>
            </a:r>
            <a:r>
              <a:rPr lang="en-US" sz="106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6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Romania</a:t>
            </a:r>
            <a:r>
              <a:rPr lang="en-US" sz="106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Serbia</a:t>
            </a:r>
            <a:r>
              <a:rPr lang="en-US" sz="105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6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Slovakia</a:t>
            </a:r>
            <a:r>
              <a:rPr lang="en-US" sz="106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I</a:t>
            </a:r>
            <a:r>
              <a:rPr lang="en-US" sz="1060" spc="60" noProof="0" dirty="0">
                <a:solidFill>
                  <a:srgbClr val="9FA1A4"/>
                </a:solidFill>
              </a:rPr>
              <a:t>   </a:t>
            </a:r>
            <a:r>
              <a:rPr lang="en-US" sz="1000" spc="60" noProof="0" dirty="0">
                <a:solidFill>
                  <a:srgbClr val="9FA1A4"/>
                </a:solidFill>
              </a:rPr>
              <a:t>Slovenia</a:t>
            </a:r>
          </a:p>
        </p:txBody>
      </p:sp>
      <p:sp>
        <p:nvSpPr>
          <p:cNvPr id="20" name="Titel 1"/>
          <p:cNvSpPr>
            <a:spLocks noGrp="1"/>
          </p:cNvSpPr>
          <p:nvPr>
            <p:ph type="ctrTitle" hasCustomPrompt="1"/>
          </p:nvPr>
        </p:nvSpPr>
        <p:spPr>
          <a:xfrm>
            <a:off x="668338" y="1299696"/>
            <a:ext cx="8420100" cy="369332"/>
          </a:xfrm>
        </p:spPr>
        <p:txBody>
          <a:bodyPr anchor="b"/>
          <a:lstStyle>
            <a:lvl1pPr algn="l">
              <a:defRPr sz="2400" b="1">
                <a:solidFill>
                  <a:srgbClr val="58595B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2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68338" y="1748624"/>
            <a:ext cx="6934200" cy="24622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1600" b="0" kern="1200" baseline="0" dirty="0">
                <a:solidFill>
                  <a:srgbClr val="5E8A2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Lecturer</a:t>
            </a:r>
          </a:p>
        </p:txBody>
      </p:sp>
      <p:sp>
        <p:nvSpPr>
          <p:cNvPr id="22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668338" y="2286620"/>
            <a:ext cx="2538413" cy="18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Place, Date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36" y="336761"/>
            <a:ext cx="1224000" cy="102518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3122922"/>
            <a:ext cx="9906000" cy="33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E2BCF22A-5E8C-4B2F-8CEC-D31B789CDA1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57607" y="2303677"/>
            <a:ext cx="4032250" cy="3108543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 b="1">
                <a:solidFill>
                  <a:srgbClr val="9FA1A4"/>
                </a:solidFill>
              </a:defRPr>
            </a:lvl1pPr>
          </a:lstStyle>
          <a:p>
            <a:pPr lvl="0"/>
            <a:r>
              <a:rPr lang="en-US" noProof="0" dirty="0"/>
              <a:t>Headline 1</a:t>
            </a:r>
          </a:p>
          <a:p>
            <a:pPr lvl="0"/>
            <a:r>
              <a:rPr lang="en-US" noProof="0" dirty="0"/>
              <a:t>Headline 2</a:t>
            </a:r>
          </a:p>
          <a:p>
            <a:pPr lvl="0"/>
            <a:r>
              <a:rPr lang="en-US" noProof="0" dirty="0"/>
              <a:t>Headline 3</a:t>
            </a:r>
          </a:p>
          <a:p>
            <a:pPr lvl="0"/>
            <a:r>
              <a:rPr lang="en-US" noProof="0" dirty="0"/>
              <a:t>Headline 4</a:t>
            </a:r>
          </a:p>
          <a:p>
            <a:pPr lvl="0"/>
            <a:r>
              <a:rPr lang="en-US" noProof="0" dirty="0"/>
              <a:t>Headline 5</a:t>
            </a:r>
          </a:p>
          <a:p>
            <a:pPr lvl="0"/>
            <a:r>
              <a:rPr lang="en-US" noProof="0" dirty="0"/>
              <a:t>Headline 6</a:t>
            </a:r>
          </a:p>
          <a:p>
            <a:pPr lvl="0"/>
            <a:r>
              <a:rPr lang="en-US" noProof="0" dirty="0"/>
              <a:t>Headline 7</a:t>
            </a:r>
          </a:p>
          <a:p>
            <a:pPr lvl="0"/>
            <a:r>
              <a:rPr lang="en-US" noProof="0" dirty="0"/>
              <a:t>Headline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2437" y="775894"/>
            <a:ext cx="7242590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27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1508663"/>
            <a:ext cx="9001125" cy="215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0"/>
          </p:nvPr>
        </p:nvSpPr>
        <p:spPr>
          <a:xfrm>
            <a:off x="453599" y="1879200"/>
            <a:ext cx="9000000" cy="7232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1663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75768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8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62282"/>
            <a:ext cx="9906000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200" y="4823012"/>
            <a:ext cx="9001126" cy="430887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447675" indent="0">
              <a:defRPr lang="de-AT" sz="2800" b="0" dirty="0"/>
            </a:lvl1pPr>
          </a:lstStyle>
          <a:p>
            <a:pPr lvl="0"/>
            <a:r>
              <a:rPr lang="en-US" noProof="0" dirty="0"/>
              <a:t>Heading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1564929"/>
            <a:ext cx="9906000" cy="0"/>
          </a:xfrm>
          <a:prstGeom prst="line">
            <a:avLst/>
          </a:prstGeom>
          <a:ln w="38100">
            <a:solidFill>
              <a:srgbClr val="005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0" y="4521593"/>
            <a:ext cx="9906000" cy="0"/>
          </a:xfrm>
          <a:prstGeom prst="line">
            <a:avLst/>
          </a:prstGeom>
          <a:ln w="38100">
            <a:solidFill>
              <a:srgbClr val="005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E2BCF22A-5E8C-4B2F-8CEC-D31B789CDA1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93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99775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0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/>
          <p:cNvSpPr>
            <a:spLocks noGrp="1"/>
          </p:cNvSpPr>
          <p:nvPr>
            <p:ph type="pic" sz="quarter" idx="18" hasCustomPrompt="1"/>
          </p:nvPr>
        </p:nvSpPr>
        <p:spPr>
          <a:xfrm>
            <a:off x="446400" y="1692000"/>
            <a:ext cx="1580400" cy="12708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46400" y="3128293"/>
            <a:ext cx="2666077" cy="215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400" b="1" kern="1200" dirty="0" smtClean="0">
                <a:solidFill>
                  <a:srgbClr val="00523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446400" y="3371264"/>
            <a:ext cx="2666077" cy="18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200" kern="1200" baseline="0" dirty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200" noProof="0" dirty="0">
                <a:solidFill>
                  <a:srgbClr val="58595B"/>
                </a:solidFill>
                <a:cs typeface="+mn-cs"/>
              </a:rPr>
              <a:t>Tax</a:t>
            </a:r>
            <a:r>
              <a:rPr lang="de-DE" sz="1200" dirty="0">
                <a:solidFill>
                  <a:srgbClr val="58595B"/>
                </a:solidFill>
                <a:cs typeface="+mn-cs"/>
              </a:rPr>
              <a:t> </a:t>
            </a:r>
            <a:r>
              <a:rPr lang="en-US" sz="1200" noProof="0" dirty="0">
                <a:solidFill>
                  <a:srgbClr val="58595B"/>
                </a:solidFill>
                <a:cs typeface="+mn-cs"/>
              </a:rPr>
              <a:t>Advisor</a:t>
            </a:r>
            <a:r>
              <a:rPr lang="de-AT" sz="1200" dirty="0">
                <a:solidFill>
                  <a:srgbClr val="58595B"/>
                </a:solidFill>
                <a:cs typeface="Arial" charset="0"/>
              </a:rPr>
              <a:t> |</a:t>
            </a:r>
            <a:r>
              <a:rPr lang="de-DE" dirty="0"/>
              <a:t> Partner</a:t>
            </a:r>
          </a:p>
        </p:txBody>
      </p:sp>
      <p:sp>
        <p:nvSpPr>
          <p:cNvPr id="56" name="Textplatzhalt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447923" y="4013206"/>
            <a:ext cx="2549525" cy="1846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</a:rPr>
              <a:t>F:</a:t>
            </a:r>
            <a:r>
              <a:rPr lang="de-DE" sz="1200" dirty="0">
                <a:solidFill>
                  <a:srgbClr val="000000"/>
                </a:solidFill>
              </a:rPr>
              <a:t> +40 (1) 3100668</a:t>
            </a:r>
          </a:p>
        </p:txBody>
      </p:sp>
      <p:sp>
        <p:nvSpPr>
          <p:cNvPr id="58" name="Textplatzhalter 57"/>
          <p:cNvSpPr>
            <a:spLocks noGrp="1"/>
          </p:cNvSpPr>
          <p:nvPr>
            <p:ph type="body" sz="quarter" idx="34" hasCustomPrompt="1"/>
          </p:nvPr>
        </p:nvSpPr>
        <p:spPr>
          <a:xfrm>
            <a:off x="430213" y="4448382"/>
            <a:ext cx="3357875" cy="184666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buClr>
                <a:schemeClr val="tx1"/>
              </a:buClr>
              <a:buSzPct val="120000"/>
              <a:buFont typeface="Wingdings" pitchFamily="2" charset="2"/>
              <a:buNone/>
              <a:defRPr lang="de-DE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200" u="sng" noProof="0" dirty="0">
                <a:solidFill>
                  <a:schemeClr val="tx1"/>
                </a:solidFill>
              </a:rPr>
              <a:t>firstname.lastname@tpa-group.ro</a:t>
            </a:r>
            <a:endParaRPr lang="en-US" noProof="0" dirty="0"/>
          </a:p>
        </p:txBody>
      </p:sp>
      <p:sp>
        <p:nvSpPr>
          <p:cNvPr id="59" name="Textplatzhalter 55"/>
          <p:cNvSpPr>
            <a:spLocks noGrp="1"/>
          </p:cNvSpPr>
          <p:nvPr>
            <p:ph type="body" sz="quarter" idx="35" hasCustomPrompt="1"/>
          </p:nvPr>
        </p:nvSpPr>
        <p:spPr>
          <a:xfrm>
            <a:off x="446400" y="3806441"/>
            <a:ext cx="2549525" cy="1846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</a:rPr>
              <a:t>T:</a:t>
            </a:r>
            <a:r>
              <a:rPr lang="de-DE" sz="1200" dirty="0">
                <a:solidFill>
                  <a:srgbClr val="000000"/>
                </a:solidFill>
              </a:rPr>
              <a:t> +40 (1) 3100669</a:t>
            </a:r>
          </a:p>
        </p:txBody>
      </p:sp>
      <p:sp>
        <p:nvSpPr>
          <p:cNvPr id="61" name="Textplatzhalter 60"/>
          <p:cNvSpPr>
            <a:spLocks noGrp="1"/>
          </p:cNvSpPr>
          <p:nvPr>
            <p:ph type="body" sz="quarter" idx="36" hasCustomPrompt="1"/>
          </p:nvPr>
        </p:nvSpPr>
        <p:spPr>
          <a:xfrm>
            <a:off x="429758" y="4683020"/>
            <a:ext cx="2422525" cy="40780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buClr>
                <a:schemeClr val="tx1"/>
              </a:buClr>
              <a:buSzPct val="120000"/>
              <a:buFont typeface="Wingdings" pitchFamily="2" charset="2"/>
              <a:buNone/>
              <a:defRPr lang="de-DE" sz="1200" u="sng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de-DE" dirty="0"/>
              <a:t>www.tpa-group.ro</a:t>
            </a:r>
          </a:p>
          <a:p>
            <a:pPr lvl="0"/>
            <a:r>
              <a:rPr lang="de-DE" dirty="0"/>
              <a:t>www.tpa-group.com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3503847" y="1698711"/>
            <a:ext cx="4335083" cy="1754326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</a:lstStyle>
          <a:p>
            <a:pPr lvl="0"/>
            <a:r>
              <a:rPr lang="en-US" noProof="0" dirty="0"/>
              <a:t>xx</a:t>
            </a:r>
          </a:p>
          <a:p>
            <a:pPr lvl="0"/>
            <a:r>
              <a:rPr lang="en-US" noProof="0" dirty="0"/>
              <a:t>xx</a:t>
            </a:r>
          </a:p>
          <a:p>
            <a:pPr lvl="0"/>
            <a:r>
              <a:rPr lang="en-US" noProof="0" dirty="0"/>
              <a:t>xx</a:t>
            </a:r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Services and Areas of Expertise :</a:t>
            </a:r>
          </a:p>
          <a:p>
            <a:pPr lvl="1"/>
            <a:r>
              <a:rPr lang="en-US" noProof="0" dirty="0"/>
              <a:t>xx</a:t>
            </a:r>
          </a:p>
          <a:p>
            <a:pPr lvl="1"/>
            <a:r>
              <a:rPr lang="en-US" noProof="0" dirty="0"/>
              <a:t>xx</a:t>
            </a:r>
          </a:p>
        </p:txBody>
      </p:sp>
      <p:sp>
        <p:nvSpPr>
          <p:cNvPr id="93" name="Titel 2"/>
          <p:cNvSpPr>
            <a:spLocks noGrp="1"/>
          </p:cNvSpPr>
          <p:nvPr>
            <p:ph type="title" hasCustomPrompt="1"/>
          </p:nvPr>
        </p:nvSpPr>
        <p:spPr>
          <a:xfrm>
            <a:off x="452437" y="775894"/>
            <a:ext cx="7242590" cy="307777"/>
          </a:xfrm>
        </p:spPr>
        <p:txBody>
          <a:bodyPr/>
          <a:lstStyle/>
          <a:p>
            <a:r>
              <a:rPr lang="en-US" dirty="0"/>
              <a:t>Get into contact with TPA:</a:t>
            </a:r>
          </a:p>
        </p:txBody>
      </p:sp>
    </p:spTree>
    <p:extLst>
      <p:ext uri="{BB962C8B-B14F-4D97-AF65-F5344CB8AC3E}">
        <p14:creationId xmlns:p14="http://schemas.microsoft.com/office/powerpoint/2010/main" val="276473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62F6-F2B2-40BA-9648-22A2833A4392}" type="datetimeFigureOut">
              <a:rPr lang="de-DE" smtClean="0"/>
              <a:t>05.05.2018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03A-ED5C-4B23-8F65-1CF3F77AD35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38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620" y="348337"/>
            <a:ext cx="7870980" cy="890783"/>
          </a:xfrm>
        </p:spPr>
        <p:txBody>
          <a:bodyPr/>
          <a:lstStyle/>
          <a:p>
            <a:r>
              <a:rPr lang="de-DE" noProof="0" dirty="0"/>
              <a:t>Headline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43989" y="1449983"/>
            <a:ext cx="9007200" cy="4726980"/>
          </a:xfrm>
        </p:spPr>
        <p:txBody>
          <a:bodyPr/>
          <a:lstStyle>
            <a:lvl1pPr marL="226800"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 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  <a:p>
            <a:pPr lvl="4"/>
            <a:r>
              <a:rPr lang="de-DE" dirty="0"/>
              <a:t>Text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17432" y="6538915"/>
            <a:ext cx="2228850" cy="365125"/>
          </a:xfrm>
        </p:spPr>
        <p:txBody>
          <a:bodyPr/>
          <a:lstStyle/>
          <a:p>
            <a:r>
              <a:rPr lang="de-DE" dirty="0"/>
              <a:t>Page </a:t>
            </a:r>
            <a:fld id="{E2BCF22A-5E8C-4B2F-8CEC-D31B789CDA14}" type="slidenum">
              <a:rPr smtClean="0"/>
              <a:pPr/>
              <a:t>‹#›</a:t>
            </a:fld>
            <a:endParaRPr dirty="0"/>
          </a:p>
        </p:txBody>
      </p:sp>
      <p:cxnSp>
        <p:nvCxnSpPr>
          <p:cNvPr id="5" name="Gerade Verbindung 7"/>
          <p:cNvCxnSpPr/>
          <p:nvPr userDrawn="1"/>
        </p:nvCxnSpPr>
        <p:spPr>
          <a:xfrm>
            <a:off x="446635" y="6592416"/>
            <a:ext cx="900692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hlinkClick r:id="rId2"/>
          </p:cNvPr>
          <p:cNvSpPr/>
          <p:nvPr userDrawn="1"/>
        </p:nvSpPr>
        <p:spPr>
          <a:xfrm>
            <a:off x="446635" y="6341385"/>
            <a:ext cx="1206516" cy="2201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endParaRPr lang="en-GB" sz="1400" dirty="0" err="1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446635" y="6663653"/>
            <a:ext cx="807913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  <a:defRPr sz="800">
                <a:solidFill>
                  <a:srgbClr val="58585A"/>
                </a:solidFill>
              </a:defRPr>
            </a:lvl1pPr>
          </a:lstStyle>
          <a:p>
            <a:pPr lvl="0"/>
            <a:r>
              <a:rPr lang="en-GB" dirty="0">
                <a:solidFill>
                  <a:schemeClr val="tx2"/>
                </a:solidFill>
              </a:rPr>
              <a:t>www.tpa-group.at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1413457" y="6663652"/>
            <a:ext cx="944169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marL="0"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</a:pPr>
            <a:r>
              <a:rPr lang="en-GB" sz="800" dirty="0">
                <a:solidFill>
                  <a:schemeClr val="tx2"/>
                </a:solidFill>
              </a:rPr>
              <a:t>www.tpa-group.com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534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28"/>
          </p:nvPr>
        </p:nvSpPr>
        <p:spPr>
          <a:xfrm>
            <a:off x="7136689" y="6538915"/>
            <a:ext cx="2404224" cy="365125"/>
          </a:xfrm>
        </p:spPr>
        <p:txBody>
          <a:bodyPr/>
          <a:lstStyle/>
          <a:p>
            <a:r>
              <a:rPr lang="de-DE" dirty="0"/>
              <a:t>Page </a:t>
            </a:r>
            <a:fld id="{E2BCF22A-5E8C-4B2F-8CEC-D31B789CDA14}" type="slidenum">
              <a:rPr smtClean="0"/>
              <a:pPr/>
              <a:t>‹#›</a:t>
            </a:fld>
            <a:endParaRPr dirty="0"/>
          </a:p>
        </p:txBody>
      </p:sp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/>
          <p:cNvSpPr>
            <a:spLocks noGrp="1"/>
          </p:cNvSpPr>
          <p:nvPr>
            <p:ph type="pic" sz="quarter" idx="18" hasCustomPrompt="1"/>
          </p:nvPr>
        </p:nvSpPr>
        <p:spPr>
          <a:xfrm>
            <a:off x="482975" y="1482555"/>
            <a:ext cx="2087460" cy="1621402"/>
          </a:xfrm>
          <a:custGeom>
            <a:avLst/>
            <a:gdLst>
              <a:gd name="connsiteX0" fmla="*/ 0 w 1857563"/>
              <a:gd name="connsiteY0" fmla="*/ 270239 h 1621402"/>
              <a:gd name="connsiteX1" fmla="*/ 270239 w 1857563"/>
              <a:gd name="connsiteY1" fmla="*/ 0 h 1621402"/>
              <a:gd name="connsiteX2" fmla="*/ 1587324 w 1857563"/>
              <a:gd name="connsiteY2" fmla="*/ 0 h 1621402"/>
              <a:gd name="connsiteX3" fmla="*/ 1857563 w 1857563"/>
              <a:gd name="connsiteY3" fmla="*/ 270239 h 1621402"/>
              <a:gd name="connsiteX4" fmla="*/ 1857563 w 1857563"/>
              <a:gd name="connsiteY4" fmla="*/ 1351163 h 1621402"/>
              <a:gd name="connsiteX5" fmla="*/ 1587324 w 1857563"/>
              <a:gd name="connsiteY5" fmla="*/ 1621402 h 1621402"/>
              <a:gd name="connsiteX6" fmla="*/ 270239 w 1857563"/>
              <a:gd name="connsiteY6" fmla="*/ 1621402 h 1621402"/>
              <a:gd name="connsiteX7" fmla="*/ 0 w 1857563"/>
              <a:gd name="connsiteY7" fmla="*/ 1351163 h 1621402"/>
              <a:gd name="connsiteX8" fmla="*/ 0 w 1857563"/>
              <a:gd name="connsiteY8" fmla="*/ 270239 h 1621402"/>
              <a:gd name="connsiteX0" fmla="*/ 0 w 2087078"/>
              <a:gd name="connsiteY0" fmla="*/ 270239 h 1621402"/>
              <a:gd name="connsiteX1" fmla="*/ 270239 w 2087078"/>
              <a:gd name="connsiteY1" fmla="*/ 0 h 1621402"/>
              <a:gd name="connsiteX2" fmla="*/ 2049286 w 2087078"/>
              <a:gd name="connsiteY2" fmla="*/ 0 h 1621402"/>
              <a:gd name="connsiteX3" fmla="*/ 1857563 w 2087078"/>
              <a:gd name="connsiteY3" fmla="*/ 270239 h 1621402"/>
              <a:gd name="connsiteX4" fmla="*/ 1857563 w 2087078"/>
              <a:gd name="connsiteY4" fmla="*/ 1351163 h 1621402"/>
              <a:gd name="connsiteX5" fmla="*/ 1587324 w 2087078"/>
              <a:gd name="connsiteY5" fmla="*/ 1621402 h 1621402"/>
              <a:gd name="connsiteX6" fmla="*/ 270239 w 2087078"/>
              <a:gd name="connsiteY6" fmla="*/ 1621402 h 1621402"/>
              <a:gd name="connsiteX7" fmla="*/ 0 w 2087078"/>
              <a:gd name="connsiteY7" fmla="*/ 1351163 h 1621402"/>
              <a:gd name="connsiteX8" fmla="*/ 0 w 2087078"/>
              <a:gd name="connsiteY8" fmla="*/ 270239 h 1621402"/>
              <a:gd name="connsiteX0" fmla="*/ 0 w 2087078"/>
              <a:gd name="connsiteY0" fmla="*/ 270239 h 1621402"/>
              <a:gd name="connsiteX1" fmla="*/ 270239 w 2087078"/>
              <a:gd name="connsiteY1" fmla="*/ 0 h 1621402"/>
              <a:gd name="connsiteX2" fmla="*/ 2049286 w 2087078"/>
              <a:gd name="connsiteY2" fmla="*/ 0 h 1621402"/>
              <a:gd name="connsiteX3" fmla="*/ 1857563 w 2087078"/>
              <a:gd name="connsiteY3" fmla="*/ 165464 h 1621402"/>
              <a:gd name="connsiteX4" fmla="*/ 1857563 w 2087078"/>
              <a:gd name="connsiteY4" fmla="*/ 1351163 h 1621402"/>
              <a:gd name="connsiteX5" fmla="*/ 1587324 w 2087078"/>
              <a:gd name="connsiteY5" fmla="*/ 1621402 h 1621402"/>
              <a:gd name="connsiteX6" fmla="*/ 270239 w 2087078"/>
              <a:gd name="connsiteY6" fmla="*/ 1621402 h 1621402"/>
              <a:gd name="connsiteX7" fmla="*/ 0 w 2087078"/>
              <a:gd name="connsiteY7" fmla="*/ 1351163 h 1621402"/>
              <a:gd name="connsiteX8" fmla="*/ 0 w 2087078"/>
              <a:gd name="connsiteY8" fmla="*/ 270239 h 1621402"/>
              <a:gd name="connsiteX0" fmla="*/ 0 w 2087460"/>
              <a:gd name="connsiteY0" fmla="*/ 270239 h 1621402"/>
              <a:gd name="connsiteX1" fmla="*/ 270239 w 2087460"/>
              <a:gd name="connsiteY1" fmla="*/ 0 h 1621402"/>
              <a:gd name="connsiteX2" fmla="*/ 2049286 w 2087460"/>
              <a:gd name="connsiteY2" fmla="*/ 0 h 1621402"/>
              <a:gd name="connsiteX3" fmla="*/ 1857563 w 2087460"/>
              <a:gd name="connsiteY3" fmla="*/ 165464 h 1621402"/>
              <a:gd name="connsiteX4" fmla="*/ 1857563 w 2087460"/>
              <a:gd name="connsiteY4" fmla="*/ 1351163 h 1621402"/>
              <a:gd name="connsiteX5" fmla="*/ 1587324 w 2087460"/>
              <a:gd name="connsiteY5" fmla="*/ 1621402 h 1621402"/>
              <a:gd name="connsiteX6" fmla="*/ 270239 w 2087460"/>
              <a:gd name="connsiteY6" fmla="*/ 1621402 h 1621402"/>
              <a:gd name="connsiteX7" fmla="*/ 0 w 2087460"/>
              <a:gd name="connsiteY7" fmla="*/ 1351163 h 1621402"/>
              <a:gd name="connsiteX8" fmla="*/ 0 w 2087460"/>
              <a:gd name="connsiteY8" fmla="*/ 270239 h 1621402"/>
              <a:gd name="connsiteX0" fmla="*/ 0 w 2087460"/>
              <a:gd name="connsiteY0" fmla="*/ 270239 h 1621402"/>
              <a:gd name="connsiteX1" fmla="*/ 270239 w 2087460"/>
              <a:gd name="connsiteY1" fmla="*/ 0 h 1621402"/>
              <a:gd name="connsiteX2" fmla="*/ 2049286 w 2087460"/>
              <a:gd name="connsiteY2" fmla="*/ 0 h 1621402"/>
              <a:gd name="connsiteX3" fmla="*/ 1857563 w 2087460"/>
              <a:gd name="connsiteY3" fmla="*/ 203564 h 1621402"/>
              <a:gd name="connsiteX4" fmla="*/ 1857563 w 2087460"/>
              <a:gd name="connsiteY4" fmla="*/ 1351163 h 1621402"/>
              <a:gd name="connsiteX5" fmla="*/ 1587324 w 2087460"/>
              <a:gd name="connsiteY5" fmla="*/ 1621402 h 1621402"/>
              <a:gd name="connsiteX6" fmla="*/ 270239 w 2087460"/>
              <a:gd name="connsiteY6" fmla="*/ 1621402 h 1621402"/>
              <a:gd name="connsiteX7" fmla="*/ 0 w 2087460"/>
              <a:gd name="connsiteY7" fmla="*/ 1351163 h 1621402"/>
              <a:gd name="connsiteX8" fmla="*/ 0 w 2087460"/>
              <a:gd name="connsiteY8" fmla="*/ 270239 h 1621402"/>
              <a:gd name="connsiteX0" fmla="*/ 0 w 2087460"/>
              <a:gd name="connsiteY0" fmla="*/ 270239 h 1621402"/>
              <a:gd name="connsiteX1" fmla="*/ 270239 w 2087460"/>
              <a:gd name="connsiteY1" fmla="*/ 0 h 1621402"/>
              <a:gd name="connsiteX2" fmla="*/ 2049286 w 2087460"/>
              <a:gd name="connsiteY2" fmla="*/ 0 h 1621402"/>
              <a:gd name="connsiteX3" fmla="*/ 1857563 w 2087460"/>
              <a:gd name="connsiteY3" fmla="*/ 203564 h 1621402"/>
              <a:gd name="connsiteX4" fmla="*/ 1857563 w 2087460"/>
              <a:gd name="connsiteY4" fmla="*/ 1351163 h 1621402"/>
              <a:gd name="connsiteX5" fmla="*/ 1587324 w 2087460"/>
              <a:gd name="connsiteY5" fmla="*/ 1621402 h 1621402"/>
              <a:gd name="connsiteX6" fmla="*/ 270239 w 2087460"/>
              <a:gd name="connsiteY6" fmla="*/ 1621402 h 1621402"/>
              <a:gd name="connsiteX7" fmla="*/ 0 w 2087460"/>
              <a:gd name="connsiteY7" fmla="*/ 1351163 h 1621402"/>
              <a:gd name="connsiteX8" fmla="*/ 0 w 2087460"/>
              <a:gd name="connsiteY8" fmla="*/ 270239 h 162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7460" h="1621402">
                <a:moveTo>
                  <a:pt x="0" y="270239"/>
                </a:moveTo>
                <a:cubicBezTo>
                  <a:pt x="0" y="120990"/>
                  <a:pt x="120990" y="0"/>
                  <a:pt x="270239" y="0"/>
                </a:cubicBezTo>
                <a:lnTo>
                  <a:pt x="2049286" y="0"/>
                </a:lnTo>
                <a:cubicBezTo>
                  <a:pt x="2198535" y="0"/>
                  <a:pt x="1862325" y="20978"/>
                  <a:pt x="1857563" y="203564"/>
                </a:cubicBezTo>
                <a:lnTo>
                  <a:pt x="1857563" y="1351163"/>
                </a:lnTo>
                <a:cubicBezTo>
                  <a:pt x="1857563" y="1500412"/>
                  <a:pt x="1736573" y="1621402"/>
                  <a:pt x="1587324" y="1621402"/>
                </a:cubicBezTo>
                <a:lnTo>
                  <a:pt x="270239" y="1621402"/>
                </a:lnTo>
                <a:cubicBezTo>
                  <a:pt x="120990" y="1621402"/>
                  <a:pt x="0" y="1500412"/>
                  <a:pt x="0" y="1351163"/>
                </a:cubicBezTo>
                <a:lnTo>
                  <a:pt x="0" y="27023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357100" y="3631234"/>
            <a:ext cx="2565821" cy="2834288"/>
          </a:xfrm>
        </p:spPr>
        <p:txBody>
          <a:bodyPr>
            <a:normAutofit/>
          </a:bodyPr>
          <a:lstStyle>
            <a:lvl1pPr marL="226800" indent="-226800">
              <a:spcBef>
                <a:spcPts val="3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&lt;"/>
              <a:defRPr sz="1100">
                <a:solidFill>
                  <a:schemeClr val="tx1"/>
                </a:solidFill>
              </a:defRPr>
            </a:lvl1pPr>
            <a:lvl2pPr marL="457200">
              <a:spcBef>
                <a:spcPts val="600"/>
              </a:spcBef>
              <a:defRPr sz="11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 dirty="0"/>
              <a:t>xx</a:t>
            </a:r>
          </a:p>
          <a:p>
            <a:pPr lvl="0"/>
            <a:r>
              <a:rPr lang="de-DE" noProof="0" dirty="0"/>
              <a:t>xx</a:t>
            </a:r>
          </a:p>
          <a:p>
            <a:pPr lvl="0"/>
            <a:r>
              <a:rPr lang="de-DE" noProof="0" dirty="0"/>
              <a:t>xx</a:t>
            </a:r>
          </a:p>
          <a:p>
            <a:pPr lvl="0"/>
            <a:endParaRPr lang="de-DE" noProof="0" dirty="0"/>
          </a:p>
          <a:p>
            <a:pPr lvl="0"/>
            <a:r>
              <a:rPr lang="de-DE" noProof="0" dirty="0"/>
              <a:t>Areas </a:t>
            </a:r>
            <a:r>
              <a:rPr lang="de-DE" noProof="0" dirty="0" err="1"/>
              <a:t>of</a:t>
            </a:r>
            <a:r>
              <a:rPr lang="de-DE" noProof="0" dirty="0"/>
              <a:t> Expertise:</a:t>
            </a:r>
          </a:p>
          <a:p>
            <a:pPr lvl="1"/>
            <a:r>
              <a:rPr lang="de-DE" noProof="0" dirty="0"/>
              <a:t>xx</a:t>
            </a:r>
          </a:p>
          <a:p>
            <a:pPr lvl="1"/>
            <a:r>
              <a:rPr lang="de-DE" noProof="0" dirty="0" err="1"/>
              <a:t>Xx</a:t>
            </a:r>
            <a:endParaRPr lang="de-DE" noProof="0" dirty="0"/>
          </a:p>
          <a:p>
            <a:pPr lvl="1"/>
            <a:r>
              <a:rPr lang="de-DE" noProof="0" dirty="0" err="1"/>
              <a:t>Xx</a:t>
            </a:r>
            <a:endParaRPr lang="de-DE" noProof="0" dirty="0"/>
          </a:p>
          <a:p>
            <a:pPr lvl="1"/>
            <a:r>
              <a:rPr lang="de-DE" noProof="0" dirty="0" err="1"/>
              <a:t>Xx</a:t>
            </a:r>
            <a:endParaRPr lang="de-DE" noProof="0" dirty="0"/>
          </a:p>
          <a:p>
            <a:pPr lvl="1"/>
            <a:r>
              <a:rPr lang="de-DE" noProof="0" dirty="0" err="1"/>
              <a:t>Xx</a:t>
            </a:r>
            <a:endParaRPr lang="de-DE" noProof="0" dirty="0"/>
          </a:p>
          <a:p>
            <a:pPr lvl="1"/>
            <a:endParaRPr lang="de-DE" noProof="0" dirty="0"/>
          </a:p>
        </p:txBody>
      </p:sp>
      <p:cxnSp>
        <p:nvCxnSpPr>
          <p:cNvPr id="12" name="Gerade Verbindung 7"/>
          <p:cNvCxnSpPr/>
          <p:nvPr userDrawn="1"/>
        </p:nvCxnSpPr>
        <p:spPr>
          <a:xfrm>
            <a:off x="446635" y="6592416"/>
            <a:ext cx="900692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hlinkClick r:id="rId6"/>
          </p:cNvPr>
          <p:cNvSpPr/>
          <p:nvPr userDrawn="1"/>
        </p:nvSpPr>
        <p:spPr>
          <a:xfrm>
            <a:off x="446635" y="6341385"/>
            <a:ext cx="1206516" cy="2201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endParaRPr lang="en-GB" sz="1400" dirty="0" err="1">
              <a:solidFill>
                <a:schemeClr val="tx2"/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46635" y="6663653"/>
            <a:ext cx="807913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  <a:defRPr sz="800">
                <a:solidFill>
                  <a:srgbClr val="58585A"/>
                </a:solidFill>
              </a:defRPr>
            </a:lvl1pPr>
          </a:lstStyle>
          <a:p>
            <a:pPr lvl="0"/>
            <a:r>
              <a:rPr lang="en-GB" dirty="0">
                <a:solidFill>
                  <a:schemeClr val="tx2"/>
                </a:solidFill>
              </a:rPr>
              <a:t>www.tpa-group.at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1413457" y="6663652"/>
            <a:ext cx="944169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marL="0"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</a:pPr>
            <a:r>
              <a:rPr lang="en-GB" sz="800" dirty="0">
                <a:solidFill>
                  <a:schemeClr val="tx2"/>
                </a:solidFill>
              </a:rPr>
              <a:t>www.tpa-group.com</a:t>
            </a:r>
          </a:p>
        </p:txBody>
      </p:sp>
      <p:sp>
        <p:nvSpPr>
          <p:cNvPr id="50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2879196" y="3619932"/>
            <a:ext cx="2565821" cy="2845590"/>
          </a:xfrm>
        </p:spPr>
        <p:txBody>
          <a:bodyPr>
            <a:normAutofit/>
          </a:bodyPr>
          <a:lstStyle>
            <a:lvl1pPr marL="226800" indent="-226800">
              <a:spcBef>
                <a:spcPts val="3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&lt;"/>
              <a:defRPr sz="1200">
                <a:solidFill>
                  <a:schemeClr val="tx1"/>
                </a:solidFill>
              </a:defRPr>
            </a:lvl1pPr>
            <a:lvl2pPr marL="457200">
              <a:spcBef>
                <a:spcPts val="600"/>
              </a:spcBef>
              <a:defRPr sz="1100">
                <a:solidFill>
                  <a:schemeClr val="tx1"/>
                </a:solidFill>
              </a:defRPr>
            </a:lvl2pPr>
          </a:lstStyle>
          <a:p>
            <a:pPr lvl="1"/>
            <a:r>
              <a:rPr lang="de-DE" noProof="0" dirty="0"/>
              <a:t>xx</a:t>
            </a:r>
          </a:p>
          <a:p>
            <a:pPr lvl="1"/>
            <a:r>
              <a:rPr lang="de-DE" noProof="0" dirty="0" err="1"/>
              <a:t>Xx</a:t>
            </a:r>
            <a:endParaRPr lang="de-DE" noProof="0" dirty="0"/>
          </a:p>
          <a:p>
            <a:pPr lvl="1"/>
            <a:r>
              <a:rPr lang="de-DE" noProof="0" dirty="0" err="1"/>
              <a:t>Xx</a:t>
            </a:r>
            <a:endParaRPr lang="de-DE" noProof="0" dirty="0"/>
          </a:p>
          <a:p>
            <a:pPr lvl="1"/>
            <a:r>
              <a:rPr lang="de-DE" noProof="0" dirty="0"/>
              <a:t>xx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2523576" y="1655115"/>
            <a:ext cx="2565821" cy="144884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  <a:defRPr sz="1100">
                <a:solidFill>
                  <a:schemeClr val="tx1"/>
                </a:solidFill>
              </a:defRPr>
            </a:lvl1pPr>
            <a:lvl2pPr marL="457200">
              <a:spcBef>
                <a:spcPts val="600"/>
              </a:spcBef>
              <a:defRPr sz="1100">
                <a:solidFill>
                  <a:schemeClr val="tx1"/>
                </a:solidFill>
              </a:defRPr>
            </a:lvl2pPr>
          </a:lstStyle>
          <a:p>
            <a: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</a:pPr>
            <a:r>
              <a:rPr lang="de-DE" sz="1100" dirty="0">
                <a:solidFill>
                  <a:schemeClr val="tx1"/>
                </a:solidFill>
              </a:rPr>
              <a:t>Tel.: +43 (1) 58835-XXX</a:t>
            </a:r>
            <a:br>
              <a:rPr lang="de-DE" sz="1100" dirty="0">
                <a:solidFill>
                  <a:schemeClr val="tx1"/>
                </a:solidFill>
              </a:rPr>
            </a:br>
            <a:endParaRPr lang="de-DE" sz="1100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</a:pP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surname.lastname@tpa-group.at</a:t>
            </a:r>
          </a:p>
          <a:p>
            <a: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</a:pPr>
            <a:r>
              <a:rPr lang="de-DE" sz="1100" dirty="0">
                <a:solidFill>
                  <a:schemeClr val="tx1"/>
                </a:solidFill>
              </a:rPr>
              <a:t>www.tpa-group.at</a:t>
            </a:r>
          </a:p>
          <a:p>
            <a:pPr marL="0" indent="0" algn="l"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None/>
            </a:pPr>
            <a:r>
              <a:rPr lang="de-DE" sz="1100" dirty="0">
                <a:solidFill>
                  <a:schemeClr val="tx1"/>
                </a:solidFill>
              </a:rPr>
              <a:t>www.tpa-group.com</a:t>
            </a:r>
            <a:endParaRPr lang="de-AT" sz="1100" dirty="0" err="1">
              <a:solidFill>
                <a:schemeClr val="tx1"/>
              </a:solidFill>
            </a:endParaRP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42" hasCustomPrompt="1"/>
          </p:nvPr>
        </p:nvSpPr>
        <p:spPr>
          <a:xfrm>
            <a:off x="375046" y="706144"/>
            <a:ext cx="5733145" cy="285515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005233"/>
                </a:solidFill>
              </a:defRPr>
            </a:lvl1pPr>
            <a:lvl2pPr marL="225936" indent="0">
              <a:buNone/>
              <a:defRPr/>
            </a:lvl2pPr>
            <a:lvl3pPr marL="527759" indent="0">
              <a:buNone/>
              <a:defRPr/>
            </a:lvl3pPr>
            <a:lvl4pPr marL="829582" indent="0">
              <a:buNone/>
              <a:defRPr/>
            </a:lvl4pPr>
            <a:lvl5pPr marL="1131406" indent="0">
              <a:buNone/>
              <a:defRPr/>
            </a:lvl5pPr>
          </a:lstStyle>
          <a:p>
            <a:pPr lvl="0"/>
            <a:r>
              <a:rPr lang="de-DE" dirty="0"/>
              <a:t>Name </a:t>
            </a:r>
            <a:r>
              <a:rPr lang="de-DE" dirty="0" err="1"/>
              <a:t>Contact</a:t>
            </a:r>
            <a:endParaRPr lang="de-AT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43" hasCustomPrompt="1"/>
          </p:nvPr>
        </p:nvSpPr>
        <p:spPr>
          <a:xfrm>
            <a:off x="375047" y="990985"/>
            <a:ext cx="5733144" cy="352507"/>
          </a:xfrm>
        </p:spPr>
        <p:txBody>
          <a:bodyPr/>
          <a:lstStyle>
            <a:lvl1pPr marL="0" indent="0">
              <a:buNone/>
              <a:defRPr baseline="0">
                <a:solidFill>
                  <a:srgbClr val="58585A"/>
                </a:solidFill>
              </a:defRPr>
            </a:lvl1pPr>
            <a:lvl2pPr marL="225936" indent="0">
              <a:buNone/>
              <a:defRPr/>
            </a:lvl2pPr>
            <a:lvl3pPr marL="527759" indent="0">
              <a:buNone/>
              <a:defRPr/>
            </a:lvl3pPr>
            <a:lvl4pPr marL="829582" indent="0">
              <a:buNone/>
              <a:defRPr/>
            </a:lvl4pPr>
            <a:lvl5pPr marL="1131406" indent="0">
              <a:buNone/>
              <a:defRPr/>
            </a:lvl5pPr>
          </a:lstStyle>
          <a:p>
            <a:pPr lvl="0"/>
            <a:r>
              <a:rPr lang="de-DE" dirty="0" err="1"/>
              <a:t>Tax</a:t>
            </a:r>
            <a:r>
              <a:rPr lang="de-DE" dirty="0"/>
              <a:t> </a:t>
            </a:r>
            <a:r>
              <a:rPr lang="de-DE" dirty="0" err="1"/>
              <a:t>Advisor</a:t>
            </a:r>
            <a:r>
              <a:rPr lang="de-DE" dirty="0"/>
              <a:t> | Partner</a:t>
            </a:r>
            <a:endParaRPr lang="de-AT" dirty="0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35180" y="317278"/>
            <a:ext cx="900000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829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8" y="-81114"/>
            <a:ext cx="9936000" cy="702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7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tpa-horwath.com/" TargetMode="Externa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6899004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" name="think-cell Folie" r:id="rId13" imgW="360" imgH="360" progId="TCLayout.ActiveDocument.1">
                  <p:embed/>
                </p:oleObj>
              </mc:Choice>
              <mc:Fallback>
                <p:oleObj name="think-cell Folie" r:id="rId13" imgW="360" imgH="360" progId="TCLayout.ActiveDocument.1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2437" y="775894"/>
            <a:ext cx="724259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Heading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00266" y="6663653"/>
            <a:ext cx="85329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de-DE" sz="800" kern="1200" dirty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Page </a:t>
            </a:r>
            <a:fld id="{E2BCF22A-5E8C-4B2F-8CEC-D31B789CDA14}" type="slidenum">
              <a:rPr smtClean="0"/>
              <a:pPr/>
              <a:t>‹#›</a:t>
            </a:fld>
            <a:endParaRPr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46635" y="6592416"/>
            <a:ext cx="9006928" cy="0"/>
          </a:xfrm>
          <a:prstGeom prst="line">
            <a:avLst/>
          </a:prstGeom>
          <a:ln w="6350">
            <a:solidFill>
              <a:srgbClr val="005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hlinkClick r:id="rId15"/>
          </p:cNvPr>
          <p:cNvSpPr/>
          <p:nvPr userDrawn="1"/>
        </p:nvSpPr>
        <p:spPr>
          <a:xfrm>
            <a:off x="446635" y="6341385"/>
            <a:ext cx="1206516" cy="2201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endParaRPr lang="en-GB" sz="1400" dirty="0" err="1">
              <a:solidFill>
                <a:schemeClr val="tx2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888" y="347647"/>
            <a:ext cx="864000" cy="72366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3599" y="1879200"/>
            <a:ext cx="9000000" cy="7232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446635" y="6663653"/>
            <a:ext cx="812723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marL="0"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</a:pPr>
            <a:r>
              <a:rPr lang="en-GB" sz="800" dirty="0">
                <a:solidFill>
                  <a:schemeClr val="tx1"/>
                </a:solidFill>
              </a:rPr>
              <a:t>www.tpa-group.ro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1413457" y="6663652"/>
            <a:ext cx="944169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marL="0" indent="0">
              <a:spcBef>
                <a:spcPts val="300"/>
              </a:spcBef>
              <a:buClr>
                <a:schemeClr val="bg2"/>
              </a:buClr>
              <a:buSzPct val="120000"/>
              <a:buFont typeface="Wingdings" panose="05000000000000000000" pitchFamily="2" charset="2"/>
              <a:buNone/>
            </a:pPr>
            <a:r>
              <a:rPr lang="en-GB" sz="800" dirty="0">
                <a:solidFill>
                  <a:srgbClr val="58585A"/>
                </a:solidFill>
              </a:rPr>
              <a:t>www.tpa-group.com</a:t>
            </a:r>
          </a:p>
        </p:txBody>
      </p:sp>
    </p:spTree>
    <p:extLst>
      <p:ext uri="{BB962C8B-B14F-4D97-AF65-F5344CB8AC3E}">
        <p14:creationId xmlns:p14="http://schemas.microsoft.com/office/powerpoint/2010/main" val="400247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6" r:id="rId2"/>
    <p:sldLayoutId id="2147483650" r:id="rId3"/>
    <p:sldLayoutId id="2147483652" r:id="rId4"/>
    <p:sldLayoutId id="2147483651" r:id="rId5"/>
    <p:sldLayoutId id="2147483662" r:id="rId6"/>
    <p:sldLayoutId id="2147483663" r:id="rId7"/>
    <p:sldLayoutId id="2147483664" r:id="rId8"/>
    <p:sldLayoutId id="214748366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005233"/>
          </a:solidFill>
          <a:latin typeface="+mn-lt"/>
          <a:ea typeface="+mj-ea"/>
          <a:cs typeface="+mj-cs"/>
        </a:defRPr>
      </a:lvl1pPr>
    </p:titleStyle>
    <p:bodyStyle>
      <a:lvl1pPr marL="207963" indent="-207963" algn="l" defTabSz="914400" rtl="0" eaLnBrk="1" latinLnBrk="0" hangingPunct="1">
        <a:spcBef>
          <a:spcPts val="300"/>
        </a:spcBef>
        <a:buClr>
          <a:srgbClr val="878787"/>
        </a:buClr>
        <a:buFont typeface="Webdings" panose="05030102010509060703" pitchFamily="18" charset="2"/>
        <a:buChar char="&lt;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357188" indent="-149225" algn="l" defTabSz="914400" rtl="0" eaLnBrk="1" latinLnBrk="0" hangingPunct="1">
        <a:spcBef>
          <a:spcPts val="300"/>
        </a:spcBef>
        <a:buClr>
          <a:srgbClr val="878787"/>
        </a:buClr>
        <a:buSzPct val="100000"/>
        <a:buFont typeface="Symbol" panose="05050102010706020507" pitchFamily="18" charset="2"/>
        <a:buChar char="·"/>
        <a:defRPr lang="en-US" sz="1400" kern="1200" dirty="0">
          <a:solidFill>
            <a:srgbClr val="000000"/>
          </a:solidFill>
          <a:latin typeface="+mn-lt"/>
          <a:ea typeface="+mn-ea"/>
          <a:cs typeface="+mn-cs"/>
        </a:defRPr>
      </a:lvl2pPr>
      <a:lvl3pPr marL="539750" indent="-182563" algn="l" defTabSz="914400" rtl="0" eaLnBrk="1" latinLnBrk="0" hangingPunct="1">
        <a:spcBef>
          <a:spcPts val="300"/>
        </a:spcBef>
        <a:buClr>
          <a:srgbClr val="878787"/>
        </a:buClr>
        <a:buFont typeface="Georgia" panose="02040502050405020303" pitchFamily="18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504000" indent="-144000" algn="l" defTabSz="914400" rtl="0" eaLnBrk="1" latinLnBrk="0" hangingPunct="1">
        <a:spcBef>
          <a:spcPts val="300"/>
        </a:spcBef>
        <a:buClr>
          <a:srgbClr val="878787"/>
        </a:buClr>
        <a:buFont typeface="Courier New" panose="02070309020205020404" pitchFamily="49" charset="0"/>
        <a:buChar char="-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714375" indent="-207963" algn="l" defTabSz="914400" rtl="0" eaLnBrk="1" latinLnBrk="0" hangingPunct="1">
        <a:spcBef>
          <a:spcPts val="300"/>
        </a:spcBef>
        <a:buClr>
          <a:schemeClr val="accent1"/>
        </a:buClr>
        <a:buFont typeface="Verdana" panose="020B0604030504040204" pitchFamily="34" charset="0"/>
        <a:buChar char="−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839788" indent="-1254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15.png"/><Relationship Id="rId2" Type="http://schemas.openxmlformats.org/officeDocument/2006/relationships/hyperlink" Target="https://www.facebook.com/TPA-Romania-1588102081475007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gif"/><Relationship Id="rId5" Type="http://schemas.openxmlformats.org/officeDocument/2006/relationships/hyperlink" Target="https://www.linkedin.com/company/tpa-romania/" TargetMode="Externa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8338" y="807254"/>
            <a:ext cx="7108978" cy="861774"/>
          </a:xfrm>
        </p:spPr>
        <p:txBody>
          <a:bodyPr/>
          <a:lstStyle/>
          <a:p>
            <a:r>
              <a:rPr lang="en-US" sz="2800"/>
              <a:t>Business environment and EU funds 2014-2020 in Romania</a:t>
            </a:r>
            <a:r>
              <a:rPr lang="de-DE" sz="2800"/>
              <a:t> </a:t>
            </a:r>
            <a:endParaRPr lang="en-GB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68338" y="1947046"/>
            <a:ext cx="6934200" cy="307777"/>
          </a:xfrm>
        </p:spPr>
        <p:txBody>
          <a:bodyPr/>
          <a:lstStyle/>
          <a:p>
            <a:r>
              <a:rPr lang="de-DE" sz="2000" dirty="0"/>
              <a:t>Johannes Becker</a:t>
            </a:r>
            <a:endParaRPr lang="en-GB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668338" y="2532841"/>
            <a:ext cx="2538413" cy="246221"/>
          </a:xfrm>
        </p:spPr>
        <p:txBody>
          <a:bodyPr/>
          <a:lstStyle/>
          <a:p>
            <a:r>
              <a:rPr lang="de-DE" sz="1600" dirty="0"/>
              <a:t>Bucharest</a:t>
            </a:r>
            <a:r>
              <a:rPr lang="de-DE" sz="1600"/>
              <a:t>, 7.5.2018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7683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Objekt 1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16" name="Objekt 1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AT" altLang="en-US" dirty="0"/>
              <a:t>Page </a:t>
            </a:r>
            <a:fld id="{CACAB311-598B-4EE9-AE31-E17D1BDF9BFA}" type="slidenum">
              <a:rPr lang="de-AT" altLang="en-US" smtClean="0"/>
              <a:pPr/>
              <a:t>10</a:t>
            </a:fld>
            <a:endParaRPr lang="de-AT" altLang="en-US" dirty="0"/>
          </a:p>
        </p:txBody>
      </p:sp>
      <p:sp>
        <p:nvSpPr>
          <p:cNvPr id="1411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4943092" y="2950180"/>
            <a:ext cx="141064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PL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2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4531295" y="3423409"/>
            <a:ext cx="153888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CZ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3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5010426" y="3575137"/>
            <a:ext cx="153888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SK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4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4468149" y="3816033"/>
            <a:ext cx="147476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AT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5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5052909" y="3883020"/>
            <a:ext cx="166712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HU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6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4476629" y="4119536"/>
            <a:ext cx="141064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SL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7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4714625" y="4164555"/>
            <a:ext cx="166712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HR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8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5813008" y="4019725"/>
            <a:ext cx="173124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RO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9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5314625" y="4369085"/>
            <a:ext cx="160300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RS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20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5948301" y="4582334"/>
            <a:ext cx="166712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BG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21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5317263" y="5002090"/>
            <a:ext cx="141064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AL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49290" y="1811922"/>
            <a:ext cx="9064094" cy="638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</a:pPr>
            <a:r>
              <a:rPr lang="en-US"/>
              <a:t>Limited Liability Company (SRL): minimum capital </a:t>
            </a:r>
            <a:r>
              <a:rPr lang="en-US" dirty="0"/>
              <a:t>is RON 200 (approx. EUR </a:t>
            </a:r>
            <a:r>
              <a:rPr lang="en-US"/>
              <a:t>50)</a:t>
            </a:r>
          </a:p>
          <a:p>
            <a:pPr marL="285750" indent="-285750" algn="just"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</a:pPr>
            <a:r>
              <a:rPr lang="en-US"/>
              <a:t>Taxes:</a:t>
            </a:r>
          </a:p>
          <a:p>
            <a:pPr marL="742950" lvl="2" indent="-285750" algn="just"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</a:pPr>
            <a:r>
              <a:rPr lang="en-US" sz="1846"/>
              <a:t>Companies registering a turnover above Euro 1 million: corporate income tax rate </a:t>
            </a:r>
            <a:r>
              <a:rPr lang="en-US" sz="1846">
                <a:sym typeface="Wingdings"/>
              </a:rPr>
              <a:t>of </a:t>
            </a:r>
            <a:r>
              <a:rPr lang="en-US" sz="1846"/>
              <a:t>16%</a:t>
            </a:r>
          </a:p>
          <a:p>
            <a:pPr marL="742950" lvl="2" indent="-285750" algn="just"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</a:pPr>
            <a:r>
              <a:rPr lang="en-US" sz="1846"/>
              <a:t>Micro Enterprises</a:t>
            </a:r>
            <a:r>
              <a:rPr lang="en-US"/>
              <a:t>: Revenues lower than 1 million Euro, no taxation of profits, instead tax on revenues:</a:t>
            </a:r>
          </a:p>
          <a:p>
            <a:pPr marL="1036638" lvl="4" indent="-342900">
              <a:buClr>
                <a:srgbClr val="005233"/>
              </a:buClr>
              <a:buSzPct val="100000"/>
              <a:buFontTx/>
              <a:buChar char="-"/>
              <a:defRPr/>
            </a:pPr>
            <a:r>
              <a:rPr lang="en-GB" altLang="en-US">
                <a:sym typeface="Wingdings"/>
              </a:rPr>
              <a:t>1% for companies with employees		</a:t>
            </a:r>
          </a:p>
          <a:p>
            <a:pPr marL="1036638" lvl="4" indent="-342900">
              <a:buClr>
                <a:srgbClr val="005233"/>
              </a:buClr>
              <a:buSzPct val="100000"/>
              <a:buFontTx/>
              <a:buChar char="-"/>
              <a:defRPr/>
            </a:pPr>
            <a:r>
              <a:rPr lang="en-GB" altLang="en-US">
                <a:sym typeface="Wingdings"/>
              </a:rPr>
              <a:t>3% for companies without employees</a:t>
            </a:r>
          </a:p>
          <a:p>
            <a:pPr marL="1036638" lvl="4" indent="-342900">
              <a:spcAft>
                <a:spcPts val="1200"/>
              </a:spcAft>
              <a:buClr>
                <a:srgbClr val="005233"/>
              </a:buClr>
              <a:buSzPct val="100000"/>
              <a:buFontTx/>
              <a:buChar char="-"/>
              <a:defRPr/>
            </a:pPr>
            <a:r>
              <a:rPr lang="en-GB" altLang="en-US">
                <a:sym typeface="Wingdings"/>
              </a:rPr>
              <a:t>No possibility to carry forward losses of previous years</a:t>
            </a:r>
          </a:p>
          <a:p>
            <a:pPr marL="742950" lvl="1" algn="just">
              <a:spcAft>
                <a:spcPts val="1200"/>
              </a:spcAft>
            </a:pPr>
            <a:r>
              <a:rPr lang="en-GB" altLang="en-US"/>
              <a:t>Micro enterprises can voluntarily switch to corporate income tax if t</a:t>
            </a:r>
            <a:r>
              <a:rPr lang="en-US"/>
              <a:t>hey have a subscribed share capital of at least RON 45,000 and at least two employees</a:t>
            </a:r>
          </a:p>
          <a:p>
            <a:pPr marL="742950" lvl="2" indent="-285750" algn="just">
              <a:lnSpc>
                <a:spcPct val="115000"/>
              </a:lnSpc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</a:pPr>
            <a:r>
              <a:rPr lang="en-US" sz="1846"/>
              <a:t>Dividends: 5% income tax</a:t>
            </a:r>
          </a:p>
          <a:p>
            <a:pPr marL="742950" lvl="2" indent="-285750" algn="just">
              <a:spcAft>
                <a:spcPts val="1200"/>
              </a:spcAft>
              <a:buClr>
                <a:srgbClr val="005233"/>
              </a:buClr>
              <a:buSzPct val="100000"/>
              <a:buFont typeface="Webdings" panose="05030102010509060703" pitchFamily="18" charset="2"/>
              <a:buChar char="&lt;"/>
              <a:defRPr/>
            </a:pPr>
            <a:endParaRPr lang="en-GB" altLang="en-US" sz="1846"/>
          </a:p>
          <a:p>
            <a:pPr marL="742950" lvl="1" indent="-285750" algn="just"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</a:pPr>
            <a:endParaRPr lang="en-US" dirty="0"/>
          </a:p>
          <a:p>
            <a:pPr marL="285750" indent="-285750" algn="just"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</a:pPr>
            <a:endParaRPr lang="en-US" dirty="0"/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en-US" sz="1000" dirty="0"/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en-US" sz="1000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BE7C2741-31B5-472A-8205-69A61718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775894"/>
            <a:ext cx="7242590" cy="430887"/>
          </a:xfrm>
        </p:spPr>
        <p:txBody>
          <a:bodyPr/>
          <a:lstStyle/>
          <a:p>
            <a:r>
              <a:rPr lang="en-US" sz="2800"/>
              <a:t>Having a Romanian Subsidiary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9985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Objekt 1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16" name="Objekt 1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AT" altLang="en-US" dirty="0"/>
              <a:t>Page </a:t>
            </a:r>
            <a:fld id="{CACAB311-598B-4EE9-AE31-E17D1BDF9BFA}" type="slidenum">
              <a:rPr lang="de-AT" altLang="en-US" smtClean="0"/>
              <a:pPr/>
              <a:t>11</a:t>
            </a:fld>
            <a:endParaRPr lang="de-AT" altLang="en-US" dirty="0"/>
          </a:p>
        </p:txBody>
      </p:sp>
      <p:sp>
        <p:nvSpPr>
          <p:cNvPr id="1411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4943092" y="2950180"/>
            <a:ext cx="141064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PL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2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4531295" y="3423409"/>
            <a:ext cx="153888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CZ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3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5010426" y="3575137"/>
            <a:ext cx="153888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SK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4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4468149" y="3816033"/>
            <a:ext cx="147476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AT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5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5052909" y="3883020"/>
            <a:ext cx="166712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HU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6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4476629" y="4119536"/>
            <a:ext cx="141064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SL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7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4714625" y="4164555"/>
            <a:ext cx="166712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HR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8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5813008" y="4019725"/>
            <a:ext cx="173124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RO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19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5314625" y="4369085"/>
            <a:ext cx="160300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RS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20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5948301" y="4582334"/>
            <a:ext cx="166712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BG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21" name="Textplatzhalter 21"/>
          <p:cNvSpPr>
            <a:spLocks noGrp="1"/>
          </p:cNvSpPr>
          <p:nvPr>
            <p:ph type="body" sz="quarter" idx="14"/>
          </p:nvPr>
        </p:nvSpPr>
        <p:spPr>
          <a:xfrm>
            <a:off x="5317263" y="5002090"/>
            <a:ext cx="141064" cy="138499"/>
          </a:xfrm>
        </p:spPr>
        <p:txBody>
          <a:bodyPr wrap="none" anchor="ctr">
            <a:norm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AL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89468" y="2246427"/>
            <a:ext cx="9064094" cy="39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</a:pPr>
            <a:r>
              <a:rPr lang="en-US"/>
              <a:t>VAT: general 19%, on food and some other products 9%</a:t>
            </a:r>
          </a:p>
          <a:p>
            <a:pPr marL="285750" indent="-285750" algn="just"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</a:pPr>
            <a:r>
              <a:rPr lang="en-US"/>
              <a:t>Social contributions on employment income:</a:t>
            </a:r>
          </a:p>
          <a:p>
            <a:pPr marL="742950" lvl="2" indent="-285750" algn="just">
              <a:spcAft>
                <a:spcPts val="1200"/>
              </a:spcAft>
              <a:buClr>
                <a:srgbClr val="005233"/>
              </a:buClr>
              <a:buSzPct val="100000"/>
              <a:buFont typeface="Webdings" panose="05030102010509060703" pitchFamily="18" charset="2"/>
              <a:buChar char="&lt;"/>
              <a:defRPr/>
            </a:pPr>
            <a:r>
              <a:rPr lang="en-US" sz="1846"/>
              <a:t>Contributions deducted from the gross salary:</a:t>
            </a:r>
          </a:p>
          <a:p>
            <a:pPr marL="1485900" lvl="4" indent="-285750">
              <a:buClr>
                <a:srgbClr val="005233"/>
              </a:buClr>
              <a:buFont typeface="Symbol" panose="05050102010706020507" pitchFamily="18" charset="2"/>
              <a:buChar char="-"/>
              <a:defRPr/>
            </a:pPr>
            <a:r>
              <a:rPr lang="en-US"/>
              <a:t>25% – Pension insurance contribution</a:t>
            </a:r>
          </a:p>
          <a:p>
            <a:pPr marL="1485900" lvl="4" indent="-285750">
              <a:spcAft>
                <a:spcPts val="1200"/>
              </a:spcAft>
              <a:buClr>
                <a:srgbClr val="005233"/>
              </a:buClr>
              <a:buFont typeface="Symbol" panose="05050102010706020507" pitchFamily="18" charset="2"/>
              <a:buChar char="-"/>
              <a:defRPr/>
            </a:pPr>
            <a:r>
              <a:rPr lang="en-US"/>
              <a:t>10% – Health insurance contribution</a:t>
            </a:r>
            <a:endParaRPr lang="en-GB" altLang="en-US" sz="1846"/>
          </a:p>
          <a:p>
            <a:pPr marL="742950" lvl="2" indent="-285750" algn="just">
              <a:spcAft>
                <a:spcPts val="1200"/>
              </a:spcAft>
              <a:buClr>
                <a:srgbClr val="005233"/>
              </a:buClr>
              <a:buSzPct val="100000"/>
              <a:buFont typeface="Webdings" panose="05030102010509060703" pitchFamily="18" charset="2"/>
              <a:buChar char="&lt;"/>
              <a:defRPr/>
            </a:pPr>
            <a:r>
              <a:rPr lang="en-US" sz="1846"/>
              <a:t>Additional pension insurance contribution: 4% or 8% borne by employers for particular / special working conditions</a:t>
            </a:r>
          </a:p>
          <a:p>
            <a:pPr marL="742950" lvl="2" indent="-285750" algn="just">
              <a:spcAft>
                <a:spcPts val="1200"/>
              </a:spcAft>
              <a:buClr>
                <a:srgbClr val="005233"/>
              </a:buClr>
              <a:buSzPct val="100000"/>
              <a:buFont typeface="Webdings" panose="05030102010509060703" pitchFamily="18" charset="2"/>
              <a:buChar char="&lt;"/>
              <a:defRPr/>
            </a:pPr>
            <a:r>
              <a:rPr lang="en-US" sz="1846"/>
              <a:t>Work insurance contribution: 2.25% of gross salary – borne by employers</a:t>
            </a:r>
          </a:p>
          <a:p>
            <a:pPr marL="742950" lvl="2" indent="-285750" algn="just">
              <a:spcAft>
                <a:spcPts val="1200"/>
              </a:spcAft>
              <a:buClr>
                <a:srgbClr val="005233"/>
              </a:buClr>
              <a:buSzPct val="100000"/>
              <a:buFont typeface="Webdings" panose="05030102010509060703" pitchFamily="18" charset="2"/>
              <a:buChar char="&lt;"/>
              <a:defRPr/>
            </a:pPr>
            <a:r>
              <a:rPr lang="en-US" sz="1846"/>
              <a:t>Personal income tax rate as from 1 January 2018: 10%</a:t>
            </a:r>
            <a:endParaRPr lang="en-US" sz="1000" dirty="0"/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en-US" sz="1000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BE7C2741-31B5-472A-8205-69A61718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775894"/>
            <a:ext cx="7242590" cy="430887"/>
          </a:xfrm>
        </p:spPr>
        <p:txBody>
          <a:bodyPr/>
          <a:lstStyle/>
          <a:p>
            <a:r>
              <a:rPr lang="en-US" sz="2800"/>
              <a:t>Having a Romanian Subsidiary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82828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2437" y="775894"/>
            <a:ext cx="7242590" cy="430887"/>
          </a:xfrm>
        </p:spPr>
        <p:txBody>
          <a:bodyPr/>
          <a:lstStyle/>
          <a:p>
            <a:r>
              <a:rPr lang="en-US" sz="2800"/>
              <a:t>Taxes Overview</a:t>
            </a:r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C1E836-7C9B-4CFA-9650-EE8D13304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09" y="328272"/>
            <a:ext cx="2984582" cy="620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0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9" b="15105"/>
          <a:stretch/>
        </p:blipFill>
        <p:spPr>
          <a:xfrm>
            <a:off x="0" y="-10764"/>
            <a:ext cx="9906000" cy="68687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07E1CC-E4C4-447E-B72C-1ED99F991272}"/>
              </a:ext>
            </a:extLst>
          </p:cNvPr>
          <p:cNvSpPr/>
          <p:nvPr/>
        </p:nvSpPr>
        <p:spPr>
          <a:xfrm>
            <a:off x="0" y="-13392"/>
            <a:ext cx="9906000" cy="1479282"/>
          </a:xfrm>
          <a:prstGeom prst="rect">
            <a:avLst/>
          </a:prstGeom>
          <a:solidFill>
            <a:schemeClr val="bg1">
              <a:lumMod val="85000"/>
              <a:alpha val="76078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rIns="99692" rtlCol="0" anchor="ctr"/>
          <a:lstStyle/>
          <a:p>
            <a:pPr algn="ctr" defTabSz="844083"/>
            <a:endParaRPr lang="de-AT" sz="1292" dirty="0" err="1">
              <a:solidFill>
                <a:srgbClr val="002138"/>
              </a:solidFill>
              <a:latin typeface="Arial" panose="020B0604020202020204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241C69E-3C1B-41C6-B845-774E7F44909F}"/>
              </a:ext>
            </a:extLst>
          </p:cNvPr>
          <p:cNvSpPr txBox="1">
            <a:spLocks/>
          </p:cNvSpPr>
          <p:nvPr/>
        </p:nvSpPr>
        <p:spPr>
          <a:xfrm>
            <a:off x="782187" y="616510"/>
            <a:ext cx="6685468" cy="3978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52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altLang="de-DE" sz="258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EU-Funds</a:t>
            </a:r>
            <a:endParaRPr lang="en-GB" sz="2585" dirty="0"/>
          </a:p>
        </p:txBody>
      </p:sp>
      <p:pic>
        <p:nvPicPr>
          <p:cNvPr id="7" name="Grafik 18">
            <a:extLst>
              <a:ext uri="{FF2B5EF4-FFF2-40B4-BE49-F238E27FC236}">
                <a16:creationId xmlns:a16="http://schemas.microsoft.com/office/drawing/2014/main" id="{472EEE04-5AFC-4EDE-B292-2BFC88CE9AF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4874" r="4916" b="4733"/>
          <a:stretch/>
        </p:blipFill>
        <p:spPr bwMode="auto">
          <a:xfrm>
            <a:off x="8648003" y="307149"/>
            <a:ext cx="951619" cy="733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719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4083"/>
            <a:r>
              <a:rPr lang="de-DE">
                <a:latin typeface="Arial" panose="020B0604020202020204"/>
              </a:rPr>
              <a:t>Page </a:t>
            </a:r>
            <a:fld id="{E2BCF22A-5E8C-4B2F-8CEC-D31B789CDA14}" type="slidenum">
              <a:rPr lang="de-DE">
                <a:latin typeface="Arial" panose="020B0604020202020204"/>
              </a:rPr>
              <a:pPr defTabSz="844083"/>
              <a:t>14</a:t>
            </a:fld>
            <a:endParaRPr lang="de-DE" dirty="0">
              <a:latin typeface="Arial" panose="020B0604020202020204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98634" y="2202426"/>
            <a:ext cx="8355198" cy="3763851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1846" b="0">
                <a:solidFill>
                  <a:schemeClr val="tx1"/>
                </a:solidFill>
                <a:cs typeface="Estrangelo Edessa" pitchFamily="66" charset="0"/>
              </a:rPr>
              <a:t>About</a:t>
            </a:r>
            <a:r>
              <a:rPr lang="ro-RO" altLang="de-DE" sz="1846" b="0">
                <a:solidFill>
                  <a:schemeClr val="tx1"/>
                </a:solidFill>
                <a:cs typeface="Estrangelo Edessa" pitchFamily="66" charset="0"/>
              </a:rPr>
              <a:t> </a:t>
            </a:r>
            <a:r>
              <a:rPr lang="de-DE" altLang="de-DE" sz="1846" b="0">
                <a:solidFill>
                  <a:schemeClr val="tx1"/>
                </a:solidFill>
                <a:cs typeface="Estrangelo Edessa" pitchFamily="66" charset="0"/>
              </a:rPr>
              <a:t>30.7 </a:t>
            </a:r>
            <a:r>
              <a:rPr lang="de-AT" altLang="de-DE" sz="1846" b="0" dirty="0">
                <a:solidFill>
                  <a:schemeClr val="tx1"/>
                </a:solidFill>
                <a:cs typeface="Estrangelo Edessa" pitchFamily="66" charset="0"/>
              </a:rPr>
              <a:t>bn</a:t>
            </a:r>
            <a:r>
              <a:rPr lang="ro-RO" altLang="de-DE" sz="1846" b="0" dirty="0">
                <a:solidFill>
                  <a:schemeClr val="tx1"/>
                </a:solidFill>
                <a:cs typeface="Estrangelo Edessa" pitchFamily="66" charset="0"/>
              </a:rPr>
              <a:t> </a:t>
            </a:r>
            <a:r>
              <a:rPr lang="de-AT" altLang="de-DE" sz="1846" b="0" dirty="0">
                <a:solidFill>
                  <a:schemeClr val="tx1"/>
                </a:solidFill>
                <a:cs typeface="Estrangelo Edessa" pitchFamily="66" charset="0"/>
              </a:rPr>
              <a:t>E</a:t>
            </a:r>
            <a:r>
              <a:rPr lang="ro-RO" altLang="de-DE" sz="1846" b="0" dirty="0">
                <a:solidFill>
                  <a:schemeClr val="tx1"/>
                </a:solidFill>
                <a:cs typeface="Estrangelo Edessa" pitchFamily="66" charset="0"/>
              </a:rPr>
              <a:t>uro </a:t>
            </a:r>
            <a:r>
              <a:rPr lang="de-AT" altLang="de-DE" sz="1846" b="0" dirty="0">
                <a:solidFill>
                  <a:schemeClr val="tx1"/>
                </a:solidFill>
                <a:cs typeface="Estrangelo Edessa" pitchFamily="66" charset="0"/>
              </a:rPr>
              <a:t>EU-funds for </a:t>
            </a:r>
            <a:r>
              <a:rPr lang="ro-RO" altLang="de-DE" sz="1846" b="0" dirty="0">
                <a:solidFill>
                  <a:schemeClr val="tx1"/>
                </a:solidFill>
                <a:cs typeface="Estrangelo Edessa" pitchFamily="66" charset="0"/>
              </a:rPr>
              <a:t>2014 – 2020</a:t>
            </a:r>
            <a:r>
              <a:rPr lang="en-US" altLang="de-DE" sz="1846" b="0" dirty="0">
                <a:solidFill>
                  <a:schemeClr val="tx1"/>
                </a:solidFill>
                <a:cs typeface="Estrangelo Edessa" pitchFamily="66" charset="0"/>
              </a:rPr>
              <a:t>;</a:t>
            </a:r>
            <a:endParaRPr lang="de-DE" altLang="de-DE" sz="1846" b="0" dirty="0">
              <a:solidFill>
                <a:schemeClr val="tx1"/>
              </a:solidFill>
              <a:cs typeface="Estrangelo Edessa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1846" b="0" dirty="0">
                <a:solidFill>
                  <a:schemeClr val="tx1"/>
                </a:solidFill>
                <a:cs typeface="Estrangelo Edessa" pitchFamily="66" charset="0"/>
              </a:rPr>
              <a:t>Approximately 150 subprograms within 8 operational programs</a:t>
            </a:r>
            <a:r>
              <a:rPr lang="en-US" altLang="de-DE" sz="1846" b="0" dirty="0">
                <a:solidFill>
                  <a:schemeClr val="tx1"/>
                </a:solidFill>
                <a:cs typeface="Estrangelo Edessa" pitchFamily="66" charset="0"/>
              </a:rPr>
              <a:t>;</a:t>
            </a:r>
            <a:endParaRPr lang="de-DE" altLang="de-DE" sz="1846" b="0" dirty="0">
              <a:solidFill>
                <a:schemeClr val="tx1"/>
              </a:solidFill>
              <a:cs typeface="Estrangelo Edessa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1846" b="0" dirty="0">
                <a:solidFill>
                  <a:schemeClr val="tx1"/>
                </a:solidFill>
                <a:cs typeface="Estrangelo Edessa" pitchFamily="66" charset="0"/>
              </a:rPr>
              <a:t>90% of the funds are destined for public projects, only 10% are directly accessible for private companies;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sz="1846" b="0" dirty="0">
                <a:solidFill>
                  <a:schemeClr val="tx1"/>
                </a:solidFill>
              </a:rPr>
              <a:t>Romania has the worst results in using EU-funds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sz="1846" b="0" dirty="0">
                <a:solidFill>
                  <a:schemeClr val="tx1"/>
                </a:solidFill>
              </a:rPr>
              <a:t>In the period 2007-2013 Romania could use </a:t>
            </a:r>
            <a:r>
              <a:rPr lang="de-AT" sz="1846" b="0">
                <a:solidFill>
                  <a:schemeClr val="tx1"/>
                </a:solidFill>
              </a:rPr>
              <a:t>only about 80</a:t>
            </a:r>
            <a:r>
              <a:rPr lang="de-AT" sz="1846" b="0" dirty="0">
                <a:solidFill>
                  <a:schemeClr val="tx1"/>
                </a:solidFill>
              </a:rPr>
              <a:t>% of the </a:t>
            </a:r>
            <a:r>
              <a:rPr lang="de-AT" sz="1846" b="0">
                <a:solidFill>
                  <a:schemeClr val="tx1"/>
                </a:solidFill>
              </a:rPr>
              <a:t>available funds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sz="1846" b="0">
                <a:solidFill>
                  <a:schemeClr val="tx1"/>
                </a:solidFill>
              </a:rPr>
              <a:t>Now almost two thirds </a:t>
            </a:r>
            <a:r>
              <a:rPr lang="de-AT" sz="1846" b="0" dirty="0">
                <a:solidFill>
                  <a:schemeClr val="tx1"/>
                </a:solidFill>
              </a:rPr>
              <a:t>of the period </a:t>
            </a:r>
            <a:r>
              <a:rPr lang="de-AT" sz="1846" b="0">
                <a:solidFill>
                  <a:schemeClr val="tx1"/>
                </a:solidFill>
              </a:rPr>
              <a:t>2014-2020 have </a:t>
            </a:r>
            <a:r>
              <a:rPr lang="de-AT" sz="1846" b="0" dirty="0">
                <a:solidFill>
                  <a:schemeClr val="tx1"/>
                </a:solidFill>
              </a:rPr>
              <a:t>passed, </a:t>
            </a:r>
            <a:r>
              <a:rPr lang="de-AT" sz="1846" b="0">
                <a:solidFill>
                  <a:schemeClr val="tx1"/>
                </a:solidFill>
              </a:rPr>
              <a:t>and only about 6% of the EU-funds have been absorbed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sz="1846" b="0">
                <a:solidFill>
                  <a:schemeClr val="tx1"/>
                </a:solidFill>
              </a:rPr>
              <a:t>Romania stopped financing its State Aid Programs for investors in 2017</a:t>
            </a:r>
            <a:endParaRPr lang="en-GB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8634" y="979981"/>
            <a:ext cx="6685468" cy="397801"/>
          </a:xfrm>
        </p:spPr>
        <p:txBody>
          <a:bodyPr/>
          <a:lstStyle/>
          <a:p>
            <a:r>
              <a:rPr lang="en-US" sz="2585" dirty="0"/>
              <a:t>2014 - 2020</a:t>
            </a:r>
            <a:endParaRPr lang="en-GB" sz="2585" dirty="0"/>
          </a:p>
        </p:txBody>
      </p:sp>
    </p:spTree>
    <p:extLst>
      <p:ext uri="{BB962C8B-B14F-4D97-AF65-F5344CB8AC3E}">
        <p14:creationId xmlns:p14="http://schemas.microsoft.com/office/powerpoint/2010/main" val="1799664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4083"/>
            <a:r>
              <a:rPr lang="de-DE">
                <a:latin typeface="Arial" panose="020B0604020202020204"/>
              </a:rPr>
              <a:t>Page </a:t>
            </a:r>
            <a:fld id="{E2BCF22A-5E8C-4B2F-8CEC-D31B789CDA14}" type="slidenum">
              <a:rPr lang="de-DE">
                <a:latin typeface="Arial" panose="020B0604020202020204"/>
              </a:rPr>
              <a:pPr defTabSz="844083"/>
              <a:t>15</a:t>
            </a:fld>
            <a:endParaRPr lang="de-DE" dirty="0">
              <a:latin typeface="Arial" panose="020B0604020202020204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8634" y="979981"/>
            <a:ext cx="6685468" cy="397801"/>
          </a:xfrm>
        </p:spPr>
        <p:txBody>
          <a:bodyPr/>
          <a:lstStyle/>
          <a:p>
            <a:r>
              <a:rPr lang="en-US" altLang="de-DE" sz="2585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the EU-Funds are being used for</a:t>
            </a:r>
            <a:endParaRPr lang="en-GB" sz="25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/>
          </p:nvPr>
        </p:nvGraphicFramePr>
        <p:xfrm>
          <a:off x="1121707" y="1593934"/>
          <a:ext cx="7985658" cy="4512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506">
                <a:tc>
                  <a:txBody>
                    <a:bodyPr/>
                    <a:lstStyle/>
                    <a:p>
                      <a:r>
                        <a:rPr lang="de-AT" sz="1600" dirty="0"/>
                        <a:t>Operational Program</a:t>
                      </a:r>
                      <a:endParaRPr lang="en-US" sz="1600" dirty="0"/>
                    </a:p>
                  </a:txBody>
                  <a:tcPr marL="84406" marR="84406" marT="42210" marB="42210" anchor="ctr">
                    <a:solidFill>
                      <a:srgbClr val="0052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Budget</a:t>
                      </a:r>
                      <a:endParaRPr lang="en-US" sz="1600" dirty="0"/>
                    </a:p>
                  </a:txBody>
                  <a:tcPr marL="84406" marR="84406" marT="42210" marB="42210" anchor="ctr">
                    <a:solidFill>
                      <a:srgbClr val="005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/>
                        <a:t>Management</a:t>
                      </a:r>
                      <a:r>
                        <a:rPr lang="de-AT" sz="1600" dirty="0"/>
                        <a:t> Authority</a:t>
                      </a:r>
                      <a:endParaRPr lang="en-US" sz="1600" dirty="0"/>
                    </a:p>
                  </a:txBody>
                  <a:tcPr marL="84406" marR="84406" marT="42210" marB="42210" anchor="ctr">
                    <a:solidFill>
                      <a:srgbClr val="0052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527">
                <a:tc>
                  <a:txBody>
                    <a:bodyPr/>
                    <a:lstStyle/>
                    <a:p>
                      <a:r>
                        <a:rPr lang="de-AT" sz="1600" dirty="0"/>
                        <a:t>Large Infrastructure Projects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altLang="de-DE" sz="1600" dirty="0">
                          <a:cs typeface="Estrangelo Edessa" pitchFamily="66" charset="0"/>
                        </a:rPr>
                        <a:t>9,41</a:t>
                      </a:r>
                      <a:r>
                        <a:rPr lang="ro-RO" sz="1600" dirty="0"/>
                        <a:t> </a:t>
                      </a:r>
                      <a:r>
                        <a:rPr lang="de-AT" sz="1600" dirty="0"/>
                        <a:t>bn</a:t>
                      </a:r>
                      <a:r>
                        <a:rPr lang="ro-RO" sz="1600" dirty="0"/>
                        <a:t> Euro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Ministry for EU-Funds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527">
                <a:tc>
                  <a:txBody>
                    <a:bodyPr/>
                    <a:lstStyle/>
                    <a:p>
                      <a:r>
                        <a:rPr lang="de-AT" sz="1600" dirty="0"/>
                        <a:t>Rural Development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8,01</a:t>
                      </a:r>
                      <a:r>
                        <a:rPr lang="ro-RO" sz="1600" baseline="0" dirty="0"/>
                        <a:t> </a:t>
                      </a:r>
                      <a:r>
                        <a:rPr lang="de-AT" sz="1600" baseline="0" dirty="0"/>
                        <a:t>bn</a:t>
                      </a:r>
                      <a:r>
                        <a:rPr lang="ro-RO" sz="1600" baseline="0" dirty="0"/>
                        <a:t> Euro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Ministry for Agriculture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extLst>
                  <a:ext uri="{0D108BD9-81ED-4DB2-BD59-A6C34878D82A}">
                    <a16:rowId xmlns:a16="http://schemas.microsoft.com/office/drawing/2014/main" val="4044541976"/>
                  </a:ext>
                </a:extLst>
              </a:tr>
              <a:tr h="461527">
                <a:tc>
                  <a:txBody>
                    <a:bodyPr/>
                    <a:lstStyle/>
                    <a:p>
                      <a:r>
                        <a:rPr lang="ro-RO" sz="1600" dirty="0"/>
                        <a:t>Regional</a:t>
                      </a:r>
                      <a:r>
                        <a:rPr lang="de-AT" sz="1600" dirty="0"/>
                        <a:t> Development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altLang="de-DE" sz="1600" dirty="0">
                          <a:cs typeface="Estrangelo Edessa" pitchFamily="66" charset="0"/>
                        </a:rPr>
                        <a:t>6,70</a:t>
                      </a:r>
                      <a:r>
                        <a:rPr lang="ro-RO" sz="1600" dirty="0"/>
                        <a:t> bn Euro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/>
                        <a:t>Ministry for Regional Development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extLst>
                  <a:ext uri="{0D108BD9-81ED-4DB2-BD59-A6C34878D82A}">
                    <a16:rowId xmlns:a16="http://schemas.microsoft.com/office/drawing/2014/main" val="3246527817"/>
                  </a:ext>
                </a:extLst>
              </a:tr>
              <a:tr h="461527">
                <a:tc>
                  <a:txBody>
                    <a:bodyPr/>
                    <a:lstStyle/>
                    <a:p>
                      <a:r>
                        <a:rPr lang="de-AT" sz="1600" dirty="0"/>
                        <a:t>Human Capital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altLang="de-DE" sz="1600" dirty="0">
                          <a:cs typeface="Estrangelo Edessa" pitchFamily="66" charset="0"/>
                        </a:rPr>
                        <a:t>4,33</a:t>
                      </a:r>
                      <a:r>
                        <a:rPr lang="ro-RO" sz="1600" dirty="0"/>
                        <a:t> bn Euro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Ministry for EU-Funds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527">
                <a:tc>
                  <a:txBody>
                    <a:bodyPr/>
                    <a:lstStyle/>
                    <a:p>
                      <a:r>
                        <a:rPr lang="de-AT" sz="1600" dirty="0"/>
                        <a:t>Competition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altLang="de-DE" sz="1600" dirty="0">
                          <a:cs typeface="Estrangelo Edessa" pitchFamily="66" charset="0"/>
                        </a:rPr>
                        <a:t>1,33</a:t>
                      </a:r>
                      <a:r>
                        <a:rPr lang="ro-RO" sz="1600" dirty="0"/>
                        <a:t> bn Euro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Ministry for EU-Funds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4406" marR="84406" marT="42210" marB="422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527">
                <a:tc>
                  <a:txBody>
                    <a:bodyPr/>
                    <a:lstStyle/>
                    <a:p>
                      <a:r>
                        <a:rPr lang="de-AT" sz="1600" dirty="0"/>
                        <a:t>Technical Assistance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altLang="de-DE" sz="1600" dirty="0">
                          <a:cs typeface="Estrangelo Edessa" pitchFamily="66" charset="0"/>
                        </a:rPr>
                        <a:t>0,55</a:t>
                      </a:r>
                      <a:r>
                        <a:rPr lang="ro-RO" sz="1600" dirty="0"/>
                        <a:t> bn Euro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Ministry for EU-Funds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4406" marR="84406" marT="42210" marB="4221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581">
                <a:tc>
                  <a:txBody>
                    <a:bodyPr/>
                    <a:lstStyle/>
                    <a:p>
                      <a:r>
                        <a:rPr lang="de-AT" sz="1600" dirty="0"/>
                        <a:t>Administrative</a:t>
                      </a:r>
                      <a:r>
                        <a:rPr lang="de-AT" sz="1600" baseline="0" dirty="0"/>
                        <a:t> Capacity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altLang="de-DE" sz="1600" dirty="0">
                          <a:cs typeface="Estrangelo Edessa" pitchFamily="66" charset="0"/>
                        </a:rPr>
                        <a:t>0,21</a:t>
                      </a:r>
                      <a:r>
                        <a:rPr lang="ro-RO" sz="1600" dirty="0"/>
                        <a:t> bn Euro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Ministry for Regional Development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extLst>
                  <a:ext uri="{0D108BD9-81ED-4DB2-BD59-A6C34878D82A}">
                    <a16:rowId xmlns:a16="http://schemas.microsoft.com/office/drawing/2014/main" val="1434474006"/>
                  </a:ext>
                </a:extLst>
              </a:tr>
              <a:tr h="530581">
                <a:tc>
                  <a:txBody>
                    <a:bodyPr/>
                    <a:lstStyle/>
                    <a:p>
                      <a:r>
                        <a:rPr lang="de-AT" sz="1600" dirty="0"/>
                        <a:t>Fishery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altLang="de-DE" sz="1600" dirty="0">
                          <a:cs typeface="Estrangelo Edessa" pitchFamily="66" charset="0"/>
                        </a:rPr>
                        <a:t>0,17 </a:t>
                      </a:r>
                      <a:r>
                        <a:rPr lang="ro-RO" sz="1600" dirty="0"/>
                        <a:t>bn Euro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/>
                        <a:t>Ministry for Agriculture</a:t>
                      </a:r>
                      <a:endParaRPr lang="en-US" sz="1600" dirty="0"/>
                    </a:p>
                  </a:txBody>
                  <a:tcPr marL="84406" marR="84406" marT="42210" marB="4221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959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4083"/>
            <a:r>
              <a:rPr lang="de-DE">
                <a:latin typeface="Arial" panose="020B0604020202020204"/>
              </a:rPr>
              <a:t>Page </a:t>
            </a:r>
            <a:fld id="{E2BCF22A-5E8C-4B2F-8CEC-D31B789CDA14}" type="slidenum">
              <a:rPr lang="de-DE">
                <a:latin typeface="Arial" panose="020B0604020202020204"/>
              </a:rPr>
              <a:pPr defTabSz="844083"/>
              <a:t>16</a:t>
            </a:fld>
            <a:endParaRPr lang="de-DE" dirty="0">
              <a:latin typeface="Arial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r="21795"/>
          <a:stretch/>
        </p:blipFill>
        <p:spPr>
          <a:xfrm>
            <a:off x="0" y="1"/>
            <a:ext cx="9906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3392"/>
            <a:ext cx="9906000" cy="1479282"/>
          </a:xfrm>
          <a:prstGeom prst="rect">
            <a:avLst/>
          </a:prstGeom>
          <a:solidFill>
            <a:schemeClr val="bg1">
              <a:lumMod val="85000"/>
              <a:alpha val="76078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rIns="99692" rtlCol="0" anchor="ctr"/>
          <a:lstStyle/>
          <a:p>
            <a:pPr algn="ctr" defTabSz="844083"/>
            <a:endParaRPr lang="de-AT" sz="1292" dirty="0" err="1">
              <a:solidFill>
                <a:srgbClr val="002138"/>
              </a:solidFill>
              <a:latin typeface="Arial" panose="020B0604020202020204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82187" y="616510"/>
            <a:ext cx="6685468" cy="397801"/>
          </a:xfrm>
        </p:spPr>
        <p:txBody>
          <a:bodyPr/>
          <a:lstStyle/>
          <a:p>
            <a:r>
              <a:rPr lang="de-DE" altLang="de-DE" sz="25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Road Infrastructure</a:t>
            </a:r>
            <a:endParaRPr lang="en-GB" sz="2585" dirty="0"/>
          </a:p>
        </p:txBody>
      </p:sp>
      <p:pic>
        <p:nvPicPr>
          <p:cNvPr id="7" name="Grafik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4874" r="4916" b="4733"/>
          <a:stretch/>
        </p:blipFill>
        <p:spPr bwMode="auto">
          <a:xfrm>
            <a:off x="8648003" y="307149"/>
            <a:ext cx="951619" cy="733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5243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4083"/>
            <a:r>
              <a:rPr lang="de-DE">
                <a:latin typeface="Arial" panose="020B0604020202020204"/>
              </a:rPr>
              <a:t>Page </a:t>
            </a:r>
            <a:fld id="{E2BCF22A-5E8C-4B2F-8CEC-D31B789CDA14}" type="slidenum">
              <a:rPr lang="de-DE">
                <a:latin typeface="Arial" panose="020B0604020202020204"/>
              </a:rPr>
              <a:pPr defTabSz="844083"/>
              <a:t>17</a:t>
            </a:fld>
            <a:endParaRPr lang="de-DE" dirty="0">
              <a:latin typeface="Arial" panose="020B0604020202020204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75071" y="2284368"/>
            <a:ext cx="8041287" cy="332591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1846" b="0" dirty="0">
                <a:solidFill>
                  <a:schemeClr val="tx1"/>
                </a:solidFill>
                <a:cs typeface="Estrangelo Edessa" pitchFamily="66" charset="0"/>
              </a:rPr>
              <a:t>EU-Funds from three different programs;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defRPr/>
            </a:pPr>
            <a:r>
              <a:rPr lang="de-DE" sz="1846" b="0">
                <a:solidFill>
                  <a:schemeClr val="tx1"/>
                </a:solidFill>
                <a:cs typeface="Estrangelo Edessa" pitchFamily="66" charset="0"/>
              </a:rPr>
              <a:t>3,272 </a:t>
            </a:r>
            <a:r>
              <a:rPr lang="de-DE" sz="1846" b="0" dirty="0">
                <a:solidFill>
                  <a:schemeClr val="tx1"/>
                </a:solidFill>
                <a:cs typeface="Estrangelo Edessa" pitchFamily="66" charset="0"/>
              </a:rPr>
              <a:t>mil. Euro for highways and national roads, of </a:t>
            </a:r>
            <a:r>
              <a:rPr lang="de-DE" sz="1846" b="0">
                <a:solidFill>
                  <a:schemeClr val="tx1"/>
                </a:solidFill>
                <a:cs typeface="Estrangelo Edessa" pitchFamily="66" charset="0"/>
              </a:rPr>
              <a:t>which 1,920 </a:t>
            </a:r>
            <a:r>
              <a:rPr lang="de-DE" sz="1846" b="0" dirty="0">
                <a:solidFill>
                  <a:schemeClr val="tx1"/>
                </a:solidFill>
                <a:cs typeface="Estrangelo Edessa" pitchFamily="66" charset="0"/>
              </a:rPr>
              <a:t>mil. Euro for TEN-T highways;</a:t>
            </a:r>
          </a:p>
          <a:p>
            <a:pPr marL="263776" lvl="1" indent="-263776"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buSzTx/>
              <a:buFont typeface="Webdings" panose="05030102010509060703" pitchFamily="18" charset="2"/>
              <a:buChar char="&lt;"/>
              <a:defRPr/>
            </a:pPr>
            <a:r>
              <a:rPr lang="de-DE" sz="1846" dirty="0">
                <a:solidFill>
                  <a:schemeClr val="tx1"/>
                </a:solidFill>
                <a:cs typeface="Estrangelo Edessa" pitchFamily="66" charset="0"/>
              </a:rPr>
              <a:t>Construction of by-passes;</a:t>
            </a:r>
            <a:endParaRPr lang="en-US" sz="1846" dirty="0">
              <a:solidFill>
                <a:schemeClr val="tx1"/>
              </a:solidFill>
              <a:cs typeface="Estrangelo Edessa" pitchFamily="66" charset="0"/>
            </a:endParaRPr>
          </a:p>
          <a:p>
            <a:pPr marL="263776" lvl="1" indent="-263776"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buSzTx/>
              <a:buFont typeface="Webdings" panose="05030102010509060703" pitchFamily="18" charset="2"/>
              <a:buChar char="&lt;"/>
              <a:defRPr/>
            </a:pPr>
            <a:r>
              <a:rPr lang="de-DE" sz="1846" dirty="0">
                <a:solidFill>
                  <a:schemeClr val="tx1"/>
                </a:solidFill>
                <a:cs typeface="Estrangelo Edessa" pitchFamily="66" charset="0"/>
              </a:rPr>
              <a:t>Improve capacity of main traffic routes;</a:t>
            </a:r>
            <a:endParaRPr lang="en-US" sz="1846" dirty="0">
              <a:solidFill>
                <a:schemeClr val="tx1"/>
              </a:solidFill>
              <a:cs typeface="Estrangelo Edessa" pitchFamily="66" charset="0"/>
            </a:endParaRPr>
          </a:p>
          <a:p>
            <a:pPr marL="263776" lvl="1" indent="-263776"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buSzTx/>
              <a:buFont typeface="Webdings" panose="05030102010509060703" pitchFamily="18" charset="2"/>
              <a:buChar char="&lt;"/>
              <a:defRPr/>
            </a:pPr>
            <a:r>
              <a:rPr lang="de-DE" sz="1846" dirty="0">
                <a:solidFill>
                  <a:schemeClr val="tx1"/>
                </a:solidFill>
                <a:cs typeface="Estrangelo Edessa" pitchFamily="66" charset="0"/>
              </a:rPr>
              <a:t>Construction or modernisation of secondary and tertiary county- and local roads;</a:t>
            </a:r>
          </a:p>
          <a:p>
            <a:pPr marL="263776" lvl="1" indent="-263776">
              <a:spcBef>
                <a:spcPts val="0"/>
              </a:spcBef>
              <a:spcAft>
                <a:spcPts val="831"/>
              </a:spcAft>
              <a:buClr>
                <a:srgbClr val="005233"/>
              </a:buClr>
              <a:buSzTx/>
              <a:buFont typeface="Webdings" panose="05030102010509060703" pitchFamily="18" charset="2"/>
              <a:buChar char="&lt;"/>
              <a:defRPr/>
            </a:pPr>
            <a:r>
              <a:rPr lang="de-DE" sz="1846" dirty="0">
                <a:solidFill>
                  <a:schemeClr val="tx1"/>
                </a:solidFill>
                <a:cs typeface="Estrangelo Edessa" pitchFamily="66" charset="0"/>
              </a:rPr>
              <a:t>Many announcements for projects, not yet clear which ones will receive EU-funds</a:t>
            </a:r>
            <a:r>
              <a:rPr lang="de-DE" altLang="de-DE" sz="1846" dirty="0">
                <a:solidFill>
                  <a:schemeClr val="tx1"/>
                </a:solidFill>
                <a:cs typeface="Estrangelo Edessa" pitchFamily="66" charset="0"/>
              </a:rPr>
              <a:t>;</a:t>
            </a:r>
            <a:endParaRPr lang="en-GB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8634" y="979981"/>
            <a:ext cx="6685468" cy="397801"/>
          </a:xfrm>
        </p:spPr>
        <p:txBody>
          <a:bodyPr/>
          <a:lstStyle/>
          <a:p>
            <a:r>
              <a:rPr lang="en-US" sz="2585" dirty="0"/>
              <a:t>Road Infrastructure</a:t>
            </a:r>
            <a:endParaRPr lang="en-GB" sz="2585" dirty="0"/>
          </a:p>
        </p:txBody>
      </p:sp>
    </p:spTree>
    <p:extLst>
      <p:ext uri="{BB962C8B-B14F-4D97-AF65-F5344CB8AC3E}">
        <p14:creationId xmlns:p14="http://schemas.microsoft.com/office/powerpoint/2010/main" val="62634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4083"/>
            <a:r>
              <a:rPr lang="de-DE">
                <a:latin typeface="Arial" panose="020B0604020202020204"/>
              </a:rPr>
              <a:t>Page </a:t>
            </a:r>
            <a:fld id="{E2BCF22A-5E8C-4B2F-8CEC-D31B789CDA14}" type="slidenum">
              <a:rPr lang="de-DE">
                <a:latin typeface="Arial" panose="020B0604020202020204"/>
              </a:rPr>
              <a:pPr defTabSz="844083"/>
              <a:t>18</a:t>
            </a:fld>
            <a:endParaRPr lang="de-DE" dirty="0">
              <a:latin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7" t="7875" r="21081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3622"/>
            <a:ext cx="9906000" cy="1479282"/>
          </a:xfrm>
          <a:prstGeom prst="rect">
            <a:avLst/>
          </a:prstGeom>
          <a:solidFill>
            <a:schemeClr val="bg1">
              <a:lumMod val="85000"/>
              <a:alpha val="76078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rIns="99692" rtlCol="0" anchor="ctr"/>
          <a:lstStyle/>
          <a:p>
            <a:pPr algn="ctr" defTabSz="844083"/>
            <a:endParaRPr lang="de-AT" sz="1292" dirty="0" err="1">
              <a:solidFill>
                <a:srgbClr val="002138"/>
              </a:solidFill>
              <a:latin typeface="Arial" panose="020B0604020202020204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8635" y="527118"/>
            <a:ext cx="6685468" cy="397801"/>
          </a:xfrm>
        </p:spPr>
        <p:txBody>
          <a:bodyPr/>
          <a:lstStyle/>
          <a:p>
            <a:r>
              <a:rPr lang="de-DE" altLang="de-DE" sz="25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Railroad Infrastructure</a:t>
            </a:r>
            <a:endParaRPr lang="en-GB" sz="2585" dirty="0"/>
          </a:p>
        </p:txBody>
      </p:sp>
      <p:pic>
        <p:nvPicPr>
          <p:cNvPr id="8" name="Grafik 18">
            <a:extLst>
              <a:ext uri="{FF2B5EF4-FFF2-40B4-BE49-F238E27FC236}">
                <a16:creationId xmlns:a16="http://schemas.microsoft.com/office/drawing/2014/main" id="{D207A1F0-CF64-44FC-910B-852CBBA06F0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4874" r="4916" b="4733"/>
          <a:stretch/>
        </p:blipFill>
        <p:spPr bwMode="auto">
          <a:xfrm>
            <a:off x="8648003" y="307149"/>
            <a:ext cx="951619" cy="733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383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4083"/>
            <a:r>
              <a:rPr lang="de-DE">
                <a:latin typeface="Arial" panose="020B0604020202020204"/>
              </a:rPr>
              <a:t>Page </a:t>
            </a:r>
            <a:fld id="{E2BCF22A-5E8C-4B2F-8CEC-D31B789CDA14}" type="slidenum">
              <a:rPr lang="de-DE">
                <a:latin typeface="Arial" panose="020B0604020202020204"/>
              </a:rPr>
              <a:pPr defTabSz="844083"/>
              <a:t>19</a:t>
            </a:fld>
            <a:endParaRPr lang="de-DE" dirty="0">
              <a:latin typeface="Arial" panose="020B0604020202020204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17755" y="2369573"/>
            <a:ext cx="8198603" cy="36336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ro-RO" sz="1846" b="0" noProof="1">
                <a:solidFill>
                  <a:schemeClr val="tx1"/>
                </a:solidFill>
                <a:cs typeface="Estrangelo Edessa" pitchFamily="66" charset="0"/>
              </a:rPr>
              <a:t>1</a:t>
            </a:r>
            <a:r>
              <a:rPr lang="en-US" sz="1846" b="0" noProof="1">
                <a:solidFill>
                  <a:schemeClr val="tx1"/>
                </a:solidFill>
                <a:cs typeface="Estrangelo Edessa" pitchFamily="66" charset="0"/>
              </a:rPr>
              <a:t>,</a:t>
            </a:r>
            <a:r>
              <a:rPr lang="ro-RO" sz="1846" b="0" noProof="1">
                <a:solidFill>
                  <a:schemeClr val="tx1"/>
                </a:solidFill>
                <a:cs typeface="Estrangelo Edessa" pitchFamily="66" charset="0"/>
              </a:rPr>
              <a:t>4 </a:t>
            </a:r>
            <a:r>
              <a:rPr lang="de-AT" sz="1846" b="0" noProof="1">
                <a:solidFill>
                  <a:schemeClr val="tx1"/>
                </a:solidFill>
                <a:cs typeface="Estrangelo Edessa" pitchFamily="66" charset="0"/>
              </a:rPr>
              <a:t>bn.</a:t>
            </a:r>
            <a:r>
              <a:rPr lang="ro-RO" sz="1846" b="0" noProof="1">
                <a:solidFill>
                  <a:schemeClr val="tx1"/>
                </a:solidFill>
                <a:cs typeface="Estrangelo Edessa" pitchFamily="66" charset="0"/>
              </a:rPr>
              <a:t> Euro </a:t>
            </a:r>
            <a:r>
              <a:rPr lang="de-AT" sz="1846" b="0" noProof="1">
                <a:solidFill>
                  <a:schemeClr val="tx1"/>
                </a:solidFill>
                <a:cs typeface="Estrangelo Edessa" pitchFamily="66" charset="0"/>
              </a:rPr>
              <a:t>for</a:t>
            </a:r>
            <a:r>
              <a:rPr lang="ro-RO" sz="1846" b="0" noProof="1">
                <a:solidFill>
                  <a:schemeClr val="tx1"/>
                </a:solidFill>
                <a:cs typeface="Estrangelo Edessa" pitchFamily="66" charset="0"/>
              </a:rPr>
              <a:t> </a:t>
            </a:r>
            <a:r>
              <a:rPr lang="ro-RO" altLang="de-DE" sz="1846" b="0" noProof="1">
                <a:solidFill>
                  <a:schemeClr val="tx1"/>
                </a:solidFill>
                <a:cs typeface="Estrangelo Edessa" pitchFamily="66" charset="0"/>
              </a:rPr>
              <a:t>TEN-T</a:t>
            </a:r>
            <a:r>
              <a:rPr lang="de-AT" altLang="de-DE" sz="1846" b="0" noProof="1">
                <a:solidFill>
                  <a:schemeClr val="tx1"/>
                </a:solidFill>
                <a:cs typeface="Estrangelo Edessa" pitchFamily="66" charset="0"/>
              </a:rPr>
              <a:t>;</a:t>
            </a:r>
            <a:endParaRPr lang="ro-RO" sz="1846" b="0" noProof="1">
              <a:solidFill>
                <a:schemeClr val="tx1"/>
              </a:solidFill>
              <a:cs typeface="Estrangelo Edessa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ro-RO" sz="1846" b="0" noProof="1">
                <a:solidFill>
                  <a:schemeClr val="tx1"/>
                </a:solidFill>
                <a:cs typeface="Estrangelo Edessa" pitchFamily="66" charset="0"/>
              </a:rPr>
              <a:t>447 mil</a:t>
            </a:r>
            <a:r>
              <a:rPr lang="de-AT" sz="1846" b="0" noProof="1">
                <a:solidFill>
                  <a:schemeClr val="tx1"/>
                </a:solidFill>
                <a:cs typeface="Estrangelo Edessa" pitchFamily="66" charset="0"/>
              </a:rPr>
              <a:t>. Euro for increasing sustainability and quality of railroad transport;</a:t>
            </a:r>
            <a:endParaRPr lang="ro-RO" altLang="de-DE" sz="1846" b="0" noProof="1">
              <a:solidFill>
                <a:schemeClr val="tx1"/>
              </a:solidFill>
              <a:cs typeface="Estrangelo Edessa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de-DE" altLang="de-DE" sz="1846" b="0" dirty="0">
                <a:solidFill>
                  <a:schemeClr val="tx1"/>
                </a:solidFill>
                <a:cs typeface="Estrangelo Edessa" pitchFamily="66" charset="0"/>
              </a:rPr>
              <a:t>Modernizing </a:t>
            </a:r>
            <a:r>
              <a:rPr lang="de-AT" altLang="de-DE" sz="1846" b="0" dirty="0">
                <a:solidFill>
                  <a:schemeClr val="tx1"/>
                </a:solidFill>
                <a:cs typeface="Estrangelo Edessa" pitchFamily="66" charset="0"/>
              </a:rPr>
              <a:t>the</a:t>
            </a:r>
            <a:r>
              <a:rPr lang="de-DE" altLang="de-DE" sz="1846" b="0" dirty="0">
                <a:solidFill>
                  <a:schemeClr val="tx1"/>
                </a:solidFill>
                <a:cs typeface="Estrangelo Edessa" pitchFamily="66" charset="0"/>
              </a:rPr>
              <a:t> TEN-T 22 segment Nadlac-Constan</a:t>
            </a:r>
            <a:r>
              <a:rPr lang="ro-RO" altLang="de-DE" sz="1846" b="0" dirty="0">
                <a:solidFill>
                  <a:schemeClr val="tx1"/>
                </a:solidFill>
                <a:cs typeface="Estrangelo Edessa" pitchFamily="66" charset="0"/>
              </a:rPr>
              <a:t>ț</a:t>
            </a:r>
            <a:r>
              <a:rPr lang="de-DE" altLang="de-DE" sz="1846" b="0" dirty="0">
                <a:solidFill>
                  <a:schemeClr val="tx1"/>
                </a:solidFill>
                <a:cs typeface="Estrangelo Edessa" pitchFamily="66" charset="0"/>
              </a:rPr>
              <a:t>a </a:t>
            </a:r>
            <a:r>
              <a:rPr lang="de-AT" altLang="de-DE" sz="1846" b="0" dirty="0">
                <a:solidFill>
                  <a:schemeClr val="tx1"/>
                </a:solidFill>
                <a:cs typeface="Estrangelo Edessa" pitchFamily="66" charset="0"/>
              </a:rPr>
              <a:t>for speeds of </a:t>
            </a:r>
            <a:r>
              <a:rPr lang="de-DE" altLang="de-DE" sz="1846" b="0" dirty="0">
                <a:solidFill>
                  <a:schemeClr val="tx1"/>
                </a:solidFill>
                <a:cs typeface="Estrangelo Edessa" pitchFamily="66" charset="0"/>
              </a:rPr>
              <a:t>120/160 km/h; </a:t>
            </a:r>
          </a:p>
          <a:p>
            <a:pPr marL="263776" lvl="1" indent="-263776"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buSzTx/>
              <a:buFont typeface="Webdings" panose="05030102010509060703" pitchFamily="18" charset="2"/>
              <a:buChar char="&lt;"/>
              <a:tabLst>
                <a:tab pos="109907" algn="l"/>
              </a:tabLst>
            </a:pPr>
            <a:r>
              <a:rPr lang="de-DE" altLang="de-DE" sz="1846" dirty="0">
                <a:solidFill>
                  <a:schemeClr val="tx1"/>
                </a:solidFill>
                <a:cs typeface="Estrangelo Edessa" pitchFamily="66" charset="0"/>
              </a:rPr>
              <a:t>Organisational r</a:t>
            </a:r>
            <a:r>
              <a:rPr lang="vi-VN" altLang="de-DE" sz="1846" dirty="0">
                <a:solidFill>
                  <a:schemeClr val="tx1"/>
                </a:solidFill>
                <a:cs typeface="Estrangelo Edessa" pitchFamily="66" charset="0"/>
              </a:rPr>
              <a:t>eform </a:t>
            </a:r>
            <a:r>
              <a:rPr lang="de-AT" altLang="de-DE" sz="1846" dirty="0">
                <a:solidFill>
                  <a:schemeClr val="tx1"/>
                </a:solidFill>
                <a:cs typeface="Estrangelo Edessa" pitchFamily="66" charset="0"/>
              </a:rPr>
              <a:t>of the railroad system;</a:t>
            </a:r>
            <a:endParaRPr lang="de-DE" altLang="de-DE" sz="1846" dirty="0">
              <a:solidFill>
                <a:schemeClr val="tx1"/>
              </a:solidFill>
              <a:cs typeface="Estrangelo Edessa" pitchFamily="66" charset="0"/>
            </a:endParaRPr>
          </a:p>
          <a:p>
            <a:pPr marL="263776" lvl="1" indent="-263776"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buSzTx/>
              <a:buFont typeface="Webdings" panose="05030102010509060703" pitchFamily="18" charset="2"/>
              <a:buChar char="&lt;"/>
              <a:tabLst>
                <a:tab pos="109907" algn="l"/>
              </a:tabLst>
            </a:pPr>
            <a:r>
              <a:rPr lang="de-AT" altLang="de-DE" sz="1846" dirty="0">
                <a:solidFill>
                  <a:schemeClr val="tx1"/>
                </a:solidFill>
                <a:cs typeface="Estrangelo Edessa" pitchFamily="66" charset="0"/>
              </a:rPr>
              <a:t>Improvements and modernization of stations;</a:t>
            </a:r>
          </a:p>
          <a:p>
            <a:pPr marL="263776" lvl="1" indent="-263776"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buSzTx/>
              <a:buFont typeface="Webdings" panose="05030102010509060703" pitchFamily="18" charset="2"/>
              <a:buChar char="&lt;"/>
              <a:tabLst>
                <a:tab pos="109907" algn="l"/>
              </a:tabLst>
            </a:pPr>
            <a:r>
              <a:rPr lang="de-AT" altLang="de-DE" sz="1846" dirty="0">
                <a:solidFill>
                  <a:schemeClr val="tx1"/>
                </a:solidFill>
                <a:cs typeface="Estrangelo Edessa" pitchFamily="66" charset="0"/>
              </a:rPr>
              <a:t>Elimination of degenerated track portions causing speed restrictions; </a:t>
            </a:r>
            <a:endParaRPr lang="de-DE" altLang="de-DE" sz="1846" dirty="0">
              <a:solidFill>
                <a:schemeClr val="tx1"/>
              </a:solidFill>
              <a:cs typeface="Estrangelo Edessa" pitchFamily="66" charset="0"/>
            </a:endParaRPr>
          </a:p>
          <a:p>
            <a:pPr marL="263776" lvl="1" indent="-263776"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buSzTx/>
              <a:buFont typeface="Webdings" panose="05030102010509060703" pitchFamily="18" charset="2"/>
              <a:buChar char="&lt;"/>
              <a:tabLst>
                <a:tab pos="109907" algn="l"/>
              </a:tabLst>
            </a:pPr>
            <a:r>
              <a:rPr lang="de-DE" altLang="de-DE" sz="1846" dirty="0">
                <a:solidFill>
                  <a:schemeClr val="tx1"/>
                </a:solidFill>
                <a:cs typeface="Estrangelo Edessa" pitchFamily="66" charset="0"/>
              </a:rPr>
              <a:t>Security infrastructure;</a:t>
            </a:r>
          </a:p>
          <a:p>
            <a:pPr marL="263776" lvl="1" indent="-263776"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buSzTx/>
              <a:buFont typeface="Webdings" panose="05030102010509060703" pitchFamily="18" charset="2"/>
              <a:buChar char="&lt;"/>
              <a:tabLst>
                <a:tab pos="109907" algn="l"/>
              </a:tabLst>
            </a:pPr>
            <a:r>
              <a:rPr lang="de-DE" altLang="de-DE" sz="1846" dirty="0">
                <a:solidFill>
                  <a:schemeClr val="tx1"/>
                </a:solidFill>
                <a:cs typeface="Estrangelo Edessa" pitchFamily="66" charset="0"/>
              </a:rPr>
              <a:t>Purchase of new rolling stock, capable of </a:t>
            </a:r>
            <a:r>
              <a:rPr lang="vi-VN" altLang="de-DE" sz="1846" dirty="0">
                <a:solidFill>
                  <a:schemeClr val="tx1"/>
                </a:solidFill>
                <a:cs typeface="Estrangelo Edessa" pitchFamily="66" charset="0"/>
              </a:rPr>
              <a:t>ERTMS</a:t>
            </a:r>
            <a:r>
              <a:rPr lang="de-AT" altLang="de-DE" sz="1846" dirty="0">
                <a:solidFill>
                  <a:schemeClr val="tx1"/>
                </a:solidFill>
                <a:cs typeface="Estrangelo Edessa" pitchFamily="66" charset="0"/>
              </a:rPr>
              <a:t>;</a:t>
            </a:r>
            <a:endParaRPr lang="en-GB" sz="1846" dirty="0">
              <a:solidFill>
                <a:schemeClr val="tx1"/>
              </a:solidFill>
              <a:cs typeface="Estrangelo Edessa" pitchFamily="66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8634" y="979981"/>
            <a:ext cx="6685468" cy="397801"/>
          </a:xfrm>
        </p:spPr>
        <p:txBody>
          <a:bodyPr/>
          <a:lstStyle/>
          <a:p>
            <a:r>
              <a:rPr lang="en-US" sz="2585" dirty="0"/>
              <a:t>Railroad infrastructure</a:t>
            </a:r>
            <a:endParaRPr lang="en-GB" sz="2585" dirty="0"/>
          </a:p>
        </p:txBody>
      </p:sp>
    </p:spTree>
    <p:extLst>
      <p:ext uri="{BB962C8B-B14F-4D97-AF65-F5344CB8AC3E}">
        <p14:creationId xmlns:p14="http://schemas.microsoft.com/office/powerpoint/2010/main" val="354328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2437" y="775894"/>
            <a:ext cx="7242590" cy="430887"/>
          </a:xfrm>
        </p:spPr>
        <p:txBody>
          <a:bodyPr/>
          <a:lstStyle/>
          <a:p>
            <a:r>
              <a:rPr lang="en-US" sz="2800"/>
              <a:t>News of last Friday</a:t>
            </a:r>
            <a:endParaRPr lang="en-GB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E0BD67-F846-4E50-ACDB-B85FE31BE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7" y="1582009"/>
            <a:ext cx="8417445" cy="4690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AC21B4-944C-4876-8290-DAD1D3037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73" y="1582009"/>
            <a:ext cx="2247900" cy="5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50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7692" r="6151"/>
          <a:stretch/>
        </p:blipFill>
        <p:spPr>
          <a:xfrm>
            <a:off x="0" y="0"/>
            <a:ext cx="9906000" cy="6858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905999" cy="1479282"/>
          </a:xfrm>
          <a:prstGeom prst="rect">
            <a:avLst/>
          </a:prstGeom>
          <a:solidFill>
            <a:srgbClr val="D9D9D9">
              <a:alpha val="81176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rIns="99692" rtlCol="0" anchor="ctr"/>
          <a:lstStyle/>
          <a:p>
            <a:pPr algn="ctr"/>
            <a:endParaRPr lang="de-AT" sz="1292" dirty="0" err="1">
              <a:solidFill>
                <a:schemeClr val="tx2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8634" y="546812"/>
            <a:ext cx="6685468" cy="397801"/>
          </a:xfrm>
        </p:spPr>
        <p:txBody>
          <a:bodyPr/>
          <a:lstStyle/>
          <a:p>
            <a:r>
              <a:rPr lang="de-DE" altLang="de-DE" sz="25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Ports and terminals</a:t>
            </a:r>
            <a:endParaRPr lang="en-GB" sz="2585" dirty="0"/>
          </a:p>
        </p:txBody>
      </p:sp>
      <p:pic>
        <p:nvPicPr>
          <p:cNvPr id="8" name="Grafik 18">
            <a:extLst>
              <a:ext uri="{FF2B5EF4-FFF2-40B4-BE49-F238E27FC236}">
                <a16:creationId xmlns:a16="http://schemas.microsoft.com/office/drawing/2014/main" id="{E5DF8D73-65E4-4B79-AF6C-DB2C577A086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4874" r="4916" b="4733"/>
          <a:stretch/>
        </p:blipFill>
        <p:spPr bwMode="auto">
          <a:xfrm>
            <a:off x="8648003" y="307149"/>
            <a:ext cx="951619" cy="733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4714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98634" y="2708937"/>
            <a:ext cx="8117724" cy="34797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pt-BR" altLang="de-DE" sz="1846" b="0" dirty="0">
                <a:solidFill>
                  <a:schemeClr val="tx1"/>
                </a:solidFill>
                <a:cs typeface="Estrangelo Edessa" pitchFamily="66" charset="0"/>
              </a:rPr>
              <a:t>256 mil. Euro EU-funds for Danube ports;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pt-BR" altLang="de-DE" sz="1846" b="0" dirty="0">
                <a:solidFill>
                  <a:schemeClr val="tx1"/>
                </a:solidFill>
                <a:cs typeface="Estrangelo Edessa" pitchFamily="66" charset="0"/>
              </a:rPr>
              <a:t>95 mil. Euro for multimodal terminals;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de-DE" altLang="de-DE" sz="1846" b="0" dirty="0">
                <a:solidFill>
                  <a:schemeClr val="tx1"/>
                </a:solidFill>
                <a:cs typeface="Estrangelo Edessa" pitchFamily="66" charset="0"/>
              </a:rPr>
              <a:t>Investments in infrastructure of the Danube ports, including road and railroad connections, dikes and piers;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de-DE" altLang="de-DE" sz="1846" b="0" dirty="0">
                <a:solidFill>
                  <a:schemeClr val="tx1"/>
                </a:solidFill>
                <a:cs typeface="Estrangelo Edessa" pitchFamily="66" charset="0"/>
              </a:rPr>
              <a:t>Deepening of the waterways in Danube ports;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de-DE" altLang="de-DE" sz="1846" b="0" dirty="0">
                <a:solidFill>
                  <a:schemeClr val="tx1"/>
                </a:solidFill>
                <a:cs typeface="Estrangelo Edessa" pitchFamily="66" charset="0"/>
              </a:rPr>
              <a:t>Improvements of Danube navigation;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de-DE" altLang="de-DE" sz="1846" b="0" dirty="0">
                <a:solidFill>
                  <a:schemeClr val="tx1"/>
                </a:solidFill>
                <a:cs typeface="Estrangelo Edessa" pitchFamily="66" charset="0"/>
              </a:rPr>
              <a:t>Modernizing of watergates;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de-DE" altLang="de-DE" sz="1846" b="0" dirty="0">
                <a:solidFill>
                  <a:schemeClr val="tx1"/>
                </a:solidFill>
                <a:cs typeface="Estrangelo Edessa" pitchFamily="66" charset="0"/>
              </a:rPr>
              <a:t>Modernizing and developing multimodal terminals, their installations and equipment; </a:t>
            </a:r>
            <a:endParaRPr lang="en-GB" sz="1846" dirty="0">
              <a:solidFill>
                <a:schemeClr val="tx1"/>
              </a:solidFill>
              <a:cs typeface="Estrangelo Edessa" pitchFamily="66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8634" y="979981"/>
            <a:ext cx="6685468" cy="397801"/>
          </a:xfrm>
        </p:spPr>
        <p:txBody>
          <a:bodyPr/>
          <a:lstStyle/>
          <a:p>
            <a:r>
              <a:rPr lang="en-US" sz="2585" dirty="0"/>
              <a:t>Ports and terminals</a:t>
            </a:r>
            <a:endParaRPr lang="en-GB" sz="2585" dirty="0"/>
          </a:p>
        </p:txBody>
      </p:sp>
    </p:spTree>
    <p:extLst>
      <p:ext uri="{BB962C8B-B14F-4D97-AF65-F5344CB8AC3E}">
        <p14:creationId xmlns:p14="http://schemas.microsoft.com/office/powerpoint/2010/main" val="3374690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0" t="7692" r="877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906000" cy="1479282"/>
          </a:xfrm>
          <a:prstGeom prst="rect">
            <a:avLst/>
          </a:prstGeom>
          <a:solidFill>
            <a:srgbClr val="D9D9D9">
              <a:alpha val="81176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rIns="99692" rtlCol="0" anchor="ctr"/>
          <a:lstStyle/>
          <a:p>
            <a:pPr algn="ctr"/>
            <a:endParaRPr lang="de-AT" sz="1292" dirty="0" err="1">
              <a:solidFill>
                <a:schemeClr val="tx2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8635" y="546679"/>
            <a:ext cx="6685468" cy="397801"/>
          </a:xfrm>
        </p:spPr>
        <p:txBody>
          <a:bodyPr/>
          <a:lstStyle/>
          <a:p>
            <a:r>
              <a:rPr lang="de-DE" sz="25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 Projects</a:t>
            </a:r>
            <a:endParaRPr lang="en-GB" sz="2585" dirty="0"/>
          </a:p>
        </p:txBody>
      </p:sp>
      <p:pic>
        <p:nvPicPr>
          <p:cNvPr id="9" name="Grafik 18">
            <a:extLst>
              <a:ext uri="{FF2B5EF4-FFF2-40B4-BE49-F238E27FC236}">
                <a16:creationId xmlns:a16="http://schemas.microsoft.com/office/drawing/2014/main" id="{D1BF02F6-AA62-4538-B35A-1F342961695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4874" r="4916" b="4733"/>
          <a:stretch/>
        </p:blipFill>
        <p:spPr bwMode="auto">
          <a:xfrm>
            <a:off x="8648003" y="307149"/>
            <a:ext cx="951619" cy="733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3619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98634" y="2355147"/>
            <a:ext cx="8404360" cy="36099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de-AT" altLang="de-DE" sz="1846" b="0" dirty="0">
                <a:solidFill>
                  <a:schemeClr val="tx1"/>
                </a:solidFill>
              </a:rPr>
              <a:t>More than 40% of Romanian population not </a:t>
            </a:r>
            <a:r>
              <a:rPr lang="de-AT" altLang="de-DE" sz="1846" b="0">
                <a:solidFill>
                  <a:schemeClr val="tx1"/>
                </a:solidFill>
              </a:rPr>
              <a:t>yet connected to drinking water and/or sewage systems</a:t>
            </a:r>
            <a:endParaRPr lang="de-AT" altLang="de-DE" sz="1846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de-AT" altLang="de-DE" sz="1846" b="0" dirty="0">
                <a:solidFill>
                  <a:schemeClr val="tx1"/>
                </a:solidFill>
              </a:rPr>
              <a:t>Romania is under huge pressure to fulfill EU-standards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de-AT" altLang="de-DE" sz="1846" b="0" dirty="0">
                <a:solidFill>
                  <a:schemeClr val="tx1"/>
                </a:solidFill>
              </a:rPr>
              <a:t>Counties and towns</a:t>
            </a:r>
            <a:r>
              <a:rPr lang="de-AT" altLang="de-DE" sz="1846" b="0">
                <a:solidFill>
                  <a:schemeClr val="tx1"/>
                </a:solidFill>
              </a:rPr>
              <a:t>: 2,570 </a:t>
            </a:r>
            <a:r>
              <a:rPr lang="de-AT" altLang="de-DE" sz="1846" b="0" dirty="0">
                <a:solidFill>
                  <a:schemeClr val="tx1"/>
                </a:solidFill>
              </a:rPr>
              <a:t>mil. Euro for large projects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de-AT" altLang="de-DE" sz="1846" b="0" dirty="0">
                <a:solidFill>
                  <a:schemeClr val="tx1"/>
                </a:solidFill>
              </a:rPr>
              <a:t>Rural areas – up </a:t>
            </a:r>
            <a:r>
              <a:rPr lang="de-AT" altLang="de-DE" sz="1846" b="0">
                <a:solidFill>
                  <a:schemeClr val="tx1"/>
                </a:solidFill>
              </a:rPr>
              <a:t>to 2.5 </a:t>
            </a:r>
            <a:r>
              <a:rPr lang="de-AT" altLang="de-DE" sz="1846" b="0" dirty="0">
                <a:solidFill>
                  <a:schemeClr val="tx1"/>
                </a:solidFill>
              </a:rPr>
              <a:t>mil. Euro for new networks, up </a:t>
            </a:r>
            <a:r>
              <a:rPr lang="de-AT" altLang="de-DE" sz="1846" b="0">
                <a:solidFill>
                  <a:schemeClr val="tx1"/>
                </a:solidFill>
              </a:rPr>
              <a:t>to 1.5 </a:t>
            </a:r>
            <a:r>
              <a:rPr lang="de-AT" altLang="de-DE" sz="1846" b="0" dirty="0">
                <a:solidFill>
                  <a:schemeClr val="tx1"/>
                </a:solidFill>
              </a:rPr>
              <a:t>mil. Euro for extensions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de-AT" altLang="de-DE" sz="1846" b="0" dirty="0">
                <a:solidFill>
                  <a:schemeClr val="tx1"/>
                </a:solidFill>
              </a:rPr>
              <a:t>Tendering authority is in most cases a regional water association (ADI) or the local community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de-AT" altLang="de-DE" sz="1846" b="0" dirty="0">
                <a:solidFill>
                  <a:schemeClr val="tx1"/>
                </a:solidFill>
              </a:rPr>
              <a:t>New drinking water networks are only approved when connected to a sewage system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8634" y="979981"/>
            <a:ext cx="6685468" cy="397801"/>
          </a:xfrm>
        </p:spPr>
        <p:txBody>
          <a:bodyPr/>
          <a:lstStyle/>
          <a:p>
            <a:r>
              <a:rPr lang="en-US" sz="2585" dirty="0"/>
              <a:t>EU-Funds for Environment - Water</a:t>
            </a:r>
            <a:endParaRPr lang="en-GB" sz="2585" dirty="0"/>
          </a:p>
        </p:txBody>
      </p:sp>
    </p:spTree>
    <p:extLst>
      <p:ext uri="{BB962C8B-B14F-4D97-AF65-F5344CB8AC3E}">
        <p14:creationId xmlns:p14="http://schemas.microsoft.com/office/powerpoint/2010/main" val="2954824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98633" y="3091810"/>
            <a:ext cx="8325701" cy="231986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de-AT" altLang="de-DE" sz="1846" b="0" dirty="0">
                <a:solidFill>
                  <a:schemeClr val="tx1"/>
                </a:solidFill>
              </a:rPr>
              <a:t>Collection of waste materials, depoziting, waste separation and treatment, recycling, new landfills, closing of old landfills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de-AT" altLang="de-DE" sz="1846" b="0" dirty="0">
                <a:solidFill>
                  <a:schemeClr val="tx1"/>
                </a:solidFill>
              </a:rPr>
              <a:t>318 mil. Euro EU-funds can be spent by cities and counties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de-AT" altLang="de-DE" sz="1846" b="0" dirty="0">
                <a:solidFill>
                  <a:schemeClr val="tx1"/>
                </a:solidFill>
              </a:rPr>
              <a:t>Tendering authority is in most cases a city council or the local community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de-AT" altLang="de-DE" sz="1846" b="0" dirty="0">
                <a:solidFill>
                  <a:schemeClr val="tx1"/>
                </a:solidFill>
              </a:rPr>
              <a:t>Currently no EU-funds for incineration projects planned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33"/>
              </a:buClr>
              <a:tabLst>
                <a:tab pos="109907" algn="l"/>
              </a:tabLst>
            </a:pPr>
            <a:r>
              <a:rPr lang="de-AT" altLang="de-DE" sz="1846" b="0" dirty="0">
                <a:solidFill>
                  <a:schemeClr val="tx1"/>
                </a:solidFill>
              </a:rPr>
              <a:t>Recycling can be an eligible acticity for provate companies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8634" y="979981"/>
            <a:ext cx="6879414" cy="397801"/>
          </a:xfrm>
        </p:spPr>
        <p:txBody>
          <a:bodyPr/>
          <a:lstStyle/>
          <a:p>
            <a:r>
              <a:rPr lang="en-US" sz="2585" dirty="0"/>
              <a:t>EU-Funds for Environment – Waste Collection</a:t>
            </a:r>
            <a:endParaRPr lang="en-GB" sz="2585" dirty="0"/>
          </a:p>
        </p:txBody>
      </p:sp>
    </p:spTree>
    <p:extLst>
      <p:ext uri="{BB962C8B-B14F-4D97-AF65-F5344CB8AC3E}">
        <p14:creationId xmlns:p14="http://schemas.microsoft.com/office/powerpoint/2010/main" val="3336314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1" r="8068" b="771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735"/>
            <a:ext cx="9905999" cy="1479282"/>
          </a:xfrm>
          <a:prstGeom prst="rect">
            <a:avLst/>
          </a:prstGeom>
          <a:solidFill>
            <a:srgbClr val="D9D9D9">
              <a:alpha val="81176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rIns="99692" rtlCol="0" anchor="ctr"/>
          <a:lstStyle/>
          <a:p>
            <a:pPr algn="ctr"/>
            <a:endParaRPr lang="de-AT" sz="1292" dirty="0" err="1">
              <a:solidFill>
                <a:schemeClr val="tx2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8635" y="542332"/>
            <a:ext cx="6685468" cy="397801"/>
          </a:xfrm>
        </p:spPr>
        <p:txBody>
          <a:bodyPr/>
          <a:lstStyle/>
          <a:p>
            <a:r>
              <a:rPr lang="de-DE" sz="25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Urban Development Projects</a:t>
            </a:r>
            <a:endParaRPr lang="en-GB" sz="2585" dirty="0"/>
          </a:p>
        </p:txBody>
      </p:sp>
      <p:pic>
        <p:nvPicPr>
          <p:cNvPr id="8" name="Grafik 18">
            <a:extLst>
              <a:ext uri="{FF2B5EF4-FFF2-40B4-BE49-F238E27FC236}">
                <a16:creationId xmlns:a16="http://schemas.microsoft.com/office/drawing/2014/main" id="{A6BCAD23-9255-4F10-B705-8BE8A64374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4874" r="4916" b="4733"/>
          <a:stretch/>
        </p:blipFill>
        <p:spPr bwMode="auto">
          <a:xfrm>
            <a:off x="8648003" y="307149"/>
            <a:ext cx="951619" cy="733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6807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27586" y="2297775"/>
            <a:ext cx="8725975" cy="37638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1846" b="0">
                <a:solidFill>
                  <a:schemeClr val="tx1"/>
                </a:solidFill>
              </a:rPr>
              <a:t>Urban mobility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1846" b="0">
                <a:solidFill>
                  <a:schemeClr val="tx1"/>
                </a:solidFill>
              </a:rPr>
              <a:t>Energy </a:t>
            </a:r>
            <a:r>
              <a:rPr lang="de-AT" altLang="de-DE" sz="1846" b="0" dirty="0">
                <a:solidFill>
                  <a:schemeClr val="tx1"/>
                </a:solidFill>
              </a:rPr>
              <a:t>Efficiency for public buildings (hospitals, schools, administrative buildings, prisons)</a:t>
            </a:r>
            <a:r>
              <a:rPr lang="de-DE" altLang="de-DE" sz="1846" b="0" dirty="0">
                <a:solidFill>
                  <a:schemeClr val="tx1"/>
                </a:solidFill>
              </a:rPr>
              <a:t> – 830 mil. Euro EU-funds for heat insulation, new heating systems, energy saving, etc.</a:t>
            </a:r>
            <a:endParaRPr lang="de-AT" altLang="de-DE" sz="1846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1846" b="0" dirty="0">
                <a:solidFill>
                  <a:schemeClr val="tx1"/>
                </a:solidFill>
              </a:rPr>
              <a:t>Three new regional hospitals will be constructed (Cluj, Iasi, Craiova)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1846" b="0" dirty="0">
                <a:solidFill>
                  <a:schemeClr val="tx1"/>
                </a:solidFill>
              </a:rPr>
              <a:t>EU-funds for restoring cultural monuments and city-centers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1846" b="0" dirty="0">
                <a:solidFill>
                  <a:schemeClr val="tx1"/>
                </a:solidFill>
              </a:rPr>
              <a:t>Funds for renovating and modernizing schools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1846" b="0" dirty="0">
                <a:solidFill>
                  <a:schemeClr val="tx1"/>
                </a:solidFill>
              </a:rPr>
              <a:t>Co-generation, geothermal and biomass power plants – applications can be submitted by city halls, companies and industrial parks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</a:pPr>
            <a:r>
              <a:rPr lang="de-AT" altLang="de-DE" sz="1846" b="0" dirty="0">
                <a:solidFill>
                  <a:schemeClr val="tx1"/>
                </a:solidFill>
              </a:rPr>
              <a:t>District heating – 249 mil. Euro for modernisation of plants </a:t>
            </a:r>
            <a:r>
              <a:rPr lang="de-AT" altLang="de-DE" sz="1846" b="0">
                <a:solidFill>
                  <a:schemeClr val="tx1"/>
                </a:solidFill>
              </a:rPr>
              <a:t>and networks</a:t>
            </a:r>
            <a:endParaRPr lang="de-AT" altLang="de-DE" sz="1846" b="0" dirty="0">
              <a:solidFill>
                <a:schemeClr val="tx1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8634" y="979981"/>
            <a:ext cx="6879414" cy="397801"/>
          </a:xfrm>
        </p:spPr>
        <p:txBody>
          <a:bodyPr/>
          <a:lstStyle/>
          <a:p>
            <a:r>
              <a:rPr lang="en-US" sz="2585" dirty="0"/>
              <a:t>EU-Funds for Urban Development</a:t>
            </a:r>
            <a:endParaRPr lang="en-GB" sz="2585" dirty="0"/>
          </a:p>
        </p:txBody>
      </p:sp>
    </p:spTree>
    <p:extLst>
      <p:ext uri="{BB962C8B-B14F-4D97-AF65-F5344CB8AC3E}">
        <p14:creationId xmlns:p14="http://schemas.microsoft.com/office/powerpoint/2010/main" val="2698710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9" b="15105"/>
          <a:stretch/>
        </p:blipFill>
        <p:spPr>
          <a:xfrm>
            <a:off x="0" y="-10764"/>
            <a:ext cx="9906000" cy="68687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906000" cy="1800090"/>
          </a:xfrm>
          <a:prstGeom prst="rect">
            <a:avLst/>
          </a:prstGeom>
          <a:solidFill>
            <a:srgbClr val="D9D9D9">
              <a:alpha val="76078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rIns="99692" rtlCol="0" anchor="ctr"/>
          <a:lstStyle/>
          <a:p>
            <a:pPr algn="ctr"/>
            <a:endParaRPr lang="de-AT" sz="1292" dirty="0" err="1">
              <a:solidFill>
                <a:schemeClr val="tx2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84527" y="701174"/>
            <a:ext cx="6685468" cy="397742"/>
          </a:xfrm>
        </p:spPr>
        <p:txBody>
          <a:bodyPr>
            <a:noAutofit/>
          </a:bodyPr>
          <a:lstStyle/>
          <a:p>
            <a:pPr algn="l"/>
            <a:r>
              <a:rPr lang="de-DE" altLang="de-DE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EU-Funds for Companies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18">
            <a:extLst>
              <a:ext uri="{FF2B5EF4-FFF2-40B4-BE49-F238E27FC236}">
                <a16:creationId xmlns:a16="http://schemas.microsoft.com/office/drawing/2014/main" id="{40100BA2-0659-423A-89CD-DAAB4A0A272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4874" r="4916" b="4733"/>
          <a:stretch/>
        </p:blipFill>
        <p:spPr bwMode="auto">
          <a:xfrm>
            <a:off x="8648003" y="307149"/>
            <a:ext cx="951619" cy="733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3504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04528" y="2276873"/>
            <a:ext cx="8493522" cy="39063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defRPr/>
            </a:pPr>
            <a:r>
              <a:rPr lang="de-AT" altLang="de-DE" sz="1846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1,045 </a:t>
            </a:r>
            <a:r>
              <a:rPr lang="de-AT" altLang="de-DE" sz="1846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euro budget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defRPr/>
            </a:pPr>
            <a:r>
              <a:rPr lang="de-AT" altLang="de-DE" sz="1846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by manufacturing and service companies – but only selected branches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defRPr/>
            </a:pPr>
            <a:r>
              <a:rPr lang="de-AT" altLang="de-DE" sz="1846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costs are construction, expansion and modernization of buildings, production equipment, IT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defRPr/>
            </a:pPr>
            <a:r>
              <a:rPr lang="de-AT" altLang="de-DE" sz="1846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SMEs in </a:t>
            </a:r>
            <a:r>
              <a:rPr lang="de-AT" altLang="de-DE" sz="1846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 could </a:t>
            </a:r>
            <a:r>
              <a:rPr lang="de-AT" altLang="de-DE" sz="1846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funding of up to 1 million Euro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defRPr/>
            </a:pPr>
            <a:r>
              <a:rPr lang="de-AT" altLang="de-DE" sz="1846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Micro-Enterprises and small businesses in rural areas up </a:t>
            </a:r>
            <a:r>
              <a:rPr lang="de-AT" altLang="de-DE" sz="1846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200,000 </a:t>
            </a:r>
            <a:r>
              <a:rPr lang="de-AT" altLang="de-DE" sz="1846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defRPr/>
            </a:pPr>
            <a:r>
              <a:rPr lang="de-AT" altLang="de-DE" sz="1846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70% funding, for micro-enterprises up to </a:t>
            </a:r>
            <a:r>
              <a:rPr lang="de-AT" altLang="de-DE" sz="1846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defRPr/>
            </a:pPr>
            <a:r>
              <a:rPr lang="de-AT" altLang="de-DE" sz="1846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funds have been used up in 2017 – not yet sure whether it will be possible to submit applications again</a:t>
            </a:r>
            <a:endParaRPr lang="de-AT" altLang="de-DE" sz="1846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Aft>
                <a:spcPts val="554"/>
              </a:spcAft>
              <a:buClr>
                <a:srgbClr val="005233"/>
              </a:buClr>
              <a:defRPr/>
            </a:pPr>
            <a:endParaRPr lang="en-GB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04528" y="692696"/>
            <a:ext cx="7344816" cy="720080"/>
          </a:xfrm>
        </p:spPr>
        <p:txBody>
          <a:bodyPr>
            <a:noAutofit/>
          </a:bodyPr>
          <a:lstStyle/>
          <a:p>
            <a:pPr algn="l"/>
            <a:r>
              <a:rPr lang="de-DE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Investment support for SMEs (Small and Medium Enterprises)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76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98633" y="1991452"/>
            <a:ext cx="8108003" cy="4114380"/>
          </a:xfrm>
        </p:spPr>
        <p:txBody>
          <a:bodyPr>
            <a:noAutofit/>
          </a:bodyPr>
          <a:lstStyle/>
          <a:p>
            <a:pPr marL="263776" lvl="1" indent="-263776" defTabSz="844083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  <a:defRPr/>
            </a:pPr>
            <a:r>
              <a:rPr lang="de-DE" altLang="en-US" sz="1850" dirty="0">
                <a:latin typeface="Arial" panose="020B0604020202020204" pitchFamily="34" charset="0"/>
                <a:cs typeface="Arial" panose="020B0604020202020204" pitchFamily="34" charset="0"/>
              </a:rPr>
              <a:t>The programs that cause the least difficulties</a:t>
            </a:r>
          </a:p>
          <a:p>
            <a:pPr marL="263776" lvl="1" indent="-263776" defTabSz="844083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  <a:defRPr/>
            </a:pPr>
            <a:r>
              <a:rPr lang="de-DE" altLang="en-US" sz="1850" dirty="0">
                <a:latin typeface="Arial" panose="020B0604020202020204" pitchFamily="34" charset="0"/>
                <a:cs typeface="Arial" panose="020B0604020202020204" pitchFamily="34" charset="0"/>
              </a:rPr>
              <a:t>Preferably small and medium-sized farms</a:t>
            </a:r>
          </a:p>
          <a:p>
            <a:pPr marL="263776" lvl="1" indent="-263776" defTabSz="844083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  <a:defRPr/>
            </a:pPr>
            <a:r>
              <a:rPr lang="de-DE" altLang="en-US" sz="1850" dirty="0">
                <a:latin typeface="Arial" panose="020B0604020202020204" pitchFamily="34" charset="0"/>
                <a:cs typeface="Arial" panose="020B0604020202020204" pitchFamily="34" charset="0"/>
              </a:rPr>
              <a:t>50% - 90% support</a:t>
            </a:r>
          </a:p>
          <a:p>
            <a:pPr marL="263776" lvl="1" indent="-263776" defTabSz="84408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5233"/>
              </a:buClr>
              <a:buFont typeface="Webdings" panose="05030102010509060703" pitchFamily="18" charset="2"/>
              <a:buChar char="&lt;"/>
              <a:defRPr/>
            </a:pPr>
            <a:r>
              <a:rPr lang="de-DE" altLang="en-US" sz="1850">
                <a:latin typeface="Arial" panose="020B0604020202020204" pitchFamily="34" charset="0"/>
                <a:cs typeface="Arial" panose="020B0604020202020204" pitchFamily="34" charset="0"/>
              </a:rPr>
              <a:t>Support for farms: </a:t>
            </a:r>
            <a:endParaRPr lang="de-DE" alt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976" lvl="6" indent="-263776" defTabSz="84408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5233"/>
              </a:buClr>
              <a:buFont typeface="Webdings" panose="05030102010509060703" pitchFamily="18" charset="2"/>
              <a:buChar char="&lt;"/>
              <a:defRPr/>
            </a:pPr>
            <a:r>
              <a:rPr lang="de-DE" altLang="en-US" sz="1850" dirty="0">
                <a:latin typeface="Arial" panose="020B0604020202020204" pitchFamily="34" charset="0"/>
                <a:cs typeface="Arial" panose="020B0604020202020204" pitchFamily="34" charset="0"/>
              </a:rPr>
              <a:t>Machines and equipment without construction - up </a:t>
            </a:r>
            <a:r>
              <a:rPr lang="de-DE" altLang="en-US" sz="1850">
                <a:latin typeface="Arial" panose="020B0604020202020204" pitchFamily="34" charset="0"/>
                <a:cs typeface="Arial" panose="020B0604020202020204" pitchFamily="34" charset="0"/>
              </a:rPr>
              <a:t>to 500,000 </a:t>
            </a:r>
            <a:r>
              <a:rPr lang="de-DE" altLang="en-US" sz="1850" dirty="0"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</a:p>
          <a:p>
            <a:pPr marL="720976" lvl="6" indent="-263776" defTabSz="84408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5233"/>
              </a:buClr>
              <a:buFont typeface="Webdings" panose="05030102010509060703" pitchFamily="18" charset="2"/>
              <a:buChar char="&lt;"/>
              <a:defRPr/>
            </a:pPr>
            <a:r>
              <a:rPr lang="de-DE" altLang="en-US" sz="1850" dirty="0">
                <a:latin typeface="Arial" panose="020B0604020202020204" pitchFamily="34" charset="0"/>
                <a:cs typeface="Arial" panose="020B0604020202020204" pitchFamily="34" charset="0"/>
              </a:rPr>
              <a:t>Machines and buildings - up </a:t>
            </a:r>
            <a:r>
              <a:rPr lang="de-DE" altLang="en-US" sz="1850">
                <a:latin typeface="Arial" panose="020B0604020202020204" pitchFamily="34" charset="0"/>
                <a:cs typeface="Arial" panose="020B0604020202020204" pitchFamily="34" charset="0"/>
              </a:rPr>
              <a:t>to 1-1.5 </a:t>
            </a:r>
            <a:r>
              <a:rPr lang="de-DE" altLang="en-US" sz="1850" dirty="0">
                <a:latin typeface="Arial" panose="020B0604020202020204" pitchFamily="34" charset="0"/>
                <a:cs typeface="Arial" panose="020B0604020202020204" pitchFamily="34" charset="0"/>
              </a:rPr>
              <a:t>million Euro</a:t>
            </a:r>
          </a:p>
          <a:p>
            <a:pPr marL="720976" lvl="6" indent="-263776" defTabSz="844083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  <a:defRPr/>
            </a:pPr>
            <a:r>
              <a:rPr lang="de-DE" altLang="en-US" sz="1850" dirty="0">
                <a:latin typeface="Arial" panose="020B0604020202020204" pitchFamily="34" charset="0"/>
                <a:cs typeface="Arial" panose="020B0604020202020204" pitchFamily="34" charset="0"/>
              </a:rPr>
              <a:t>Up to 2 million Euro funds for complete production </a:t>
            </a:r>
            <a:r>
              <a:rPr lang="de-DE" altLang="en-US" sz="1850">
                <a:latin typeface="Arial" panose="020B0604020202020204" pitchFamily="34" charset="0"/>
                <a:cs typeface="Arial" panose="020B0604020202020204" pitchFamily="34" charset="0"/>
              </a:rPr>
              <a:t>chain </a:t>
            </a:r>
          </a:p>
          <a:p>
            <a:pPr marL="263776" lvl="1" indent="-263776" defTabSz="84408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5233"/>
              </a:buClr>
              <a:buFont typeface="Webdings" panose="05030102010509060703" pitchFamily="18" charset="2"/>
              <a:buChar char="&lt;"/>
              <a:defRPr/>
            </a:pPr>
            <a:r>
              <a:rPr lang="en-US" altLang="en-US" sz="1850">
                <a:latin typeface="Arial" panose="020B0604020202020204" pitchFamily="34" charset="0"/>
                <a:cs typeface="Arial" panose="020B0604020202020204" pitchFamily="34" charset="0"/>
              </a:rPr>
              <a:t>Support for Food Industry:</a:t>
            </a:r>
          </a:p>
          <a:p>
            <a:pPr marL="746376" lvl="5" indent="-263776" defTabSz="844083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  <a:defRPr/>
            </a:pPr>
            <a:r>
              <a:rPr lang="en-US" altLang="en-US" sz="1850">
                <a:latin typeface="Arial" panose="020B0604020202020204" pitchFamily="34" charset="0"/>
                <a:cs typeface="Arial" panose="020B0604020202020204" pitchFamily="34" charset="0"/>
              </a:rPr>
              <a:t>Up to 1 million Euro, up to 50% of eligible costs</a:t>
            </a:r>
            <a:endParaRPr lang="en-US" alt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indent="-1800225" defTabSz="844083">
              <a:lnSpc>
                <a:spcPct val="110000"/>
              </a:lnSpc>
              <a:spcBef>
                <a:spcPct val="0"/>
              </a:spcBef>
              <a:spcAft>
                <a:spcPts val="1108"/>
              </a:spcAft>
              <a:buClr>
                <a:srgbClr val="005233"/>
              </a:buClr>
              <a:buFont typeface="Webdings" panose="05030102010509060703" pitchFamily="18" charset="2"/>
              <a:buChar char="&lt;"/>
              <a:defRPr/>
            </a:pPr>
            <a:endParaRPr lang="de-DE" altLang="en-US" sz="18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8634" y="979979"/>
            <a:ext cx="6685468" cy="397742"/>
          </a:xfrm>
        </p:spPr>
        <p:txBody>
          <a:bodyPr>
            <a:noAutofit/>
          </a:bodyPr>
          <a:lstStyle/>
          <a:p>
            <a:pPr algn="l"/>
            <a:r>
              <a:rPr lang="de-DE" sz="2600">
                <a:latin typeface="Arial" panose="020B0604020202020204" pitchFamily="34" charset="0"/>
                <a:cs typeface="Arial" panose="020B0604020202020204" pitchFamily="34" charset="0"/>
              </a:rPr>
              <a:t>Agriculture and Food Industry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8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2437" y="775894"/>
            <a:ext cx="7242590" cy="430887"/>
          </a:xfrm>
        </p:spPr>
        <p:txBody>
          <a:bodyPr/>
          <a:lstStyle/>
          <a:p>
            <a:r>
              <a:rPr lang="en-US" sz="2800"/>
              <a:t>Plus and Minus</a:t>
            </a:r>
            <a:endParaRPr lang="en-GB" sz="2800" dirty="0"/>
          </a:p>
        </p:txBody>
      </p:sp>
      <p:graphicFrame>
        <p:nvGraphicFramePr>
          <p:cNvPr id="7" name="Group 21">
            <a:extLst>
              <a:ext uri="{FF2B5EF4-FFF2-40B4-BE49-F238E27FC236}">
                <a16:creationId xmlns:a16="http://schemas.microsoft.com/office/drawing/2014/main" id="{5E4721B5-4926-4EAF-BB08-79F9B8E656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0010" y="1818969"/>
          <a:ext cx="8136904" cy="4032277"/>
        </p:xfrm>
        <a:graphic>
          <a:graphicData uri="http://schemas.openxmlformats.org/drawingml/2006/table">
            <a:tbl>
              <a:tblPr/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4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IN Offc Pro" panose="020B0504020101020102" pitchFamily="34" charset="0"/>
                          <a:ea typeface="MS PGothic" pitchFamily="34" charset="-128"/>
                          <a:cs typeface="DIN Offc Pro" panose="020B0504020101020102" pitchFamily="34" charset="0"/>
                        </a:rPr>
                        <a:t>PROS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DIN Offc Pro" panose="020B0504020101020102" pitchFamily="34" charset="0"/>
                        <a:ea typeface="MS PGothic" pitchFamily="34" charset="-128"/>
                        <a:cs typeface="DIN Offc Pro" panose="020B0504020101020102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IN Offc Pro" panose="020B0504020101020102" pitchFamily="34" charset="0"/>
                          <a:ea typeface="MS PGothic" pitchFamily="34" charset="-128"/>
                          <a:cs typeface="DIN Offc Pro" panose="020B0504020101020102" pitchFamily="34" charset="0"/>
                        </a:rPr>
                        <a:t>CONS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DIN Offc Pro" panose="020B0504020101020102" pitchFamily="34" charset="0"/>
                        <a:ea typeface="MS PGothic" pitchFamily="34" charset="-128"/>
                        <a:cs typeface="DIN Offc Pro" panose="020B0504020101020102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797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DIN Offc Pro" panose="020B0504020101020102" pitchFamily="34" charset="0"/>
                        <a:ea typeface="MS PGothic" pitchFamily="34" charset="-128"/>
                        <a:cs typeface="DIN Offc Pro" panose="020B0504020101020102" pitchFamily="34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Flat tax (still)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Growing home market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salaries (still)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Increasing consumption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Foreign languages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Agriculture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ITC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EU-Funds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"/>
                        <a:tabLst>
                          <a:tab pos="228600" algn="l"/>
                        </a:tabLst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DIN Offc Pro" panose="020B0504020101020102" pitchFamily="34" charset="0"/>
                        <a:ea typeface="MS PGothic" pitchFamily="34" charset="-128"/>
                        <a:cs typeface="DIN Offc Pro" panose="020B0504020101020102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 of workforce </a:t>
                      </a: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depending on region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Unsustainable growth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Intransparency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Instability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Bureaucracy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Infrastructure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productivity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EU-Funds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DIN Offc Pro" panose="020B0504020101020102" pitchFamily="34" charset="0"/>
                        <a:ea typeface="+mn-ea"/>
                        <a:cs typeface="DIN Offc Pro" panose="020B0504020101020102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172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7693" r="12252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2520" y="479715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/>
            <a:r>
              <a:rPr lang="de-AT" sz="4800" dirty="0">
                <a:solidFill>
                  <a:schemeClr val="bg1"/>
                </a:solidFill>
                <a:latin typeface="DIN Offc Pro" panose="020B0504020101020102" pitchFamily="34" charset="0"/>
                <a:cs typeface="DIN Offc Pro" panose="020B0504020101020102" pitchFamily="34" charset="0"/>
              </a:rPr>
              <a:t>EU-Funds</a:t>
            </a:r>
          </a:p>
          <a:p>
            <a:pPr marL="271463"/>
            <a:r>
              <a:rPr lang="de-AT" sz="4800" dirty="0">
                <a:solidFill>
                  <a:schemeClr val="bg1"/>
                </a:solidFill>
                <a:latin typeface="DIN Offc Pro" panose="020B0504020101020102" pitchFamily="34" charset="0"/>
                <a:cs typeface="DIN Offc Pro" panose="020B0504020101020102" pitchFamily="34" charset="0"/>
              </a:rPr>
              <a:t>Why Romania fails</a:t>
            </a:r>
            <a:endParaRPr lang="de-DE" sz="4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5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98634" y="2036080"/>
            <a:ext cx="8532178" cy="4176464"/>
          </a:xfrm>
        </p:spPr>
        <p:txBody>
          <a:bodyPr>
            <a:normAutofit/>
          </a:bodyPr>
          <a:lstStyle/>
          <a:p>
            <a:pPr marL="263776" lvl="1" indent="-263776" defTabSz="844083"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  <a:defRPr/>
            </a:pPr>
            <a:r>
              <a:rPr lang="de-AT" altLang="de-DE" sz="1850" dirty="0">
                <a:latin typeface="Arial" panose="020B0604020202020204" pitchFamily="34" charset="0"/>
                <a:cs typeface="Arial" panose="020B0604020202020204" pitchFamily="34" charset="0"/>
              </a:rPr>
              <a:t>Frequent changes of officials and strategies slow down progress;</a:t>
            </a:r>
          </a:p>
          <a:p>
            <a:pPr marL="263776" lvl="1" indent="-263776" defTabSz="844083"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  <a:defRPr/>
            </a:pPr>
            <a:r>
              <a:rPr lang="de-AT" altLang="de-DE" sz="1850">
                <a:latin typeface="Arial" panose="020B0604020202020204" pitchFamily="34" charset="0"/>
                <a:cs typeface="Arial" panose="020B0604020202020204" pitchFamily="34" charset="0"/>
              </a:rPr>
              <a:t>Much too restictive eligibility criteria, much too complicated </a:t>
            </a:r>
            <a:r>
              <a:rPr lang="de-AT" altLang="de-DE" sz="1850" dirty="0">
                <a:latin typeface="Arial" panose="020B0604020202020204" pitchFamily="34" charset="0"/>
                <a:cs typeface="Arial" panose="020B0604020202020204" pitchFamily="34" charset="0"/>
              </a:rPr>
              <a:t>procedures;</a:t>
            </a:r>
          </a:p>
          <a:p>
            <a:pPr marL="263776" lvl="1" indent="-263776" defTabSz="844083"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  <a:defRPr/>
            </a:pPr>
            <a:r>
              <a:rPr lang="de-AT" altLang="de-DE" sz="1850" dirty="0">
                <a:latin typeface="Arial" panose="020B0604020202020204" pitchFamily="34" charset="0"/>
                <a:cs typeface="Arial" panose="020B0604020202020204" pitchFamily="34" charset="0"/>
              </a:rPr>
              <a:t>Software (MySMIS);  </a:t>
            </a:r>
          </a:p>
          <a:p>
            <a:pPr marL="263776" lvl="1" indent="-263776" defTabSz="844083"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  <a:defRPr/>
            </a:pPr>
            <a:r>
              <a:rPr lang="de-DE" altLang="de-DE" sz="1850" dirty="0">
                <a:latin typeface="Arial" panose="020B0604020202020204" pitchFamily="34" charset="0"/>
                <a:cs typeface="Arial" panose="020B0604020202020204" pitchFamily="34" charset="0"/>
              </a:rPr>
              <a:t>Preparation of projects often starts too late; </a:t>
            </a:r>
          </a:p>
          <a:p>
            <a:pPr marL="263776" lvl="1" indent="-263776" defTabSz="844083"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  <a:defRPr/>
            </a:pPr>
            <a:r>
              <a:rPr lang="de-DE" altLang="de-DE" sz="1850" dirty="0"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de-DE" altLang="de-DE" sz="1850">
                <a:latin typeface="Arial" panose="020B0604020202020204" pitchFamily="34" charset="0"/>
                <a:cs typeface="Arial" panose="020B0604020202020204" pitchFamily="34" charset="0"/>
              </a:rPr>
              <a:t>evaluation periods;</a:t>
            </a:r>
            <a:endParaRPr lang="de-DE" altLang="de-DE"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776" lvl="1" indent="-263776" defTabSz="844083"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  <a:defRPr/>
            </a:pPr>
            <a:r>
              <a:rPr lang="de-AT" altLang="de-DE" sz="1850" dirty="0">
                <a:latin typeface="Arial" panose="020B0604020202020204" pitchFamily="34" charset="0"/>
                <a:cs typeface="Arial" panose="020B0604020202020204" pitchFamily="34" charset="0"/>
              </a:rPr>
              <a:t>Many projects fail in the phase of </a:t>
            </a:r>
            <a:r>
              <a:rPr lang="de-AT" altLang="de-DE" sz="1850">
                <a:latin typeface="Arial" panose="020B0604020202020204" pitchFamily="34" charset="0"/>
                <a:cs typeface="Arial" panose="020B0604020202020204" pitchFamily="34" charset="0"/>
              </a:rPr>
              <a:t>public acquisition - e</a:t>
            </a:r>
            <a:r>
              <a:rPr lang="de-DE" altLang="de-DE" sz="1850">
                <a:latin typeface="Arial" panose="020B0604020202020204" pitchFamily="34" charset="0"/>
                <a:cs typeface="Arial" panose="020B0604020202020204" pitchFamily="34" charset="0"/>
              </a:rPr>
              <a:t>ndless </a:t>
            </a:r>
            <a:r>
              <a:rPr lang="de-DE" altLang="de-DE" sz="1850" dirty="0">
                <a:latin typeface="Arial" panose="020B0604020202020204" pitchFamily="34" charset="0"/>
                <a:cs typeface="Arial" panose="020B0604020202020204" pitchFamily="34" charset="0"/>
              </a:rPr>
              <a:t>appeals delay decisions and start of construction;</a:t>
            </a:r>
          </a:p>
          <a:p>
            <a:pPr marL="263776" lvl="1" indent="-263776" defTabSz="844083"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  <a:defRPr/>
            </a:pPr>
            <a:r>
              <a:rPr lang="de-DE" altLang="de-DE" sz="1850" dirty="0">
                <a:latin typeface="Arial" panose="020B0604020202020204" pitchFamily="34" charset="0"/>
                <a:cs typeface="Arial" panose="020B0604020202020204" pitchFamily="34" charset="0"/>
              </a:rPr>
              <a:t>Lack of communication from authorities;</a:t>
            </a:r>
          </a:p>
          <a:p>
            <a:pPr marL="263776" lvl="1" indent="-263776" defTabSz="844083">
              <a:spcBef>
                <a:spcPct val="0"/>
              </a:spcBef>
              <a:spcAft>
                <a:spcPts val="1200"/>
              </a:spcAft>
              <a:buClr>
                <a:srgbClr val="005233"/>
              </a:buClr>
              <a:buFont typeface="Webdings" panose="05030102010509060703" pitchFamily="18" charset="2"/>
              <a:buChar char="&lt;"/>
              <a:defRPr/>
            </a:pPr>
            <a:r>
              <a:rPr lang="de-DE" altLang="de-DE" sz="1850" dirty="0">
                <a:latin typeface="Arial" panose="020B0604020202020204" pitchFamily="34" charset="0"/>
                <a:cs typeface="Arial" panose="020B0604020202020204" pitchFamily="34" charset="0"/>
              </a:rPr>
              <a:t>Long terms for payments due to insufficient budgetary funds to implement the projects smoothly;</a:t>
            </a:r>
            <a:endParaRPr lang="en-GB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98634" y="979979"/>
            <a:ext cx="6685468" cy="397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>
                <a:solidFill>
                  <a:srgbClr val="005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en-GB" sz="2600" dirty="0">
              <a:solidFill>
                <a:srgbClr val="005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85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EB8389E-1EFF-4D67-B705-7E734BAE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0" y="332436"/>
            <a:ext cx="9007200" cy="932146"/>
          </a:xfrm>
        </p:spPr>
        <p:txBody>
          <a:bodyPr>
            <a:normAutofit/>
          </a:bodyPr>
          <a:lstStyle/>
          <a:p>
            <a:r>
              <a:rPr lang="de-DE" b="1" dirty="0"/>
              <a:t>The TPA Group. </a:t>
            </a:r>
            <a:r>
              <a:rPr lang="de-DE" dirty="0"/>
              <a:t>A </a:t>
            </a:r>
            <a:r>
              <a:rPr lang="de-DE" dirty="0" err="1"/>
              <a:t>One-Stop</a:t>
            </a:r>
            <a:r>
              <a:rPr lang="de-DE" dirty="0"/>
              <a:t> Shop.</a:t>
            </a:r>
            <a:endParaRPr lang="de-AT" b="1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B8BFC9A5-B9E9-4273-9DEE-D70FB2E62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9" y="1449983"/>
            <a:ext cx="9007200" cy="472698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The TPA Group </a:t>
            </a:r>
            <a:r>
              <a:rPr lang="de-DE" dirty="0" err="1"/>
              <a:t>offers</a:t>
            </a:r>
            <a:r>
              <a:rPr lang="de-DE" dirty="0"/>
              <a:t> </a:t>
            </a:r>
            <a:r>
              <a:rPr lang="de-DE" dirty="0" err="1"/>
              <a:t>cross-border</a:t>
            </a:r>
            <a:r>
              <a:rPr lang="de-DE" dirty="0"/>
              <a:t> </a:t>
            </a:r>
            <a:r>
              <a:rPr lang="de-DE" dirty="0" err="1"/>
              <a:t>consultancy</a:t>
            </a:r>
            <a:r>
              <a:rPr lang="de-DE" dirty="0"/>
              <a:t> on an </a:t>
            </a:r>
            <a:r>
              <a:rPr lang="de-DE" dirty="0" err="1"/>
              <a:t>equal</a:t>
            </a:r>
            <a:r>
              <a:rPr lang="de-DE" dirty="0"/>
              <a:t> </a:t>
            </a:r>
            <a:r>
              <a:rPr lang="de-DE" dirty="0" err="1"/>
              <a:t>footing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client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b="1" dirty="0"/>
              <a:t>a </a:t>
            </a:r>
            <a:r>
              <a:rPr lang="de-DE" b="1" dirty="0" err="1"/>
              <a:t>broad</a:t>
            </a:r>
            <a:r>
              <a:rPr lang="de-DE" b="1" dirty="0"/>
              <a:t> </a:t>
            </a:r>
            <a:r>
              <a:rPr lang="de-DE" b="1" dirty="0" err="1"/>
              <a:t>range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products</a:t>
            </a:r>
            <a:r>
              <a:rPr lang="de-DE" b="1" dirty="0"/>
              <a:t>, </a:t>
            </a:r>
            <a:r>
              <a:rPr lang="de-DE" dirty="0" err="1"/>
              <a:t>nationally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err="1"/>
              <a:t>internationally</a:t>
            </a:r>
            <a:r>
              <a:rPr lang="de-DE"/>
              <a:t>:From </a:t>
            </a:r>
            <a:r>
              <a:rPr lang="de-DE" dirty="0"/>
              <a:t>Accounting, </a:t>
            </a:r>
            <a:br>
              <a:rPr lang="de-DE" dirty="0"/>
            </a:br>
            <a:r>
              <a:rPr lang="de-DE" dirty="0" err="1"/>
              <a:t>Payroll</a:t>
            </a:r>
            <a:r>
              <a:rPr lang="de-DE" dirty="0"/>
              <a:t>, </a:t>
            </a:r>
            <a:r>
              <a:rPr lang="de-DE" dirty="0" err="1"/>
              <a:t>Tax</a:t>
            </a:r>
            <a:r>
              <a:rPr lang="de-DE" dirty="0"/>
              <a:t> Advisory </a:t>
            </a:r>
            <a:r>
              <a:rPr lang="de-DE" dirty="0" err="1"/>
              <a:t>and</a:t>
            </a:r>
            <a:r>
              <a:rPr lang="de-DE" dirty="0"/>
              <a:t> Audit </a:t>
            </a:r>
            <a:r>
              <a:rPr lang="de-DE" dirty="0" err="1"/>
              <a:t>to</a:t>
            </a:r>
            <a:r>
              <a:rPr lang="de-DE" dirty="0"/>
              <a:t> Business </a:t>
            </a:r>
            <a:r>
              <a:rPr lang="de-DE" dirty="0" err="1"/>
              <a:t>Consultancy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B3E2C1-8108-4F3E-97BF-4D98E1A2E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147" y="6408810"/>
            <a:ext cx="2228850" cy="365125"/>
          </a:xfrm>
        </p:spPr>
        <p:txBody>
          <a:bodyPr/>
          <a:lstStyle/>
          <a:p>
            <a:r>
              <a:rPr lang="de-DE" dirty="0"/>
              <a:t>Page </a:t>
            </a:r>
            <a:fld id="{E2BCF22A-5E8C-4B2F-8CEC-D31B789CDA14}" type="slidenum">
              <a:rPr smtClean="0"/>
              <a:pPr/>
              <a:t>32</a:t>
            </a:fld>
            <a:endParaRPr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477003" y="2525657"/>
            <a:ext cx="8951994" cy="3886208"/>
            <a:chOff x="477003" y="2525657"/>
            <a:chExt cx="8951994" cy="3886208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003" y="2525657"/>
              <a:ext cx="8951994" cy="3886208"/>
            </a:xfrm>
            <a:prstGeom prst="rect">
              <a:avLst/>
            </a:prstGeom>
          </p:spPr>
        </p:pic>
        <p:sp>
          <p:nvSpPr>
            <p:cNvPr id="21" name="Textplatzhalter 21"/>
            <p:cNvSpPr txBox="1">
              <a:spLocks/>
            </p:cNvSpPr>
            <p:nvPr/>
          </p:nvSpPr>
          <p:spPr>
            <a:xfrm>
              <a:off x="3897436" y="3871350"/>
              <a:ext cx="158567" cy="14385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US" sz="900" b="1" dirty="0">
                  <a:solidFill>
                    <a:schemeClr val="bg1"/>
                  </a:solidFill>
                </a:rPr>
                <a:t>CZ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platzhalter 21"/>
            <p:cNvSpPr txBox="1">
              <a:spLocks/>
            </p:cNvSpPr>
            <p:nvPr/>
          </p:nvSpPr>
          <p:spPr>
            <a:xfrm>
              <a:off x="3896994" y="4419071"/>
              <a:ext cx="150393" cy="142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US" sz="900" b="1" dirty="0">
                  <a:solidFill>
                    <a:schemeClr val="bg1"/>
                  </a:solidFill>
                </a:rPr>
                <a:t>AT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platzhalter 21"/>
            <p:cNvSpPr txBox="1">
              <a:spLocks/>
            </p:cNvSpPr>
            <p:nvPr/>
          </p:nvSpPr>
          <p:spPr>
            <a:xfrm>
              <a:off x="3954694" y="4777442"/>
              <a:ext cx="145489" cy="1422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US" sz="900" b="1" dirty="0" err="1">
                  <a:solidFill>
                    <a:schemeClr val="bg1"/>
                  </a:solidFill>
                </a:rPr>
                <a:t>Sl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platzhalter 21"/>
            <p:cNvSpPr txBox="1">
              <a:spLocks/>
            </p:cNvSpPr>
            <p:nvPr/>
          </p:nvSpPr>
          <p:spPr>
            <a:xfrm>
              <a:off x="4233197" y="4835851"/>
              <a:ext cx="171645" cy="143854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US" sz="900" b="1" dirty="0">
                  <a:solidFill>
                    <a:schemeClr val="bg1"/>
                  </a:solidFill>
                </a:rPr>
                <a:t>HR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platzhalter 21"/>
            <p:cNvSpPr txBox="1">
              <a:spLocks/>
            </p:cNvSpPr>
            <p:nvPr/>
          </p:nvSpPr>
          <p:spPr>
            <a:xfrm>
              <a:off x="4623421" y="4521536"/>
              <a:ext cx="171644" cy="142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US" sz="900" b="1" dirty="0">
                  <a:solidFill>
                    <a:schemeClr val="bg1"/>
                  </a:solidFill>
                </a:rPr>
                <a:t>HU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platzhalter 21"/>
            <p:cNvSpPr txBox="1">
              <a:spLocks/>
            </p:cNvSpPr>
            <p:nvPr/>
          </p:nvSpPr>
          <p:spPr>
            <a:xfrm>
              <a:off x="5594798" y="4672965"/>
              <a:ext cx="165105" cy="142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US" sz="900" b="1" dirty="0">
                  <a:solidFill>
                    <a:schemeClr val="bg1"/>
                  </a:solidFill>
                </a:rPr>
                <a:t>RO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platzhalter 21"/>
            <p:cNvSpPr txBox="1">
              <a:spLocks/>
            </p:cNvSpPr>
            <p:nvPr/>
          </p:nvSpPr>
          <p:spPr>
            <a:xfrm>
              <a:off x="5799658" y="5417121"/>
              <a:ext cx="171644" cy="1422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US" sz="900" b="1" dirty="0">
                  <a:solidFill>
                    <a:schemeClr val="bg1"/>
                  </a:solidFill>
                </a:rPr>
                <a:t>BG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platzhalter 21"/>
            <p:cNvSpPr txBox="1">
              <a:spLocks/>
            </p:cNvSpPr>
            <p:nvPr/>
          </p:nvSpPr>
          <p:spPr>
            <a:xfrm>
              <a:off x="4578841" y="4086401"/>
              <a:ext cx="158566" cy="142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US" sz="900" b="1" dirty="0">
                  <a:solidFill>
                    <a:schemeClr val="bg1"/>
                  </a:solidFill>
                </a:rPr>
                <a:t>SK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platzhalter 21"/>
            <p:cNvSpPr txBox="1">
              <a:spLocks/>
            </p:cNvSpPr>
            <p:nvPr/>
          </p:nvSpPr>
          <p:spPr>
            <a:xfrm>
              <a:off x="5026587" y="5152518"/>
              <a:ext cx="145488" cy="1422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GB" sz="900" b="1" dirty="0">
                  <a:solidFill>
                    <a:schemeClr val="bg1"/>
                  </a:solidFill>
                </a:rPr>
                <a:t>RS</a:t>
              </a:r>
            </a:p>
          </p:txBody>
        </p:sp>
        <p:sp>
          <p:nvSpPr>
            <p:cNvPr id="44" name="Textplatzhalter 21"/>
            <p:cNvSpPr txBox="1">
              <a:spLocks/>
            </p:cNvSpPr>
            <p:nvPr/>
          </p:nvSpPr>
          <p:spPr>
            <a:xfrm>
              <a:off x="4425520" y="3263370"/>
              <a:ext cx="345003" cy="225825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US" sz="900" b="1" dirty="0">
                  <a:solidFill>
                    <a:schemeClr val="bg1"/>
                  </a:solidFill>
                </a:rPr>
                <a:t>PL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platzhalter 21"/>
            <p:cNvSpPr txBox="1">
              <a:spLocks/>
            </p:cNvSpPr>
            <p:nvPr/>
          </p:nvSpPr>
          <p:spPr>
            <a:xfrm>
              <a:off x="4999743" y="6014414"/>
              <a:ext cx="171644" cy="1422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lvl1pPr marL="150912" indent="-150912" algn="l" defTabSz="603647" rtl="0" eaLnBrk="1" latinLnBrk="0" hangingPunct="1">
                <a:lnSpc>
                  <a:spcPct val="90000"/>
                </a:lnSpc>
                <a:spcBef>
                  <a:spcPts val="661"/>
                </a:spcBef>
                <a:buClr>
                  <a:schemeClr val="accent1"/>
                </a:buClr>
                <a:buFont typeface="Webdings" panose="05030102010509060703" pitchFamily="18" charset="2"/>
                <a:buChar char="&lt;"/>
                <a:defRPr sz="1848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273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>
                  <a:schemeClr val="accent2"/>
                </a:buClr>
                <a:buFont typeface="Webdings" panose="05030102010509060703" pitchFamily="18" charset="2"/>
                <a:buChar char="&lt;"/>
                <a:defRPr sz="1584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75455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ClrTx/>
                <a:buFont typeface="Verdana" panose="020B0604030504040204" pitchFamily="34" charset="0"/>
                <a:buChar char="‒"/>
                <a:defRPr sz="132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056382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35820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660029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61853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63676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5500" indent="-150912" algn="l" defTabSz="603647" rtl="0" eaLnBrk="1" latinLnBrk="0" hangingPunct="1">
                <a:lnSpc>
                  <a:spcPct val="90000"/>
                </a:lnSpc>
                <a:spcBef>
                  <a:spcPts val="330"/>
                </a:spcBef>
                <a:buFont typeface="Arial" panose="020B0604020202020204" pitchFamily="34" charset="0"/>
                <a:buChar char="•"/>
                <a:defRPr sz="11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ebdings" panose="05030102010509060703" pitchFamily="18" charset="2"/>
                <a:buNone/>
              </a:pPr>
              <a:r>
                <a:rPr lang="en-GB" sz="900" b="1" dirty="0"/>
                <a:t>AL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1850272-4460-4700-9761-54AF3F255FB2}"/>
              </a:ext>
            </a:extLst>
          </p:cNvPr>
          <p:cNvSpPr/>
          <p:nvPr/>
        </p:nvSpPr>
        <p:spPr>
          <a:xfrm>
            <a:off x="8111613" y="196645"/>
            <a:ext cx="1592826" cy="89126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endParaRPr lang="de-AT" sz="1400" dirty="0" err="1">
              <a:solidFill>
                <a:schemeClr val="tx2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2B79748-AFBB-4E08-9DA7-2F7573808CA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4874" r="4916" b="4733"/>
          <a:stretch/>
        </p:blipFill>
        <p:spPr bwMode="auto">
          <a:xfrm>
            <a:off x="8648003" y="307149"/>
            <a:ext cx="951619" cy="733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220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28"/>
          </p:nvPr>
        </p:nvSpPr>
        <p:spPr>
          <a:xfrm>
            <a:off x="7044467" y="6368288"/>
            <a:ext cx="240422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92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Page </a:t>
            </a:r>
            <a:fld id="{E2BCF22A-5E8C-4B2F-8CEC-D31B789CDA14}" type="slidenum">
              <a:rPr kumimoji="0" sz="792" b="0" i="0" u="none" strike="noStrike" kern="1200" cap="none" spc="0" normalizeH="0" baseline="0" noProof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sz="792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7"/>
          </p:nvPr>
        </p:nvSpPr>
        <p:spPr>
          <a:xfrm>
            <a:off x="342352" y="3645982"/>
            <a:ext cx="2565821" cy="283428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300" dirty="0"/>
              <a:t>Member of the Coalition for the Development of Romania </a:t>
            </a:r>
          </a:p>
          <a:p>
            <a:pPr>
              <a:lnSpc>
                <a:spcPct val="120000"/>
              </a:lnSpc>
            </a:pPr>
            <a:r>
              <a:rPr lang="en-GB" sz="2300" dirty="0"/>
              <a:t>Member of National Association of Consulting Companies </a:t>
            </a:r>
          </a:p>
          <a:p>
            <a:pPr>
              <a:lnSpc>
                <a:spcPct val="120000"/>
              </a:lnSpc>
            </a:pPr>
            <a:endParaRPr lang="de-DE" sz="2300" dirty="0"/>
          </a:p>
          <a:p>
            <a:pPr>
              <a:lnSpc>
                <a:spcPct val="120000"/>
              </a:lnSpc>
            </a:pPr>
            <a:r>
              <a:rPr lang="en-GB" sz="2300" dirty="0"/>
              <a:t>Services and Areas of Expertise:</a:t>
            </a:r>
          </a:p>
          <a:p>
            <a:pPr lvl="1">
              <a:lnSpc>
                <a:spcPct val="120000"/>
              </a:lnSpc>
              <a:buSzPct val="100000"/>
            </a:pPr>
            <a:r>
              <a:rPr lang="en-GB" sz="2300" dirty="0"/>
              <a:t>Business Consulting </a:t>
            </a:r>
          </a:p>
          <a:p>
            <a:pPr lvl="1">
              <a:lnSpc>
                <a:spcPct val="120000"/>
              </a:lnSpc>
              <a:buSzPct val="100000"/>
            </a:pPr>
            <a:r>
              <a:rPr lang="en-GB" sz="2300" dirty="0"/>
              <a:t>EU-Funds </a:t>
            </a:r>
          </a:p>
          <a:p>
            <a:pPr lvl="1">
              <a:lnSpc>
                <a:spcPct val="120000"/>
              </a:lnSpc>
              <a:buSzPct val="100000"/>
            </a:pPr>
            <a:r>
              <a:rPr lang="en-GB" sz="2300" dirty="0"/>
              <a:t>National Funds </a:t>
            </a:r>
          </a:p>
          <a:p>
            <a:pPr lvl="1">
              <a:lnSpc>
                <a:spcPct val="120000"/>
              </a:lnSpc>
              <a:buSzPct val="100000"/>
            </a:pPr>
            <a:r>
              <a:rPr lang="en-GB" sz="2300" dirty="0"/>
              <a:t>Strategic Development </a:t>
            </a:r>
          </a:p>
          <a:p>
            <a:pPr lvl="1">
              <a:lnSpc>
                <a:spcPct val="120000"/>
              </a:lnSpc>
              <a:buSzPct val="100000"/>
            </a:pPr>
            <a:r>
              <a:rPr lang="en-GB" sz="2300" dirty="0"/>
              <a:t>Textiles </a:t>
            </a:r>
          </a:p>
          <a:p>
            <a:pPr lvl="1">
              <a:lnSpc>
                <a:spcPct val="120000"/>
              </a:lnSpc>
              <a:buSzPct val="100000"/>
            </a:pPr>
            <a:r>
              <a:rPr lang="en-GB" sz="2300" dirty="0"/>
              <a:t>Automotive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2879196" y="3642054"/>
            <a:ext cx="2565821" cy="284559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buSzPct val="100000"/>
            </a:pPr>
            <a:r>
              <a:rPr lang="en-GB" dirty="0"/>
              <a:t>Agriculture &amp; Forestry, Wine </a:t>
            </a:r>
          </a:p>
          <a:p>
            <a:pPr lvl="1">
              <a:lnSpc>
                <a:spcPct val="120000"/>
              </a:lnSpc>
              <a:buSzPct val="100000"/>
            </a:pPr>
            <a:r>
              <a:rPr lang="en-GB" dirty="0"/>
              <a:t>Alternative Energy </a:t>
            </a:r>
          </a:p>
          <a:p>
            <a:pPr lvl="1">
              <a:lnSpc>
                <a:spcPct val="120000"/>
              </a:lnSpc>
              <a:buSzPct val="100000"/>
            </a:pPr>
            <a:r>
              <a:rPr lang="en-GB" dirty="0" err="1"/>
              <a:t>Pharma</a:t>
            </a:r>
            <a:r>
              <a:rPr lang="en-GB" dirty="0"/>
              <a:t> </a:t>
            </a:r>
          </a:p>
          <a:p>
            <a:pPr lvl="1">
              <a:lnSpc>
                <a:spcPct val="120000"/>
              </a:lnSpc>
              <a:buSzPct val="100000"/>
            </a:pPr>
            <a:r>
              <a:rPr lang="en-GB" dirty="0"/>
              <a:t>Waste Industry </a:t>
            </a:r>
          </a:p>
          <a:p>
            <a:pPr lvl="1">
              <a:lnSpc>
                <a:spcPct val="120000"/>
              </a:lnSpc>
              <a:buSzPct val="100000"/>
            </a:pPr>
            <a:r>
              <a:rPr lang="en-GB" dirty="0"/>
              <a:t>Construction Materials </a:t>
            </a:r>
          </a:p>
          <a:p>
            <a:pPr lvl="1">
              <a:lnSpc>
                <a:spcPct val="120000"/>
              </a:lnSpc>
              <a:buSzPct val="100000"/>
            </a:pPr>
            <a:r>
              <a:rPr lang="en-GB" dirty="0"/>
              <a:t>Social Projects, NGOs </a:t>
            </a:r>
          </a:p>
          <a:p>
            <a:pPr lvl="1">
              <a:lnSpc>
                <a:spcPct val="120000"/>
              </a:lnSpc>
              <a:buSzPct val="100000"/>
            </a:pPr>
            <a:r>
              <a:rPr lang="en-GB" dirty="0"/>
              <a:t>Public Administration </a:t>
            </a:r>
          </a:p>
          <a:p>
            <a:pPr lvl="1">
              <a:lnSpc>
                <a:spcPct val="120000"/>
              </a:lnSpc>
              <a:buSzPct val="100000"/>
            </a:pPr>
            <a:r>
              <a:rPr lang="en-GB" dirty="0"/>
              <a:t>Media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40"/>
          </p:nvPr>
        </p:nvSpPr>
        <p:spPr>
          <a:xfrm>
            <a:off x="2523576" y="1640367"/>
            <a:ext cx="2565821" cy="1448841"/>
          </a:xfrm>
        </p:spPr>
        <p:txBody>
          <a:bodyPr/>
          <a:lstStyle/>
          <a:p>
            <a:pPr>
              <a:buClr>
                <a:schemeClr val="tx1"/>
              </a:buClr>
              <a:buSzPct val="120000"/>
            </a:pPr>
            <a:r>
              <a:rPr lang="de-AT" dirty="0">
                <a:solidFill>
                  <a:srgbClr val="000000"/>
                </a:solidFill>
                <a:cs typeface="Arial" charset="0"/>
              </a:rPr>
              <a:t>Tel.: </a:t>
            </a:r>
            <a:r>
              <a:rPr lang="de-DE" dirty="0">
                <a:solidFill>
                  <a:srgbClr val="000000"/>
                </a:solidFill>
              </a:rPr>
              <a:t>+40 21 3100669</a:t>
            </a:r>
          </a:p>
          <a:p>
            <a:pPr>
              <a:buClr>
                <a:schemeClr val="tx1"/>
              </a:buClr>
              <a:buSzPct val="120000"/>
            </a:pPr>
            <a:endParaRPr lang="de-DE" dirty="0">
              <a:solidFill>
                <a:srgbClr val="000000"/>
              </a:solidFill>
              <a:cs typeface="Arial" charset="0"/>
            </a:endParaRPr>
          </a:p>
          <a:p>
            <a:pPr>
              <a:buClr>
                <a:schemeClr val="tx1"/>
              </a:buClr>
              <a:buSzPct val="120000"/>
            </a:pPr>
            <a:endParaRPr lang="de-AT" dirty="0">
              <a:solidFill>
                <a:srgbClr val="000000"/>
              </a:solidFill>
              <a:cs typeface="Arial" charset="0"/>
            </a:endParaRPr>
          </a:p>
          <a:p>
            <a:pPr>
              <a:buClr>
                <a:schemeClr val="tx1"/>
              </a:buClr>
              <a:buSzPct val="120000"/>
            </a:pPr>
            <a:r>
              <a:rPr lang="de-DE" u="sng" dirty="0">
                <a:solidFill>
                  <a:srgbClr val="000000"/>
                </a:solidFill>
              </a:rPr>
              <a:t>johannes.becker@tpa-group.ro</a:t>
            </a:r>
          </a:p>
          <a:p>
            <a:pPr>
              <a:buClr>
                <a:schemeClr val="tx1"/>
              </a:buClr>
              <a:buSzPct val="120000"/>
            </a:pPr>
            <a:r>
              <a:rPr lang="de-DE" u="sng" dirty="0">
                <a:solidFill>
                  <a:srgbClr val="000000"/>
                </a:solidFill>
                <a:cs typeface="Arial" charset="0"/>
              </a:rPr>
              <a:t>www.tpa-group.ro</a:t>
            </a:r>
          </a:p>
          <a:p>
            <a:pPr>
              <a:buClr>
                <a:schemeClr val="tx1"/>
              </a:buClr>
              <a:buSzPct val="120000"/>
            </a:pPr>
            <a:r>
              <a:rPr lang="de-DE" u="sng" dirty="0">
                <a:solidFill>
                  <a:srgbClr val="000000"/>
                </a:solidFill>
                <a:cs typeface="Arial" charset="0"/>
              </a:rPr>
              <a:t>www.tpa-group.com</a:t>
            </a:r>
            <a:endParaRPr lang="de-AT" u="sng" dirty="0">
              <a:solidFill>
                <a:srgbClr val="000000"/>
              </a:solidFill>
              <a:cs typeface="Arial" charset="0"/>
            </a:endParaRPr>
          </a:p>
          <a:p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de-AT" dirty="0"/>
              <a:t>Johannes Becker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43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58595B"/>
                </a:solidFill>
              </a:rPr>
              <a:t>Business Consultant </a:t>
            </a:r>
            <a:r>
              <a:rPr lang="de-AT" dirty="0">
                <a:solidFill>
                  <a:srgbClr val="58595B"/>
                </a:solidFill>
              </a:rPr>
              <a:t>| Partner</a:t>
            </a:r>
            <a:endParaRPr lang="de-AT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5587290" y="1338605"/>
            <a:ext cx="3975844" cy="4085676"/>
            <a:chOff x="6040986" y="2785436"/>
            <a:chExt cx="3595888" cy="3695224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6040986" y="2785436"/>
              <a:ext cx="3595888" cy="3695224"/>
              <a:chOff x="-6557936" y="2889558"/>
              <a:chExt cx="2707995" cy="2782803"/>
            </a:xfrm>
            <a:solidFill>
              <a:srgbClr val="B0B1B3"/>
            </a:solidFill>
          </p:grpSpPr>
          <p:sp>
            <p:nvSpPr>
              <p:cNvPr id="24" name="Ungarn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-5688044" y="4000969"/>
                <a:ext cx="861343" cy="574941"/>
              </a:xfrm>
              <a:custGeom>
                <a:avLst/>
                <a:gdLst/>
                <a:ahLst/>
                <a:cxnLst>
                  <a:cxn ang="0">
                    <a:pos x="292" y="23"/>
                  </a:cxn>
                  <a:cxn ang="0">
                    <a:pos x="276" y="15"/>
                  </a:cxn>
                  <a:cxn ang="0">
                    <a:pos x="265" y="10"/>
                  </a:cxn>
                  <a:cxn ang="0">
                    <a:pos x="250" y="9"/>
                  </a:cxn>
                  <a:cxn ang="0">
                    <a:pos x="235" y="5"/>
                  </a:cxn>
                  <a:cxn ang="0">
                    <a:pos x="210" y="5"/>
                  </a:cxn>
                  <a:cxn ang="0">
                    <a:pos x="180" y="25"/>
                  </a:cxn>
                  <a:cxn ang="0">
                    <a:pos x="148" y="31"/>
                  </a:cxn>
                  <a:cxn ang="0">
                    <a:pos x="127" y="46"/>
                  </a:cxn>
                  <a:cxn ang="0">
                    <a:pos x="118" y="60"/>
                  </a:cxn>
                  <a:cxn ang="0">
                    <a:pos x="101" y="68"/>
                  </a:cxn>
                  <a:cxn ang="0">
                    <a:pos x="81" y="71"/>
                  </a:cxn>
                  <a:cxn ang="0">
                    <a:pos x="62" y="68"/>
                  </a:cxn>
                  <a:cxn ang="0">
                    <a:pos x="39" y="59"/>
                  </a:cxn>
                  <a:cxn ang="0">
                    <a:pos x="36" y="67"/>
                  </a:cxn>
                  <a:cxn ang="0">
                    <a:pos x="38" y="76"/>
                  </a:cxn>
                  <a:cxn ang="0">
                    <a:pos x="19" y="75"/>
                  </a:cxn>
                  <a:cxn ang="0">
                    <a:pos x="14" y="84"/>
                  </a:cxn>
                  <a:cxn ang="0">
                    <a:pos x="23" y="90"/>
                  </a:cxn>
                  <a:cxn ang="0">
                    <a:pos x="14" y="107"/>
                  </a:cxn>
                  <a:cxn ang="0">
                    <a:pos x="17" y="116"/>
                  </a:cxn>
                  <a:cxn ang="0">
                    <a:pos x="6" y="126"/>
                  </a:cxn>
                  <a:cxn ang="0">
                    <a:pos x="9" y="135"/>
                  </a:cxn>
                  <a:cxn ang="0">
                    <a:pos x="13" y="143"/>
                  </a:cxn>
                  <a:cxn ang="0">
                    <a:pos x="21" y="152"/>
                  </a:cxn>
                  <a:cxn ang="0">
                    <a:pos x="27" y="160"/>
                  </a:cxn>
                  <a:cxn ang="0">
                    <a:pos x="38" y="166"/>
                  </a:cxn>
                  <a:cxn ang="0">
                    <a:pos x="60" y="189"/>
                  </a:cxn>
                  <a:cxn ang="0">
                    <a:pos x="76" y="198"/>
                  </a:cxn>
                  <a:cxn ang="0">
                    <a:pos x="115" y="199"/>
                  </a:cxn>
                  <a:cxn ang="0">
                    <a:pos x="129" y="188"/>
                  </a:cxn>
                  <a:cxn ang="0">
                    <a:pos x="140" y="179"/>
                  </a:cxn>
                  <a:cxn ang="0">
                    <a:pos x="157" y="173"/>
                  </a:cxn>
                  <a:cxn ang="0">
                    <a:pos x="173" y="168"/>
                  </a:cxn>
                  <a:cxn ang="0">
                    <a:pos x="202" y="163"/>
                  </a:cxn>
                  <a:cxn ang="0">
                    <a:pos x="213" y="162"/>
                  </a:cxn>
                  <a:cxn ang="0">
                    <a:pos x="234" y="152"/>
                  </a:cxn>
                  <a:cxn ang="0">
                    <a:pos x="239" y="140"/>
                  </a:cxn>
                  <a:cxn ang="0">
                    <a:pos x="241" y="127"/>
                  </a:cxn>
                  <a:cxn ang="0">
                    <a:pos x="245" y="114"/>
                  </a:cxn>
                  <a:cxn ang="0">
                    <a:pos x="250" y="98"/>
                  </a:cxn>
                  <a:cxn ang="0">
                    <a:pos x="259" y="76"/>
                  </a:cxn>
                  <a:cxn ang="0">
                    <a:pos x="262" y="66"/>
                  </a:cxn>
                  <a:cxn ang="0">
                    <a:pos x="276" y="46"/>
                  </a:cxn>
                  <a:cxn ang="0">
                    <a:pos x="297" y="31"/>
                  </a:cxn>
                </a:cxnLst>
                <a:rect l="0" t="0" r="r" b="b"/>
                <a:pathLst>
                  <a:path w="300" h="200">
                    <a:moveTo>
                      <a:pt x="294" y="30"/>
                    </a:moveTo>
                    <a:cubicBezTo>
                      <a:pt x="294" y="30"/>
                      <a:pt x="300" y="25"/>
                      <a:pt x="292" y="23"/>
                    </a:cubicBezTo>
                    <a:cubicBezTo>
                      <a:pt x="285" y="21"/>
                      <a:pt x="283" y="25"/>
                      <a:pt x="281" y="21"/>
                    </a:cubicBezTo>
                    <a:cubicBezTo>
                      <a:pt x="279" y="19"/>
                      <a:pt x="279" y="16"/>
                      <a:pt x="276" y="15"/>
                    </a:cubicBezTo>
                    <a:cubicBezTo>
                      <a:pt x="273" y="15"/>
                      <a:pt x="270" y="16"/>
                      <a:pt x="270" y="16"/>
                    </a:cubicBezTo>
                    <a:cubicBezTo>
                      <a:pt x="270" y="16"/>
                      <a:pt x="267" y="11"/>
                      <a:pt x="265" y="10"/>
                    </a:cubicBezTo>
                    <a:cubicBezTo>
                      <a:pt x="263" y="8"/>
                      <a:pt x="259" y="8"/>
                      <a:pt x="259" y="8"/>
                    </a:cubicBezTo>
                    <a:cubicBezTo>
                      <a:pt x="259" y="8"/>
                      <a:pt x="253" y="6"/>
                      <a:pt x="250" y="9"/>
                    </a:cubicBezTo>
                    <a:cubicBezTo>
                      <a:pt x="247" y="11"/>
                      <a:pt x="247" y="15"/>
                      <a:pt x="241" y="14"/>
                    </a:cubicBezTo>
                    <a:cubicBezTo>
                      <a:pt x="236" y="13"/>
                      <a:pt x="235" y="5"/>
                      <a:pt x="235" y="5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0"/>
                      <a:pt x="219" y="9"/>
                      <a:pt x="210" y="5"/>
                    </a:cubicBezTo>
                    <a:cubicBezTo>
                      <a:pt x="201" y="3"/>
                      <a:pt x="193" y="4"/>
                      <a:pt x="188" y="8"/>
                    </a:cubicBezTo>
                    <a:cubicBezTo>
                      <a:pt x="183" y="11"/>
                      <a:pt x="184" y="21"/>
                      <a:pt x="180" y="25"/>
                    </a:cubicBezTo>
                    <a:cubicBezTo>
                      <a:pt x="175" y="29"/>
                      <a:pt x="163" y="36"/>
                      <a:pt x="163" y="36"/>
                    </a:cubicBezTo>
                    <a:cubicBezTo>
                      <a:pt x="163" y="36"/>
                      <a:pt x="152" y="30"/>
                      <a:pt x="148" y="31"/>
                    </a:cubicBezTo>
                    <a:cubicBezTo>
                      <a:pt x="143" y="32"/>
                      <a:pt x="144" y="40"/>
                      <a:pt x="144" y="40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27" y="46"/>
                      <a:pt x="118" y="43"/>
                      <a:pt x="115" y="48"/>
                    </a:cubicBezTo>
                    <a:cubicBezTo>
                      <a:pt x="111" y="55"/>
                      <a:pt x="118" y="60"/>
                      <a:pt x="118" y="60"/>
                    </a:cubicBezTo>
                    <a:cubicBezTo>
                      <a:pt x="111" y="67"/>
                      <a:pt x="111" y="67"/>
                      <a:pt x="111" y="67"/>
                    </a:cubicBezTo>
                    <a:cubicBezTo>
                      <a:pt x="101" y="68"/>
                      <a:pt x="101" y="68"/>
                      <a:pt x="101" y="68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75" y="72"/>
                      <a:pt x="71" y="72"/>
                    </a:cubicBezTo>
                    <a:cubicBezTo>
                      <a:pt x="66" y="72"/>
                      <a:pt x="62" y="68"/>
                      <a:pt x="62" y="68"/>
                    </a:cubicBezTo>
                    <a:cubicBezTo>
                      <a:pt x="62" y="68"/>
                      <a:pt x="55" y="60"/>
                      <a:pt x="50" y="59"/>
                    </a:cubicBezTo>
                    <a:cubicBezTo>
                      <a:pt x="47" y="58"/>
                      <a:pt x="43" y="58"/>
                      <a:pt x="39" y="59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1" y="75"/>
                      <a:pt x="19" y="75"/>
                    </a:cubicBezTo>
                    <a:cubicBezTo>
                      <a:pt x="17" y="76"/>
                      <a:pt x="12" y="77"/>
                      <a:pt x="11" y="81"/>
                    </a:cubicBezTo>
                    <a:cubicBezTo>
                      <a:pt x="9" y="86"/>
                      <a:pt x="14" y="84"/>
                      <a:pt x="14" y="84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9" y="83"/>
                      <a:pt x="21" y="83"/>
                      <a:pt x="23" y="90"/>
                    </a:cubicBezTo>
                    <a:cubicBezTo>
                      <a:pt x="25" y="96"/>
                      <a:pt x="11" y="99"/>
                      <a:pt x="10" y="102"/>
                    </a:cubicBezTo>
                    <a:cubicBezTo>
                      <a:pt x="10" y="105"/>
                      <a:pt x="14" y="105"/>
                      <a:pt x="14" y="107"/>
                    </a:cubicBezTo>
                    <a:cubicBezTo>
                      <a:pt x="14" y="108"/>
                      <a:pt x="11" y="110"/>
                      <a:pt x="12" y="113"/>
                    </a:cubicBezTo>
                    <a:cubicBezTo>
                      <a:pt x="12" y="115"/>
                      <a:pt x="17" y="116"/>
                      <a:pt x="17" y="116"/>
                    </a:cubicBezTo>
                    <a:cubicBezTo>
                      <a:pt x="16" y="125"/>
                      <a:pt x="16" y="125"/>
                      <a:pt x="16" y="125"/>
                    </a:cubicBezTo>
                    <a:cubicBezTo>
                      <a:pt x="6" y="126"/>
                      <a:pt x="6" y="126"/>
                      <a:pt x="6" y="126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4" y="134"/>
                      <a:pt x="8" y="135"/>
                      <a:pt x="9" y="135"/>
                    </a:cubicBezTo>
                    <a:cubicBezTo>
                      <a:pt x="13" y="137"/>
                      <a:pt x="10" y="139"/>
                      <a:pt x="9" y="141"/>
                    </a:cubicBezTo>
                    <a:cubicBezTo>
                      <a:pt x="9" y="144"/>
                      <a:pt x="13" y="143"/>
                      <a:pt x="13" y="143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13" y="153"/>
                      <a:pt x="21" y="152"/>
                      <a:pt x="21" y="152"/>
                    </a:cubicBezTo>
                    <a:cubicBezTo>
                      <a:pt x="21" y="157"/>
                      <a:pt x="21" y="157"/>
                      <a:pt x="21" y="157"/>
                    </a:cubicBezTo>
                    <a:cubicBezTo>
                      <a:pt x="27" y="160"/>
                      <a:pt x="27" y="160"/>
                      <a:pt x="27" y="160"/>
                    </a:cubicBezTo>
                    <a:cubicBezTo>
                      <a:pt x="29" y="165"/>
                      <a:pt x="29" y="165"/>
                      <a:pt x="29" y="165"/>
                    </a:cubicBezTo>
                    <a:cubicBezTo>
                      <a:pt x="29" y="165"/>
                      <a:pt x="36" y="163"/>
                      <a:pt x="38" y="166"/>
                    </a:cubicBezTo>
                    <a:cubicBezTo>
                      <a:pt x="40" y="169"/>
                      <a:pt x="42" y="174"/>
                      <a:pt x="42" y="174"/>
                    </a:cubicBezTo>
                    <a:cubicBezTo>
                      <a:pt x="60" y="189"/>
                      <a:pt x="60" y="189"/>
                      <a:pt x="60" y="189"/>
                    </a:cubicBezTo>
                    <a:cubicBezTo>
                      <a:pt x="60" y="189"/>
                      <a:pt x="67" y="188"/>
                      <a:pt x="71" y="190"/>
                    </a:cubicBezTo>
                    <a:cubicBezTo>
                      <a:pt x="75" y="192"/>
                      <a:pt x="76" y="198"/>
                      <a:pt x="76" y="198"/>
                    </a:cubicBezTo>
                    <a:cubicBezTo>
                      <a:pt x="76" y="198"/>
                      <a:pt x="94" y="200"/>
                      <a:pt x="99" y="200"/>
                    </a:cubicBezTo>
                    <a:cubicBezTo>
                      <a:pt x="104" y="200"/>
                      <a:pt x="115" y="199"/>
                      <a:pt x="115" y="19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9" y="188"/>
                      <a:pt x="129" y="188"/>
                      <a:pt x="129" y="188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40" y="179"/>
                      <a:pt x="140" y="179"/>
                      <a:pt x="140" y="179"/>
                    </a:cubicBezTo>
                    <a:cubicBezTo>
                      <a:pt x="145" y="181"/>
                      <a:pt x="145" y="181"/>
                      <a:pt x="145" y="181"/>
                    </a:cubicBezTo>
                    <a:cubicBezTo>
                      <a:pt x="145" y="181"/>
                      <a:pt x="154" y="176"/>
                      <a:pt x="157" y="173"/>
                    </a:cubicBezTo>
                    <a:cubicBezTo>
                      <a:pt x="159" y="170"/>
                      <a:pt x="164" y="165"/>
                      <a:pt x="166" y="165"/>
                    </a:cubicBezTo>
                    <a:cubicBezTo>
                      <a:pt x="169" y="165"/>
                      <a:pt x="173" y="168"/>
                      <a:pt x="173" y="168"/>
                    </a:cubicBezTo>
                    <a:cubicBezTo>
                      <a:pt x="173" y="168"/>
                      <a:pt x="175" y="162"/>
                      <a:pt x="184" y="163"/>
                    </a:cubicBezTo>
                    <a:cubicBezTo>
                      <a:pt x="202" y="163"/>
                      <a:pt x="202" y="163"/>
                      <a:pt x="202" y="163"/>
                    </a:cubicBezTo>
                    <a:cubicBezTo>
                      <a:pt x="204" y="160"/>
                      <a:pt x="204" y="160"/>
                      <a:pt x="204" y="160"/>
                    </a:cubicBezTo>
                    <a:cubicBezTo>
                      <a:pt x="204" y="160"/>
                      <a:pt x="209" y="163"/>
                      <a:pt x="213" y="162"/>
                    </a:cubicBezTo>
                    <a:cubicBezTo>
                      <a:pt x="216" y="161"/>
                      <a:pt x="214" y="154"/>
                      <a:pt x="219" y="153"/>
                    </a:cubicBezTo>
                    <a:cubicBezTo>
                      <a:pt x="225" y="152"/>
                      <a:pt x="231" y="156"/>
                      <a:pt x="234" y="152"/>
                    </a:cubicBezTo>
                    <a:cubicBezTo>
                      <a:pt x="237" y="149"/>
                      <a:pt x="235" y="143"/>
                      <a:pt x="235" y="143"/>
                    </a:cubicBezTo>
                    <a:cubicBezTo>
                      <a:pt x="239" y="140"/>
                      <a:pt x="239" y="140"/>
                      <a:pt x="239" y="140"/>
                    </a:cubicBezTo>
                    <a:cubicBezTo>
                      <a:pt x="237" y="127"/>
                      <a:pt x="237" y="127"/>
                      <a:pt x="237" y="127"/>
                    </a:cubicBezTo>
                    <a:cubicBezTo>
                      <a:pt x="241" y="127"/>
                      <a:pt x="241" y="127"/>
                      <a:pt x="241" y="127"/>
                    </a:cubicBezTo>
                    <a:cubicBezTo>
                      <a:pt x="247" y="119"/>
                      <a:pt x="247" y="119"/>
                      <a:pt x="247" y="119"/>
                    </a:cubicBezTo>
                    <a:cubicBezTo>
                      <a:pt x="245" y="114"/>
                      <a:pt x="245" y="114"/>
                      <a:pt x="245" y="114"/>
                    </a:cubicBezTo>
                    <a:cubicBezTo>
                      <a:pt x="251" y="104"/>
                      <a:pt x="251" y="104"/>
                      <a:pt x="251" y="104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57" y="87"/>
                      <a:pt x="257" y="87"/>
                      <a:pt x="257" y="87"/>
                    </a:cubicBezTo>
                    <a:cubicBezTo>
                      <a:pt x="259" y="76"/>
                      <a:pt x="259" y="76"/>
                      <a:pt x="259" y="76"/>
                    </a:cubicBezTo>
                    <a:cubicBezTo>
                      <a:pt x="263" y="73"/>
                      <a:pt x="263" y="73"/>
                      <a:pt x="263" y="73"/>
                    </a:cubicBezTo>
                    <a:cubicBezTo>
                      <a:pt x="262" y="66"/>
                      <a:pt x="262" y="66"/>
                      <a:pt x="262" y="66"/>
                    </a:cubicBezTo>
                    <a:cubicBezTo>
                      <a:pt x="273" y="49"/>
                      <a:pt x="273" y="49"/>
                      <a:pt x="273" y="49"/>
                    </a:cubicBezTo>
                    <a:cubicBezTo>
                      <a:pt x="276" y="46"/>
                      <a:pt x="276" y="46"/>
                      <a:pt x="276" y="46"/>
                    </a:cubicBezTo>
                    <a:cubicBezTo>
                      <a:pt x="285" y="46"/>
                      <a:pt x="285" y="46"/>
                      <a:pt x="285" y="46"/>
                    </a:cubicBezTo>
                    <a:cubicBezTo>
                      <a:pt x="297" y="31"/>
                      <a:pt x="297" y="31"/>
                      <a:pt x="297" y="31"/>
                    </a:cubicBezTo>
                    <a:lnTo>
                      <a:pt x="294" y="30"/>
                    </a:lnTo>
                    <a:close/>
                  </a:path>
                </a:pathLst>
              </a:custGeom>
              <a:solidFill>
                <a:srgbClr val="B0B1B3"/>
              </a:solidFill>
              <a:ln w="3175" algn="ctr">
                <a:solidFill>
                  <a:sysClr val="window" lastClr="FFFFFF"/>
                </a:solidFill>
                <a:round/>
                <a:headEnd/>
                <a:tailEnd/>
              </a:ln>
              <a:effectLst/>
            </p:spPr>
            <p:txBody>
              <a:bodyPr vert="horz" wrap="none" lIns="90000" tIns="90000" rIns="72000" bIns="900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25" name="Tschechien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-6224513" y="3605564"/>
                <a:ext cx="846382" cy="478762"/>
              </a:xfrm>
              <a:custGeom>
                <a:avLst/>
                <a:gdLst/>
                <a:ahLst/>
                <a:cxnLst>
                  <a:cxn ang="0">
                    <a:pos x="282" y="79"/>
                  </a:cxn>
                  <a:cxn ang="0">
                    <a:pos x="269" y="64"/>
                  </a:cxn>
                  <a:cxn ang="0">
                    <a:pos x="252" y="63"/>
                  </a:cxn>
                  <a:cxn ang="0">
                    <a:pos x="243" y="58"/>
                  </a:cxn>
                  <a:cxn ang="0">
                    <a:pos x="243" y="48"/>
                  </a:cxn>
                  <a:cxn ang="0">
                    <a:pos x="227" y="48"/>
                  </a:cxn>
                  <a:cxn ang="0">
                    <a:pos x="204" y="37"/>
                  </a:cxn>
                  <a:cxn ang="0">
                    <a:pos x="211" y="46"/>
                  </a:cxn>
                  <a:cxn ang="0">
                    <a:pos x="207" y="51"/>
                  </a:cxn>
                  <a:cxn ang="0">
                    <a:pos x="191" y="58"/>
                  </a:cxn>
                  <a:cxn ang="0">
                    <a:pos x="175" y="41"/>
                  </a:cxn>
                  <a:cxn ang="0">
                    <a:pos x="179" y="25"/>
                  </a:cxn>
                  <a:cxn ang="0">
                    <a:pos x="165" y="25"/>
                  </a:cxn>
                  <a:cxn ang="0">
                    <a:pos x="143" y="22"/>
                  </a:cxn>
                  <a:cxn ang="0">
                    <a:pos x="137" y="7"/>
                  </a:cxn>
                  <a:cxn ang="0">
                    <a:pos x="121" y="8"/>
                  </a:cxn>
                  <a:cxn ang="0">
                    <a:pos x="121" y="13"/>
                  </a:cxn>
                  <a:cxn ang="0">
                    <a:pos x="110" y="14"/>
                  </a:cxn>
                  <a:cxn ang="0">
                    <a:pos x="101" y="9"/>
                  </a:cxn>
                  <a:cxn ang="0">
                    <a:pos x="89" y="5"/>
                  </a:cxn>
                  <a:cxn ang="0">
                    <a:pos x="89" y="12"/>
                  </a:cxn>
                  <a:cxn ang="0">
                    <a:pos x="64" y="23"/>
                  </a:cxn>
                  <a:cxn ang="0">
                    <a:pos x="47" y="37"/>
                  </a:cxn>
                  <a:cxn ang="0">
                    <a:pos x="30" y="44"/>
                  </a:cxn>
                  <a:cxn ang="0">
                    <a:pos x="16" y="49"/>
                  </a:cxn>
                  <a:cxn ang="0">
                    <a:pos x="2" y="52"/>
                  </a:cxn>
                  <a:cxn ang="0">
                    <a:pos x="7" y="67"/>
                  </a:cxn>
                  <a:cxn ang="0">
                    <a:pos x="19" y="77"/>
                  </a:cxn>
                  <a:cxn ang="0">
                    <a:pos x="14" y="88"/>
                  </a:cxn>
                  <a:cxn ang="0">
                    <a:pos x="23" y="103"/>
                  </a:cxn>
                  <a:cxn ang="0">
                    <a:pos x="50" y="130"/>
                  </a:cxn>
                  <a:cxn ang="0">
                    <a:pos x="69" y="141"/>
                  </a:cxn>
                  <a:cxn ang="0">
                    <a:pos x="81" y="153"/>
                  </a:cxn>
                  <a:cxn ang="0">
                    <a:pos x="89" y="161"/>
                  </a:cxn>
                  <a:cxn ang="0">
                    <a:pos x="91" y="165"/>
                  </a:cxn>
                  <a:cxn ang="0">
                    <a:pos x="106" y="161"/>
                  </a:cxn>
                  <a:cxn ang="0">
                    <a:pos x="112" y="162"/>
                  </a:cxn>
                  <a:cxn ang="0">
                    <a:pos x="116" y="156"/>
                  </a:cxn>
                  <a:cxn ang="0">
                    <a:pos x="128" y="153"/>
                  </a:cxn>
                  <a:cxn ang="0">
                    <a:pos x="135" y="136"/>
                  </a:cxn>
                  <a:cxn ang="0">
                    <a:pos x="143" y="136"/>
                  </a:cxn>
                  <a:cxn ang="0">
                    <a:pos x="161" y="143"/>
                  </a:cxn>
                  <a:cxn ang="0">
                    <a:pos x="177" y="150"/>
                  </a:cxn>
                  <a:cxn ang="0">
                    <a:pos x="193" y="144"/>
                  </a:cxn>
                  <a:cxn ang="0">
                    <a:pos x="206" y="150"/>
                  </a:cxn>
                  <a:cxn ang="0">
                    <a:pos x="216" y="152"/>
                  </a:cxn>
                  <a:cxn ang="0">
                    <a:pos x="242" y="141"/>
                  </a:cxn>
                  <a:cxn ang="0">
                    <a:pos x="256" y="126"/>
                  </a:cxn>
                  <a:cxn ang="0">
                    <a:pos x="266" y="107"/>
                  </a:cxn>
                  <a:cxn ang="0">
                    <a:pos x="281" y="92"/>
                  </a:cxn>
                  <a:cxn ang="0">
                    <a:pos x="295" y="90"/>
                  </a:cxn>
                </a:cxnLst>
                <a:rect l="0" t="0" r="r" b="b"/>
                <a:pathLst>
                  <a:path w="295" h="167">
                    <a:moveTo>
                      <a:pt x="291" y="79"/>
                    </a:moveTo>
                    <a:cubicBezTo>
                      <a:pt x="282" y="79"/>
                      <a:pt x="282" y="79"/>
                      <a:pt x="282" y="79"/>
                    </a:cubicBezTo>
                    <a:cubicBezTo>
                      <a:pt x="279" y="67"/>
                      <a:pt x="279" y="67"/>
                      <a:pt x="279" y="67"/>
                    </a:cubicBezTo>
                    <a:cubicBezTo>
                      <a:pt x="269" y="64"/>
                      <a:pt x="269" y="64"/>
                      <a:pt x="269" y="64"/>
                    </a:cubicBezTo>
                    <a:cubicBezTo>
                      <a:pt x="253" y="59"/>
                      <a:pt x="253" y="59"/>
                      <a:pt x="253" y="59"/>
                    </a:cubicBezTo>
                    <a:cubicBezTo>
                      <a:pt x="252" y="63"/>
                      <a:pt x="252" y="63"/>
                      <a:pt x="252" y="63"/>
                    </a:cubicBezTo>
                    <a:cubicBezTo>
                      <a:pt x="247" y="65"/>
                      <a:pt x="247" y="65"/>
                      <a:pt x="247" y="65"/>
                    </a:cubicBezTo>
                    <a:cubicBezTo>
                      <a:pt x="247" y="65"/>
                      <a:pt x="245" y="59"/>
                      <a:pt x="243" y="58"/>
                    </a:cubicBezTo>
                    <a:cubicBezTo>
                      <a:pt x="242" y="57"/>
                      <a:pt x="239" y="53"/>
                      <a:pt x="239" y="53"/>
                    </a:cubicBezTo>
                    <a:cubicBezTo>
                      <a:pt x="243" y="48"/>
                      <a:pt x="243" y="48"/>
                      <a:pt x="243" y="48"/>
                    </a:cubicBezTo>
                    <a:cubicBezTo>
                      <a:pt x="239" y="43"/>
                      <a:pt x="239" y="43"/>
                      <a:pt x="239" y="43"/>
                    </a:cubicBezTo>
                    <a:cubicBezTo>
                      <a:pt x="227" y="48"/>
                      <a:pt x="227" y="48"/>
                      <a:pt x="227" y="48"/>
                    </a:cubicBezTo>
                    <a:cubicBezTo>
                      <a:pt x="227" y="48"/>
                      <a:pt x="223" y="43"/>
                      <a:pt x="217" y="41"/>
                    </a:cubicBezTo>
                    <a:cubicBezTo>
                      <a:pt x="211" y="39"/>
                      <a:pt x="204" y="37"/>
                      <a:pt x="204" y="37"/>
                    </a:cubicBezTo>
                    <a:cubicBezTo>
                      <a:pt x="205" y="43"/>
                      <a:pt x="205" y="43"/>
                      <a:pt x="205" y="43"/>
                    </a:cubicBezTo>
                    <a:cubicBezTo>
                      <a:pt x="205" y="43"/>
                      <a:pt x="209" y="46"/>
                      <a:pt x="211" y="46"/>
                    </a:cubicBezTo>
                    <a:cubicBezTo>
                      <a:pt x="213" y="46"/>
                      <a:pt x="211" y="52"/>
                      <a:pt x="211" y="52"/>
                    </a:cubicBezTo>
                    <a:cubicBezTo>
                      <a:pt x="207" y="51"/>
                      <a:pt x="207" y="51"/>
                      <a:pt x="207" y="51"/>
                    </a:cubicBezTo>
                    <a:cubicBezTo>
                      <a:pt x="207" y="51"/>
                      <a:pt x="201" y="54"/>
                      <a:pt x="201" y="56"/>
                    </a:cubicBezTo>
                    <a:cubicBezTo>
                      <a:pt x="200" y="58"/>
                      <a:pt x="194" y="60"/>
                      <a:pt x="191" y="58"/>
                    </a:cubicBezTo>
                    <a:cubicBezTo>
                      <a:pt x="188" y="56"/>
                      <a:pt x="189" y="48"/>
                      <a:pt x="187" y="45"/>
                    </a:cubicBezTo>
                    <a:cubicBezTo>
                      <a:pt x="186" y="42"/>
                      <a:pt x="177" y="43"/>
                      <a:pt x="175" y="41"/>
                    </a:cubicBezTo>
                    <a:cubicBezTo>
                      <a:pt x="173" y="38"/>
                      <a:pt x="186" y="30"/>
                      <a:pt x="186" y="30"/>
                    </a:cubicBezTo>
                    <a:cubicBezTo>
                      <a:pt x="179" y="25"/>
                      <a:pt x="179" y="25"/>
                      <a:pt x="179" y="25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65" y="25"/>
                      <a:pt x="165" y="25"/>
                      <a:pt x="165" y="25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3" y="22"/>
                      <a:pt x="143" y="22"/>
                      <a:pt x="143" y="22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7" y="7"/>
                      <a:pt x="137" y="7"/>
                      <a:pt x="137" y="7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3" y="13"/>
                      <a:pt x="112" y="16"/>
                      <a:pt x="110" y="14"/>
                    </a:cubicBezTo>
                    <a:cubicBezTo>
                      <a:pt x="107" y="12"/>
                      <a:pt x="101" y="14"/>
                      <a:pt x="106" y="8"/>
                    </a:cubicBezTo>
                    <a:cubicBezTo>
                      <a:pt x="105" y="9"/>
                      <a:pt x="102" y="9"/>
                      <a:pt x="101" y="9"/>
                    </a:cubicBezTo>
                    <a:cubicBezTo>
                      <a:pt x="107" y="1"/>
                      <a:pt x="94" y="2"/>
                      <a:pt x="91" y="0"/>
                    </a:cubicBezTo>
                    <a:cubicBezTo>
                      <a:pt x="90" y="1"/>
                      <a:pt x="89" y="4"/>
                      <a:pt x="89" y="5"/>
                    </a:cubicBezTo>
                    <a:cubicBezTo>
                      <a:pt x="90" y="5"/>
                      <a:pt x="95" y="7"/>
                      <a:pt x="95" y="8"/>
                    </a:cubicBezTo>
                    <a:cubicBezTo>
                      <a:pt x="95" y="12"/>
                      <a:pt x="92" y="10"/>
                      <a:pt x="89" y="12"/>
                    </a:cubicBezTo>
                    <a:cubicBezTo>
                      <a:pt x="84" y="14"/>
                      <a:pt x="80" y="18"/>
                      <a:pt x="77" y="18"/>
                    </a:cubicBezTo>
                    <a:cubicBezTo>
                      <a:pt x="74" y="18"/>
                      <a:pt x="66" y="22"/>
                      <a:pt x="64" y="23"/>
                    </a:cubicBezTo>
                    <a:cubicBezTo>
                      <a:pt x="60" y="25"/>
                      <a:pt x="58" y="35"/>
                      <a:pt x="53" y="30"/>
                    </a:cubicBezTo>
                    <a:cubicBezTo>
                      <a:pt x="53" y="30"/>
                      <a:pt x="50" y="32"/>
                      <a:pt x="47" y="37"/>
                    </a:cubicBezTo>
                    <a:cubicBezTo>
                      <a:pt x="45" y="39"/>
                      <a:pt x="43" y="40"/>
                      <a:pt x="41" y="39"/>
                    </a:cubicBezTo>
                    <a:cubicBezTo>
                      <a:pt x="40" y="48"/>
                      <a:pt x="33" y="42"/>
                      <a:pt x="30" y="44"/>
                    </a:cubicBezTo>
                    <a:cubicBezTo>
                      <a:pt x="29" y="44"/>
                      <a:pt x="25" y="46"/>
                      <a:pt x="25" y="46"/>
                    </a:cubicBezTo>
                    <a:cubicBezTo>
                      <a:pt x="19" y="43"/>
                      <a:pt x="18" y="48"/>
                      <a:pt x="16" y="49"/>
                    </a:cubicBezTo>
                    <a:cubicBezTo>
                      <a:pt x="14" y="52"/>
                      <a:pt x="11" y="61"/>
                      <a:pt x="10" y="62"/>
                    </a:cubicBezTo>
                    <a:cubicBezTo>
                      <a:pt x="9" y="62"/>
                      <a:pt x="3" y="54"/>
                      <a:pt x="2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7"/>
                      <a:pt x="4" y="63"/>
                      <a:pt x="7" y="67"/>
                    </a:cubicBezTo>
                    <a:cubicBezTo>
                      <a:pt x="9" y="70"/>
                      <a:pt x="18" y="72"/>
                      <a:pt x="16" y="76"/>
                    </a:cubicBezTo>
                    <a:cubicBezTo>
                      <a:pt x="17" y="76"/>
                      <a:pt x="18" y="77"/>
                      <a:pt x="19" y="77"/>
                    </a:cubicBezTo>
                    <a:cubicBezTo>
                      <a:pt x="19" y="79"/>
                      <a:pt x="18" y="84"/>
                      <a:pt x="17" y="84"/>
                    </a:cubicBezTo>
                    <a:cubicBezTo>
                      <a:pt x="14" y="88"/>
                      <a:pt x="14" y="88"/>
                      <a:pt x="14" y="88"/>
                    </a:cubicBezTo>
                    <a:cubicBezTo>
                      <a:pt x="14" y="92"/>
                      <a:pt x="18" y="92"/>
                      <a:pt x="19" y="93"/>
                    </a:cubicBezTo>
                    <a:cubicBezTo>
                      <a:pt x="21" y="96"/>
                      <a:pt x="21" y="100"/>
                      <a:pt x="23" y="103"/>
                    </a:cubicBezTo>
                    <a:cubicBezTo>
                      <a:pt x="24" y="106"/>
                      <a:pt x="29" y="115"/>
                      <a:pt x="33" y="116"/>
                    </a:cubicBezTo>
                    <a:cubicBezTo>
                      <a:pt x="40" y="117"/>
                      <a:pt x="49" y="130"/>
                      <a:pt x="50" y="130"/>
                    </a:cubicBezTo>
                    <a:cubicBezTo>
                      <a:pt x="53" y="130"/>
                      <a:pt x="59" y="131"/>
                      <a:pt x="59" y="135"/>
                    </a:cubicBezTo>
                    <a:cubicBezTo>
                      <a:pt x="60" y="143"/>
                      <a:pt x="66" y="136"/>
                      <a:pt x="69" y="141"/>
                    </a:cubicBezTo>
                    <a:cubicBezTo>
                      <a:pt x="72" y="146"/>
                      <a:pt x="76" y="149"/>
                      <a:pt x="77" y="154"/>
                    </a:cubicBezTo>
                    <a:cubicBezTo>
                      <a:pt x="81" y="153"/>
                      <a:pt x="81" y="153"/>
                      <a:pt x="81" y="153"/>
                    </a:cubicBezTo>
                    <a:cubicBezTo>
                      <a:pt x="81" y="153"/>
                      <a:pt x="83" y="155"/>
                      <a:pt x="85" y="155"/>
                    </a:cubicBezTo>
                    <a:cubicBezTo>
                      <a:pt x="86" y="156"/>
                      <a:pt x="89" y="161"/>
                      <a:pt x="89" y="161"/>
                    </a:cubicBezTo>
                    <a:cubicBezTo>
                      <a:pt x="88" y="163"/>
                      <a:pt x="88" y="163"/>
                      <a:pt x="88" y="163"/>
                    </a:cubicBezTo>
                    <a:cubicBezTo>
                      <a:pt x="91" y="165"/>
                      <a:pt x="91" y="165"/>
                      <a:pt x="91" y="165"/>
                    </a:cubicBezTo>
                    <a:cubicBezTo>
                      <a:pt x="101" y="167"/>
                      <a:pt x="101" y="167"/>
                      <a:pt x="101" y="167"/>
                    </a:cubicBezTo>
                    <a:cubicBezTo>
                      <a:pt x="106" y="161"/>
                      <a:pt x="106" y="161"/>
                      <a:pt x="106" y="161"/>
                    </a:cubicBezTo>
                    <a:cubicBezTo>
                      <a:pt x="109" y="162"/>
                      <a:pt x="109" y="162"/>
                      <a:pt x="109" y="162"/>
                    </a:cubicBezTo>
                    <a:cubicBezTo>
                      <a:pt x="112" y="162"/>
                      <a:pt x="112" y="162"/>
                      <a:pt x="112" y="162"/>
                    </a:cubicBezTo>
                    <a:cubicBezTo>
                      <a:pt x="112" y="162"/>
                      <a:pt x="116" y="164"/>
                      <a:pt x="118" y="164"/>
                    </a:cubicBezTo>
                    <a:cubicBezTo>
                      <a:pt x="119" y="164"/>
                      <a:pt x="116" y="158"/>
                      <a:pt x="116" y="156"/>
                    </a:cubicBezTo>
                    <a:cubicBezTo>
                      <a:pt x="117" y="154"/>
                      <a:pt x="121" y="150"/>
                      <a:pt x="121" y="150"/>
                    </a:cubicBezTo>
                    <a:cubicBezTo>
                      <a:pt x="128" y="153"/>
                      <a:pt x="128" y="153"/>
                      <a:pt x="128" y="153"/>
                    </a:cubicBezTo>
                    <a:cubicBezTo>
                      <a:pt x="129" y="136"/>
                      <a:pt x="129" y="136"/>
                      <a:pt x="129" y="136"/>
                    </a:cubicBezTo>
                    <a:cubicBezTo>
                      <a:pt x="135" y="136"/>
                      <a:pt x="135" y="136"/>
                      <a:pt x="135" y="136"/>
                    </a:cubicBezTo>
                    <a:cubicBezTo>
                      <a:pt x="135" y="136"/>
                      <a:pt x="137" y="138"/>
                      <a:pt x="140" y="138"/>
                    </a:cubicBezTo>
                    <a:cubicBezTo>
                      <a:pt x="142" y="137"/>
                      <a:pt x="143" y="136"/>
                      <a:pt x="143" y="136"/>
                    </a:cubicBezTo>
                    <a:cubicBezTo>
                      <a:pt x="143" y="136"/>
                      <a:pt x="150" y="138"/>
                      <a:pt x="151" y="138"/>
                    </a:cubicBezTo>
                    <a:cubicBezTo>
                      <a:pt x="152" y="138"/>
                      <a:pt x="161" y="143"/>
                      <a:pt x="161" y="143"/>
                    </a:cubicBezTo>
                    <a:cubicBezTo>
                      <a:pt x="161" y="143"/>
                      <a:pt x="163" y="142"/>
                      <a:pt x="167" y="142"/>
                    </a:cubicBezTo>
                    <a:cubicBezTo>
                      <a:pt x="172" y="142"/>
                      <a:pt x="177" y="150"/>
                      <a:pt x="177" y="150"/>
                    </a:cubicBezTo>
                    <a:cubicBezTo>
                      <a:pt x="191" y="149"/>
                      <a:pt x="191" y="149"/>
                      <a:pt x="191" y="149"/>
                    </a:cubicBezTo>
                    <a:cubicBezTo>
                      <a:pt x="193" y="144"/>
                      <a:pt x="193" y="144"/>
                      <a:pt x="193" y="144"/>
                    </a:cubicBezTo>
                    <a:cubicBezTo>
                      <a:pt x="204" y="147"/>
                      <a:pt x="204" y="147"/>
                      <a:pt x="204" y="147"/>
                    </a:cubicBezTo>
                    <a:cubicBezTo>
                      <a:pt x="206" y="150"/>
                      <a:pt x="206" y="150"/>
                      <a:pt x="206" y="150"/>
                    </a:cubicBezTo>
                    <a:cubicBezTo>
                      <a:pt x="213" y="150"/>
                      <a:pt x="213" y="150"/>
                      <a:pt x="213" y="150"/>
                    </a:cubicBezTo>
                    <a:cubicBezTo>
                      <a:pt x="216" y="152"/>
                      <a:pt x="216" y="152"/>
                      <a:pt x="216" y="152"/>
                    </a:cubicBezTo>
                    <a:cubicBezTo>
                      <a:pt x="217" y="149"/>
                      <a:pt x="222" y="141"/>
                      <a:pt x="226" y="139"/>
                    </a:cubicBezTo>
                    <a:cubicBezTo>
                      <a:pt x="230" y="137"/>
                      <a:pt x="242" y="141"/>
                      <a:pt x="242" y="141"/>
                    </a:cubicBezTo>
                    <a:cubicBezTo>
                      <a:pt x="255" y="133"/>
                      <a:pt x="255" y="133"/>
                      <a:pt x="255" y="133"/>
                    </a:cubicBezTo>
                    <a:cubicBezTo>
                      <a:pt x="255" y="133"/>
                      <a:pt x="253" y="130"/>
                      <a:pt x="256" y="126"/>
                    </a:cubicBezTo>
                    <a:cubicBezTo>
                      <a:pt x="259" y="123"/>
                      <a:pt x="261" y="127"/>
                      <a:pt x="263" y="123"/>
                    </a:cubicBezTo>
                    <a:cubicBezTo>
                      <a:pt x="266" y="119"/>
                      <a:pt x="264" y="111"/>
                      <a:pt x="266" y="107"/>
                    </a:cubicBezTo>
                    <a:cubicBezTo>
                      <a:pt x="270" y="104"/>
                      <a:pt x="272" y="106"/>
                      <a:pt x="276" y="103"/>
                    </a:cubicBezTo>
                    <a:cubicBezTo>
                      <a:pt x="280" y="100"/>
                      <a:pt x="281" y="92"/>
                      <a:pt x="281" y="92"/>
                    </a:cubicBezTo>
                    <a:cubicBezTo>
                      <a:pt x="288" y="93"/>
                      <a:pt x="288" y="93"/>
                      <a:pt x="288" y="93"/>
                    </a:cubicBezTo>
                    <a:cubicBezTo>
                      <a:pt x="295" y="90"/>
                      <a:pt x="295" y="90"/>
                      <a:pt x="295" y="90"/>
                    </a:cubicBezTo>
                    <a:lnTo>
                      <a:pt x="291" y="79"/>
                    </a:lnTo>
                    <a:close/>
                  </a:path>
                </a:pathLst>
              </a:custGeom>
              <a:solidFill>
                <a:srgbClr val="B0B1B3"/>
              </a:solidFill>
              <a:ln w="3175" algn="ctr">
                <a:solidFill>
                  <a:sysClr val="window" lastClr="FFFFFF"/>
                </a:solidFill>
                <a:round/>
                <a:headEnd/>
                <a:tailEnd/>
              </a:ln>
              <a:effectLst/>
            </p:spPr>
            <p:txBody>
              <a:bodyPr vert="horz" wrap="none" lIns="90000" tIns="90000" rIns="72000" bIns="900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26" name="Slowenien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-6042841" y="4379277"/>
                <a:ext cx="414642" cy="292813"/>
              </a:xfrm>
              <a:custGeom>
                <a:avLst/>
                <a:gdLst/>
                <a:ahLst/>
                <a:cxnLst>
                  <a:cxn ang="0">
                    <a:pos x="119" y="13"/>
                  </a:cxn>
                  <a:cxn ang="0">
                    <a:pos x="108" y="13"/>
                  </a:cxn>
                  <a:cxn ang="0">
                    <a:pos x="96" y="20"/>
                  </a:cxn>
                  <a:cxn ang="0">
                    <a:pos x="83" y="20"/>
                  </a:cxn>
                  <a:cxn ang="0">
                    <a:pos x="68" y="22"/>
                  </a:cxn>
                  <a:cxn ang="0">
                    <a:pos x="59" y="30"/>
                  </a:cxn>
                  <a:cxn ang="0">
                    <a:pos x="46" y="34"/>
                  </a:cxn>
                  <a:cxn ang="0">
                    <a:pos x="33" y="33"/>
                  </a:cxn>
                  <a:cxn ang="0">
                    <a:pos x="18" y="31"/>
                  </a:cxn>
                  <a:cxn ang="0">
                    <a:pos x="15" y="36"/>
                  </a:cxn>
                  <a:cxn ang="0">
                    <a:pos x="0" y="45"/>
                  </a:cxn>
                  <a:cxn ang="0">
                    <a:pos x="14" y="53"/>
                  </a:cxn>
                  <a:cxn ang="0">
                    <a:pos x="5" y="68"/>
                  </a:cxn>
                  <a:cxn ang="0">
                    <a:pos x="11" y="78"/>
                  </a:cxn>
                  <a:cxn ang="0">
                    <a:pos x="18" y="91"/>
                  </a:cxn>
                  <a:cxn ang="0">
                    <a:pos x="7" y="99"/>
                  </a:cxn>
                  <a:cxn ang="0">
                    <a:pos x="19" y="98"/>
                  </a:cxn>
                  <a:cxn ang="0">
                    <a:pos x="32" y="97"/>
                  </a:cxn>
                  <a:cxn ang="0">
                    <a:pos x="52" y="93"/>
                  </a:cxn>
                  <a:cxn ang="0">
                    <a:pos x="55" y="88"/>
                  </a:cxn>
                  <a:cxn ang="0">
                    <a:pos x="58" y="88"/>
                  </a:cxn>
                  <a:cxn ang="0">
                    <a:pos x="72" y="97"/>
                  </a:cxn>
                  <a:cxn ang="0">
                    <a:pos x="80" y="96"/>
                  </a:cxn>
                  <a:cxn ang="0">
                    <a:pos x="94" y="94"/>
                  </a:cxn>
                  <a:cxn ang="0">
                    <a:pos x="95" y="83"/>
                  </a:cxn>
                  <a:cxn ang="0">
                    <a:pos x="85" y="80"/>
                  </a:cxn>
                  <a:cxn ang="0">
                    <a:pos x="107" y="71"/>
                  </a:cxn>
                  <a:cxn ang="0">
                    <a:pos x="102" y="50"/>
                  </a:cxn>
                  <a:cxn ang="0">
                    <a:pos x="124" y="31"/>
                  </a:cxn>
                  <a:cxn ang="0">
                    <a:pos x="132" y="23"/>
                  </a:cxn>
                  <a:cxn ang="0">
                    <a:pos x="145" y="20"/>
                  </a:cxn>
                  <a:cxn ang="0">
                    <a:pos x="137" y="11"/>
                  </a:cxn>
                  <a:cxn ang="0">
                    <a:pos x="133" y="3"/>
                  </a:cxn>
                  <a:cxn ang="0">
                    <a:pos x="121" y="3"/>
                  </a:cxn>
                </a:cxnLst>
                <a:rect l="0" t="0" r="r" b="b"/>
                <a:pathLst>
                  <a:path w="145" h="102">
                    <a:moveTo>
                      <a:pt x="117" y="6"/>
                    </a:moveTo>
                    <a:cubicBezTo>
                      <a:pt x="115" y="10"/>
                      <a:pt x="119" y="13"/>
                      <a:pt x="119" y="13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5"/>
                      <a:pt x="114" y="12"/>
                      <a:pt x="108" y="13"/>
                    </a:cubicBezTo>
                    <a:cubicBezTo>
                      <a:pt x="100" y="13"/>
                      <a:pt x="100" y="15"/>
                      <a:pt x="100" y="15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4" y="18"/>
                      <a:pt x="91" y="18"/>
                    </a:cubicBezTo>
                    <a:cubicBezTo>
                      <a:pt x="88" y="17"/>
                      <a:pt x="83" y="20"/>
                      <a:pt x="83" y="20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19"/>
                      <a:pt x="72" y="21"/>
                      <a:pt x="68" y="22"/>
                    </a:cubicBezTo>
                    <a:cubicBezTo>
                      <a:pt x="65" y="22"/>
                      <a:pt x="66" y="28"/>
                      <a:pt x="64" y="29"/>
                    </a:cubicBezTo>
                    <a:cubicBezTo>
                      <a:pt x="62" y="30"/>
                      <a:pt x="59" y="30"/>
                      <a:pt x="59" y="30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1"/>
                      <a:pt x="16" y="35"/>
                      <a:pt x="15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13" y="47"/>
                      <a:pt x="14" y="53"/>
                    </a:cubicBezTo>
                    <a:cubicBezTo>
                      <a:pt x="14" y="57"/>
                      <a:pt x="4" y="62"/>
                      <a:pt x="4" y="62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5" y="68"/>
                      <a:pt x="13" y="62"/>
                      <a:pt x="14" y="65"/>
                    </a:cubicBezTo>
                    <a:cubicBezTo>
                      <a:pt x="15" y="67"/>
                      <a:pt x="11" y="78"/>
                      <a:pt x="11" y="78"/>
                    </a:cubicBezTo>
                    <a:cubicBezTo>
                      <a:pt x="11" y="78"/>
                      <a:pt x="23" y="78"/>
                      <a:pt x="23" y="84"/>
                    </a:cubicBezTo>
                    <a:cubicBezTo>
                      <a:pt x="23" y="88"/>
                      <a:pt x="18" y="91"/>
                      <a:pt x="18" y="91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12" y="102"/>
                      <a:pt x="14" y="102"/>
                    </a:cubicBezTo>
                    <a:cubicBezTo>
                      <a:pt x="15" y="102"/>
                      <a:pt x="19" y="98"/>
                      <a:pt x="19" y="98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88"/>
                      <a:pt x="54" y="85"/>
                      <a:pt x="55" y="84"/>
                    </a:cubicBezTo>
                    <a:cubicBezTo>
                      <a:pt x="58" y="84"/>
                      <a:pt x="58" y="88"/>
                      <a:pt x="58" y="88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72" y="97"/>
                      <a:pt x="72" y="97"/>
                      <a:pt x="72" y="97"/>
                    </a:cubicBezTo>
                    <a:cubicBezTo>
                      <a:pt x="72" y="97"/>
                      <a:pt x="71" y="92"/>
                      <a:pt x="72" y="92"/>
                    </a:cubicBezTo>
                    <a:cubicBezTo>
                      <a:pt x="75" y="92"/>
                      <a:pt x="80" y="96"/>
                      <a:pt x="80" y="96"/>
                    </a:cubicBezTo>
                    <a:cubicBezTo>
                      <a:pt x="80" y="96"/>
                      <a:pt x="78" y="99"/>
                      <a:pt x="84" y="99"/>
                    </a:cubicBezTo>
                    <a:cubicBezTo>
                      <a:pt x="91" y="99"/>
                      <a:pt x="94" y="94"/>
                      <a:pt x="94" y="94"/>
                    </a:cubicBezTo>
                    <a:cubicBezTo>
                      <a:pt x="94" y="94"/>
                      <a:pt x="88" y="90"/>
                      <a:pt x="91" y="88"/>
                    </a:cubicBezTo>
                    <a:cubicBezTo>
                      <a:pt x="93" y="86"/>
                      <a:pt x="95" y="83"/>
                      <a:pt x="95" y="83"/>
                    </a:cubicBezTo>
                    <a:cubicBezTo>
                      <a:pt x="93" y="80"/>
                      <a:pt x="93" y="80"/>
                      <a:pt x="93" y="80"/>
                    </a:cubicBezTo>
                    <a:cubicBezTo>
                      <a:pt x="93" y="80"/>
                      <a:pt x="83" y="84"/>
                      <a:pt x="85" y="80"/>
                    </a:cubicBezTo>
                    <a:cubicBezTo>
                      <a:pt x="87" y="76"/>
                      <a:pt x="101" y="69"/>
                      <a:pt x="101" y="69"/>
                    </a:cubicBezTo>
                    <a:cubicBezTo>
                      <a:pt x="107" y="71"/>
                      <a:pt x="107" y="71"/>
                      <a:pt x="107" y="71"/>
                    </a:cubicBezTo>
                    <a:cubicBezTo>
                      <a:pt x="109" y="58"/>
                      <a:pt x="109" y="58"/>
                      <a:pt x="109" y="58"/>
                    </a:cubicBezTo>
                    <a:cubicBezTo>
                      <a:pt x="109" y="58"/>
                      <a:pt x="99" y="54"/>
                      <a:pt x="102" y="50"/>
                    </a:cubicBezTo>
                    <a:cubicBezTo>
                      <a:pt x="105" y="46"/>
                      <a:pt x="124" y="38"/>
                      <a:pt x="124" y="38"/>
                    </a:cubicBezTo>
                    <a:cubicBezTo>
                      <a:pt x="124" y="38"/>
                      <a:pt x="121" y="31"/>
                      <a:pt x="124" y="31"/>
                    </a:cubicBezTo>
                    <a:cubicBezTo>
                      <a:pt x="126" y="31"/>
                      <a:pt x="132" y="34"/>
                      <a:pt x="132" y="34"/>
                    </a:cubicBezTo>
                    <a:cubicBezTo>
                      <a:pt x="132" y="34"/>
                      <a:pt x="129" y="23"/>
                      <a:pt x="132" y="23"/>
                    </a:cubicBezTo>
                    <a:cubicBezTo>
                      <a:pt x="136" y="22"/>
                      <a:pt x="145" y="25"/>
                      <a:pt x="145" y="25"/>
                    </a:cubicBezTo>
                    <a:cubicBezTo>
                      <a:pt x="145" y="20"/>
                      <a:pt x="145" y="20"/>
                      <a:pt x="145" y="20"/>
                    </a:cubicBezTo>
                    <a:cubicBezTo>
                      <a:pt x="145" y="20"/>
                      <a:pt x="137" y="21"/>
                      <a:pt x="137" y="18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7" y="11"/>
                      <a:pt x="133" y="12"/>
                      <a:pt x="133" y="9"/>
                    </a:cubicBezTo>
                    <a:cubicBezTo>
                      <a:pt x="134" y="7"/>
                      <a:pt x="137" y="5"/>
                      <a:pt x="133" y="3"/>
                    </a:cubicBezTo>
                    <a:cubicBezTo>
                      <a:pt x="132" y="3"/>
                      <a:pt x="128" y="2"/>
                      <a:pt x="124" y="0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1" y="3"/>
                      <a:pt x="119" y="2"/>
                      <a:pt x="117" y="6"/>
                    </a:cubicBezTo>
                    <a:close/>
                  </a:path>
                </a:pathLst>
              </a:custGeom>
              <a:grpFill/>
              <a:ln w="3175" algn="ctr">
                <a:solidFill>
                  <a:sysClr val="window" lastClr="FFFFFF"/>
                </a:solidFill>
                <a:round/>
                <a:headEnd/>
                <a:tailEnd/>
              </a:ln>
              <a:effectLst/>
            </p:spPr>
            <p:txBody>
              <a:bodyPr vert="horz" wrap="none" lIns="90000" tIns="90000" rIns="72000" bIns="900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27" name="Slowakei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-5615375" y="3834258"/>
                <a:ext cx="705319" cy="374032"/>
              </a:xfrm>
              <a:custGeom>
                <a:avLst/>
                <a:gdLst/>
                <a:ahLst/>
                <a:cxnLst>
                  <a:cxn ang="0">
                    <a:pos x="221" y="7"/>
                  </a:cxn>
                  <a:cxn ang="0">
                    <a:pos x="202" y="1"/>
                  </a:cxn>
                  <a:cxn ang="0">
                    <a:pos x="179" y="7"/>
                  </a:cxn>
                  <a:cxn ang="0">
                    <a:pos x="165" y="9"/>
                  </a:cxn>
                  <a:cxn ang="0">
                    <a:pos x="141" y="16"/>
                  </a:cxn>
                  <a:cxn ang="0">
                    <a:pos x="130" y="23"/>
                  </a:cxn>
                  <a:cxn ang="0">
                    <a:pos x="125" y="19"/>
                  </a:cxn>
                  <a:cxn ang="0">
                    <a:pos x="116" y="14"/>
                  </a:cxn>
                  <a:cxn ang="0">
                    <a:pos x="113" y="11"/>
                  </a:cxn>
                  <a:cxn ang="0">
                    <a:pos x="102" y="9"/>
                  </a:cxn>
                  <a:cxn ang="0">
                    <a:pos x="96" y="16"/>
                  </a:cxn>
                  <a:cxn ang="0">
                    <a:pos x="86" y="10"/>
                  </a:cxn>
                  <a:cxn ang="0">
                    <a:pos x="76" y="13"/>
                  </a:cxn>
                  <a:cxn ang="0">
                    <a:pos x="64" y="23"/>
                  </a:cxn>
                  <a:cxn ang="0">
                    <a:pos x="51" y="43"/>
                  </a:cxn>
                  <a:cxn ang="0">
                    <a:pos x="43" y="53"/>
                  </a:cxn>
                  <a:cxn ang="0">
                    <a:pos x="14" y="59"/>
                  </a:cxn>
                  <a:cxn ang="0">
                    <a:pos x="4" y="73"/>
                  </a:cxn>
                  <a:cxn ang="0">
                    <a:pos x="0" y="90"/>
                  </a:cxn>
                  <a:cxn ang="0">
                    <a:pos x="9" y="105"/>
                  </a:cxn>
                  <a:cxn ang="0">
                    <a:pos x="14" y="117"/>
                  </a:cxn>
                  <a:cxn ang="0">
                    <a:pos x="37" y="126"/>
                  </a:cxn>
                  <a:cxn ang="0">
                    <a:pos x="56" y="129"/>
                  </a:cxn>
                  <a:cxn ang="0">
                    <a:pos x="76" y="126"/>
                  </a:cxn>
                  <a:cxn ang="0">
                    <a:pos x="93" y="118"/>
                  </a:cxn>
                  <a:cxn ang="0">
                    <a:pos x="102" y="104"/>
                  </a:cxn>
                  <a:cxn ang="0">
                    <a:pos x="123" y="89"/>
                  </a:cxn>
                  <a:cxn ang="0">
                    <a:pos x="155" y="83"/>
                  </a:cxn>
                  <a:cxn ang="0">
                    <a:pos x="185" y="63"/>
                  </a:cxn>
                  <a:cxn ang="0">
                    <a:pos x="210" y="63"/>
                  </a:cxn>
                  <a:cxn ang="0">
                    <a:pos x="225" y="67"/>
                  </a:cxn>
                  <a:cxn ang="0">
                    <a:pos x="232" y="55"/>
                  </a:cxn>
                  <a:cxn ang="0">
                    <a:pos x="241" y="30"/>
                  </a:cxn>
                  <a:cxn ang="0">
                    <a:pos x="222" y="14"/>
                  </a:cxn>
                </a:cxnLst>
                <a:rect l="0" t="0" r="r" b="b"/>
                <a:pathLst>
                  <a:path w="246" h="130">
                    <a:moveTo>
                      <a:pt x="222" y="14"/>
                    </a:moveTo>
                    <a:cubicBezTo>
                      <a:pt x="222" y="14"/>
                      <a:pt x="222" y="9"/>
                      <a:pt x="221" y="7"/>
                    </a:cubicBezTo>
                    <a:cubicBezTo>
                      <a:pt x="220" y="5"/>
                      <a:pt x="208" y="5"/>
                      <a:pt x="208" y="5"/>
                    </a:cubicBezTo>
                    <a:cubicBezTo>
                      <a:pt x="202" y="1"/>
                      <a:pt x="202" y="1"/>
                      <a:pt x="202" y="1"/>
                    </a:cubicBezTo>
                    <a:cubicBezTo>
                      <a:pt x="202" y="1"/>
                      <a:pt x="199" y="0"/>
                      <a:pt x="192" y="1"/>
                    </a:cubicBezTo>
                    <a:cubicBezTo>
                      <a:pt x="184" y="3"/>
                      <a:pt x="179" y="7"/>
                      <a:pt x="179" y="7"/>
                    </a:cubicBezTo>
                    <a:cubicBezTo>
                      <a:pt x="179" y="7"/>
                      <a:pt x="178" y="13"/>
                      <a:pt x="173" y="14"/>
                    </a:cubicBezTo>
                    <a:cubicBezTo>
                      <a:pt x="166" y="15"/>
                      <a:pt x="165" y="9"/>
                      <a:pt x="165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46" y="10"/>
                      <a:pt x="141" y="16"/>
                      <a:pt x="141" y="16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30" y="23"/>
                      <a:pt x="126" y="26"/>
                      <a:pt x="124" y="26"/>
                    </a:cubicBezTo>
                    <a:cubicBezTo>
                      <a:pt x="120" y="26"/>
                      <a:pt x="125" y="19"/>
                      <a:pt x="125" y="19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7" y="11"/>
                      <a:pt x="117" y="11"/>
                      <a:pt x="117" y="11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3" y="11"/>
                      <a:pt x="112" y="4"/>
                      <a:pt x="108" y="3"/>
                    </a:cubicBezTo>
                    <a:cubicBezTo>
                      <a:pt x="103" y="3"/>
                      <a:pt x="102" y="9"/>
                      <a:pt x="102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9" y="12"/>
                      <a:pt x="68" y="20"/>
                      <a:pt x="64" y="23"/>
                    </a:cubicBezTo>
                    <a:cubicBezTo>
                      <a:pt x="60" y="26"/>
                      <a:pt x="58" y="24"/>
                      <a:pt x="54" y="27"/>
                    </a:cubicBezTo>
                    <a:cubicBezTo>
                      <a:pt x="52" y="31"/>
                      <a:pt x="54" y="39"/>
                      <a:pt x="51" y="43"/>
                    </a:cubicBezTo>
                    <a:cubicBezTo>
                      <a:pt x="49" y="47"/>
                      <a:pt x="47" y="43"/>
                      <a:pt x="44" y="46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18" y="57"/>
                      <a:pt x="14" y="59"/>
                    </a:cubicBezTo>
                    <a:cubicBezTo>
                      <a:pt x="10" y="61"/>
                      <a:pt x="5" y="69"/>
                      <a:pt x="4" y="72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3"/>
                      <a:pt x="1" y="85"/>
                      <a:pt x="0" y="90"/>
                    </a:cubicBezTo>
                    <a:cubicBezTo>
                      <a:pt x="0" y="95"/>
                      <a:pt x="7" y="99"/>
                      <a:pt x="7" y="99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9" y="105"/>
                      <a:pt x="12" y="109"/>
                      <a:pt x="14" y="113"/>
                    </a:cubicBezTo>
                    <a:cubicBezTo>
                      <a:pt x="14" y="114"/>
                      <a:pt x="15" y="116"/>
                      <a:pt x="14" y="117"/>
                    </a:cubicBezTo>
                    <a:cubicBezTo>
                      <a:pt x="18" y="116"/>
                      <a:pt x="22" y="116"/>
                      <a:pt x="25" y="117"/>
                    </a:cubicBezTo>
                    <a:cubicBezTo>
                      <a:pt x="30" y="118"/>
                      <a:pt x="37" y="126"/>
                      <a:pt x="37" y="126"/>
                    </a:cubicBezTo>
                    <a:cubicBezTo>
                      <a:pt x="37" y="126"/>
                      <a:pt x="41" y="130"/>
                      <a:pt x="46" y="130"/>
                    </a:cubicBezTo>
                    <a:cubicBezTo>
                      <a:pt x="50" y="130"/>
                      <a:pt x="56" y="129"/>
                      <a:pt x="56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86" y="125"/>
                      <a:pt x="86" y="125"/>
                      <a:pt x="86" y="125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93" y="118"/>
                      <a:pt x="86" y="113"/>
                      <a:pt x="90" y="106"/>
                    </a:cubicBezTo>
                    <a:cubicBezTo>
                      <a:pt x="93" y="101"/>
                      <a:pt x="102" y="104"/>
                      <a:pt x="102" y="104"/>
                    </a:cubicBezTo>
                    <a:cubicBezTo>
                      <a:pt x="119" y="98"/>
                      <a:pt x="119" y="98"/>
                      <a:pt x="119" y="98"/>
                    </a:cubicBezTo>
                    <a:cubicBezTo>
                      <a:pt x="119" y="98"/>
                      <a:pt x="118" y="90"/>
                      <a:pt x="123" y="89"/>
                    </a:cubicBezTo>
                    <a:cubicBezTo>
                      <a:pt x="127" y="88"/>
                      <a:pt x="138" y="94"/>
                      <a:pt x="138" y="94"/>
                    </a:cubicBezTo>
                    <a:cubicBezTo>
                      <a:pt x="138" y="94"/>
                      <a:pt x="150" y="87"/>
                      <a:pt x="155" y="83"/>
                    </a:cubicBezTo>
                    <a:cubicBezTo>
                      <a:pt x="159" y="79"/>
                      <a:pt x="158" y="69"/>
                      <a:pt x="163" y="66"/>
                    </a:cubicBezTo>
                    <a:cubicBezTo>
                      <a:pt x="168" y="62"/>
                      <a:pt x="176" y="61"/>
                      <a:pt x="185" y="63"/>
                    </a:cubicBezTo>
                    <a:cubicBezTo>
                      <a:pt x="194" y="67"/>
                      <a:pt x="201" y="58"/>
                      <a:pt x="201" y="58"/>
                    </a:cubicBezTo>
                    <a:cubicBezTo>
                      <a:pt x="210" y="63"/>
                      <a:pt x="210" y="63"/>
                      <a:pt x="210" y="63"/>
                    </a:cubicBezTo>
                    <a:cubicBezTo>
                      <a:pt x="210" y="63"/>
                      <a:pt x="211" y="71"/>
                      <a:pt x="216" y="72"/>
                    </a:cubicBezTo>
                    <a:cubicBezTo>
                      <a:pt x="222" y="73"/>
                      <a:pt x="222" y="69"/>
                      <a:pt x="225" y="67"/>
                    </a:cubicBezTo>
                    <a:cubicBezTo>
                      <a:pt x="228" y="64"/>
                      <a:pt x="234" y="66"/>
                      <a:pt x="234" y="66"/>
                    </a:cubicBezTo>
                    <a:cubicBezTo>
                      <a:pt x="234" y="66"/>
                      <a:pt x="232" y="59"/>
                      <a:pt x="232" y="55"/>
                    </a:cubicBezTo>
                    <a:cubicBezTo>
                      <a:pt x="232" y="51"/>
                      <a:pt x="240" y="43"/>
                      <a:pt x="240" y="43"/>
                    </a:cubicBezTo>
                    <a:cubicBezTo>
                      <a:pt x="241" y="30"/>
                      <a:pt x="241" y="30"/>
                      <a:pt x="241" y="30"/>
                    </a:cubicBezTo>
                    <a:cubicBezTo>
                      <a:pt x="246" y="18"/>
                      <a:pt x="246" y="18"/>
                      <a:pt x="246" y="18"/>
                    </a:cubicBezTo>
                    <a:lnTo>
                      <a:pt x="222" y="14"/>
                    </a:lnTo>
                    <a:close/>
                  </a:path>
                </a:pathLst>
              </a:custGeom>
              <a:grpFill/>
              <a:ln w="3175" algn="ctr">
                <a:solidFill>
                  <a:sysClr val="window" lastClr="FFFFFF"/>
                </a:solidFill>
                <a:round/>
                <a:headEnd/>
                <a:tailEnd/>
              </a:ln>
              <a:effectLst/>
            </p:spPr>
            <p:txBody>
              <a:bodyPr vert="horz" wrap="none" lIns="90000" tIns="90000" rIns="72000" bIns="900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28" name="Serbien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-5311874" y="4464771"/>
                <a:ext cx="624100" cy="706888"/>
              </a:xfrm>
              <a:custGeom>
                <a:avLst/>
                <a:gdLst/>
                <a:ahLst/>
                <a:cxnLst>
                  <a:cxn ang="0">
                    <a:pos x="137" y="108"/>
                  </a:cxn>
                  <a:cxn ang="0">
                    <a:pos x="136" y="89"/>
                  </a:cxn>
                  <a:cxn ang="0">
                    <a:pos x="134" y="77"/>
                  </a:cxn>
                  <a:cxn ang="0">
                    <a:pos x="135" y="65"/>
                  </a:cxn>
                  <a:cxn ang="0">
                    <a:pos x="128" y="58"/>
                  </a:cxn>
                  <a:cxn ang="0">
                    <a:pos x="105" y="65"/>
                  </a:cxn>
                  <a:cxn ang="0">
                    <a:pos x="96" y="56"/>
                  </a:cxn>
                  <a:cxn ang="0">
                    <a:pos x="94" y="41"/>
                  </a:cxn>
                  <a:cxn ang="0">
                    <a:pos x="77" y="38"/>
                  </a:cxn>
                  <a:cxn ang="0">
                    <a:pos x="65" y="24"/>
                  </a:cxn>
                  <a:cxn ang="0">
                    <a:pos x="57" y="11"/>
                  </a:cxn>
                  <a:cxn ang="0">
                    <a:pos x="50" y="9"/>
                  </a:cxn>
                  <a:cxn ang="0">
                    <a:pos x="31" y="5"/>
                  </a:cxn>
                  <a:cxn ang="0">
                    <a:pos x="11" y="14"/>
                  </a:cxn>
                  <a:cxn ang="0">
                    <a:pos x="0" y="19"/>
                  </a:cxn>
                  <a:cxn ang="0">
                    <a:pos x="8" y="33"/>
                  </a:cxn>
                  <a:cxn ang="0">
                    <a:pos x="14" y="48"/>
                  </a:cxn>
                  <a:cxn ang="0">
                    <a:pos x="14" y="50"/>
                  </a:cxn>
                  <a:cxn ang="0">
                    <a:pos x="24" y="64"/>
                  </a:cxn>
                  <a:cxn ang="0">
                    <a:pos x="15" y="82"/>
                  </a:cxn>
                  <a:cxn ang="0">
                    <a:pos x="24" y="92"/>
                  </a:cxn>
                  <a:cxn ang="0">
                    <a:pos x="21" y="106"/>
                  </a:cxn>
                  <a:cxn ang="0">
                    <a:pos x="24" y="124"/>
                  </a:cxn>
                  <a:cxn ang="0">
                    <a:pos x="31" y="132"/>
                  </a:cxn>
                  <a:cxn ang="0">
                    <a:pos x="47" y="143"/>
                  </a:cxn>
                  <a:cxn ang="0">
                    <a:pos x="64" y="155"/>
                  </a:cxn>
                  <a:cxn ang="0">
                    <a:pos x="65" y="158"/>
                  </a:cxn>
                  <a:cxn ang="0">
                    <a:pos x="73" y="154"/>
                  </a:cxn>
                  <a:cxn ang="0">
                    <a:pos x="77" y="145"/>
                  </a:cxn>
                  <a:cxn ang="0">
                    <a:pos x="78" y="138"/>
                  </a:cxn>
                  <a:cxn ang="0">
                    <a:pos x="83" y="134"/>
                  </a:cxn>
                  <a:cxn ang="0">
                    <a:pos x="83" y="140"/>
                  </a:cxn>
                  <a:cxn ang="0">
                    <a:pos x="88" y="141"/>
                  </a:cxn>
                  <a:cxn ang="0">
                    <a:pos x="90" y="143"/>
                  </a:cxn>
                  <a:cxn ang="0">
                    <a:pos x="98" y="146"/>
                  </a:cxn>
                  <a:cxn ang="0">
                    <a:pos x="102" y="150"/>
                  </a:cxn>
                  <a:cxn ang="0">
                    <a:pos x="107" y="154"/>
                  </a:cxn>
                  <a:cxn ang="0">
                    <a:pos x="112" y="156"/>
                  </a:cxn>
                  <a:cxn ang="0">
                    <a:pos x="118" y="161"/>
                  </a:cxn>
                  <a:cxn ang="0">
                    <a:pos x="116" y="170"/>
                  </a:cxn>
                  <a:cxn ang="0">
                    <a:pos x="114" y="176"/>
                  </a:cxn>
                  <a:cxn ang="0">
                    <a:pos x="125" y="172"/>
                  </a:cxn>
                  <a:cxn ang="0">
                    <a:pos x="140" y="170"/>
                  </a:cxn>
                  <a:cxn ang="0">
                    <a:pos x="143" y="150"/>
                  </a:cxn>
                  <a:cxn ang="0">
                    <a:pos x="150" y="142"/>
                  </a:cxn>
                  <a:cxn ang="0">
                    <a:pos x="150" y="119"/>
                  </a:cxn>
                </a:cxnLst>
                <a:rect l="0" t="0" r="r" b="b"/>
                <a:pathLst>
                  <a:path w="158" h="177">
                    <a:moveTo>
                      <a:pt x="150" y="119"/>
                    </a:moveTo>
                    <a:cubicBezTo>
                      <a:pt x="148" y="117"/>
                      <a:pt x="139" y="115"/>
                      <a:pt x="139" y="115"/>
                    </a:cubicBezTo>
                    <a:cubicBezTo>
                      <a:pt x="137" y="108"/>
                      <a:pt x="137" y="108"/>
                      <a:pt x="137" y="108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32" y="91"/>
                      <a:pt x="132" y="91"/>
                      <a:pt x="132" y="91"/>
                    </a:cubicBezTo>
                    <a:cubicBezTo>
                      <a:pt x="132" y="91"/>
                      <a:pt x="135" y="90"/>
                      <a:pt x="136" y="89"/>
                    </a:cubicBezTo>
                    <a:cubicBezTo>
                      <a:pt x="137" y="87"/>
                      <a:pt x="137" y="83"/>
                      <a:pt x="137" y="83"/>
                    </a:cubicBezTo>
                    <a:cubicBezTo>
                      <a:pt x="137" y="83"/>
                      <a:pt x="140" y="80"/>
                      <a:pt x="139" y="77"/>
                    </a:cubicBezTo>
                    <a:cubicBezTo>
                      <a:pt x="138" y="74"/>
                      <a:pt x="134" y="77"/>
                      <a:pt x="134" y="77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4" y="69"/>
                      <a:pt x="134" y="69"/>
                      <a:pt x="134" y="69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9" y="63"/>
                      <a:pt x="135" y="60"/>
                      <a:pt x="128" y="58"/>
                    </a:cubicBezTo>
                    <a:cubicBezTo>
                      <a:pt x="123" y="58"/>
                      <a:pt x="122" y="71"/>
                      <a:pt x="119" y="71"/>
                    </a:cubicBezTo>
                    <a:cubicBezTo>
                      <a:pt x="116" y="72"/>
                      <a:pt x="116" y="65"/>
                      <a:pt x="113" y="64"/>
                    </a:cubicBezTo>
                    <a:cubicBezTo>
                      <a:pt x="111" y="62"/>
                      <a:pt x="108" y="67"/>
                      <a:pt x="105" y="65"/>
                    </a:cubicBezTo>
                    <a:cubicBezTo>
                      <a:pt x="102" y="65"/>
                      <a:pt x="100" y="61"/>
                      <a:pt x="99" y="60"/>
                    </a:cubicBezTo>
                    <a:cubicBezTo>
                      <a:pt x="97" y="60"/>
                      <a:pt x="90" y="58"/>
                      <a:pt x="90" y="58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4" y="46"/>
                      <a:pt x="94" y="41"/>
                    </a:cubicBezTo>
                    <a:cubicBezTo>
                      <a:pt x="93" y="35"/>
                      <a:pt x="84" y="39"/>
                      <a:pt x="84" y="39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6"/>
                      <a:pt x="63" y="19"/>
                      <a:pt x="61" y="19"/>
                    </a:cubicBezTo>
                    <a:cubicBezTo>
                      <a:pt x="58" y="19"/>
                      <a:pt x="57" y="11"/>
                      <a:pt x="57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2" y="0"/>
                      <a:pt x="31" y="5"/>
                      <a:pt x="31" y="5"/>
                    </a:cubicBezTo>
                    <a:cubicBezTo>
                      <a:pt x="31" y="5"/>
                      <a:pt x="28" y="3"/>
                      <a:pt x="26" y="3"/>
                    </a:cubicBezTo>
                    <a:cubicBezTo>
                      <a:pt x="24" y="3"/>
                      <a:pt x="21" y="6"/>
                      <a:pt x="19" y="8"/>
                    </a:cubicBezTo>
                    <a:cubicBezTo>
                      <a:pt x="17" y="11"/>
                      <a:pt x="11" y="14"/>
                      <a:pt x="11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4" y="24"/>
                      <a:pt x="4" y="24"/>
                    </a:cubicBezTo>
                    <a:cubicBezTo>
                      <a:pt x="4" y="28"/>
                      <a:pt x="0" y="32"/>
                      <a:pt x="2" y="33"/>
                    </a:cubicBezTo>
                    <a:cubicBezTo>
                      <a:pt x="5" y="37"/>
                      <a:pt x="5" y="33"/>
                      <a:pt x="8" y="33"/>
                    </a:cubicBezTo>
                    <a:cubicBezTo>
                      <a:pt x="12" y="33"/>
                      <a:pt x="11" y="37"/>
                      <a:pt x="6" y="39"/>
                    </a:cubicBezTo>
                    <a:cubicBezTo>
                      <a:pt x="2" y="40"/>
                      <a:pt x="6" y="43"/>
                      <a:pt x="6" y="43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66"/>
                      <a:pt x="21" y="73"/>
                      <a:pt x="19" y="75"/>
                    </a:cubicBezTo>
                    <a:cubicBezTo>
                      <a:pt x="18" y="78"/>
                      <a:pt x="15" y="82"/>
                      <a:pt x="15" y="82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6" y="85"/>
                      <a:pt x="13" y="90"/>
                      <a:pt x="15" y="91"/>
                    </a:cubicBezTo>
                    <a:cubicBezTo>
                      <a:pt x="18" y="92"/>
                      <a:pt x="24" y="92"/>
                      <a:pt x="24" y="9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6"/>
                      <a:pt x="31" y="106"/>
                    </a:cubicBezTo>
                    <a:cubicBezTo>
                      <a:pt x="27" y="106"/>
                      <a:pt x="21" y="106"/>
                      <a:pt x="21" y="106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4"/>
                      <a:pt x="37" y="122"/>
                      <a:pt x="32" y="124"/>
                    </a:cubicBezTo>
                    <a:cubicBezTo>
                      <a:pt x="28" y="128"/>
                      <a:pt x="24" y="124"/>
                      <a:pt x="24" y="124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6" y="129"/>
                      <a:pt x="26" y="129"/>
                      <a:pt x="26" y="12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7" y="143"/>
                      <a:pt x="47" y="143"/>
                      <a:pt x="47" y="143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4" y="155"/>
                      <a:pt x="64" y="155"/>
                      <a:pt x="64" y="155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61" y="157"/>
                      <a:pt x="61" y="157"/>
                      <a:pt x="61" y="158"/>
                    </a:cubicBezTo>
                    <a:cubicBezTo>
                      <a:pt x="65" y="158"/>
                      <a:pt x="65" y="158"/>
                      <a:pt x="65" y="158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69" y="158"/>
                      <a:pt x="71" y="157"/>
                      <a:pt x="71" y="157"/>
                    </a:cubicBezTo>
                    <a:cubicBezTo>
                      <a:pt x="72" y="156"/>
                      <a:pt x="72" y="155"/>
                      <a:pt x="73" y="154"/>
                    </a:cubicBezTo>
                    <a:cubicBezTo>
                      <a:pt x="73" y="154"/>
                      <a:pt x="72" y="153"/>
                      <a:pt x="73" y="152"/>
                    </a:cubicBezTo>
                    <a:cubicBezTo>
                      <a:pt x="74" y="151"/>
                      <a:pt x="76" y="149"/>
                      <a:pt x="76" y="149"/>
                    </a:cubicBezTo>
                    <a:cubicBezTo>
                      <a:pt x="76" y="149"/>
                      <a:pt x="77" y="145"/>
                      <a:pt x="77" y="145"/>
                    </a:cubicBezTo>
                    <a:cubicBezTo>
                      <a:pt x="76" y="144"/>
                      <a:pt x="76" y="143"/>
                      <a:pt x="75" y="143"/>
                    </a:cubicBezTo>
                    <a:cubicBezTo>
                      <a:pt x="75" y="142"/>
                      <a:pt x="76" y="139"/>
                      <a:pt x="76" y="139"/>
                    </a:cubicBezTo>
                    <a:cubicBezTo>
                      <a:pt x="76" y="139"/>
                      <a:pt x="77" y="138"/>
                      <a:pt x="78" y="138"/>
                    </a:cubicBezTo>
                    <a:cubicBezTo>
                      <a:pt x="79" y="137"/>
                      <a:pt x="80" y="138"/>
                      <a:pt x="81" y="138"/>
                    </a:cubicBezTo>
                    <a:cubicBezTo>
                      <a:pt x="81" y="138"/>
                      <a:pt x="82" y="135"/>
                      <a:pt x="82" y="135"/>
                    </a:cubicBezTo>
                    <a:cubicBezTo>
                      <a:pt x="82" y="136"/>
                      <a:pt x="82" y="134"/>
                      <a:pt x="83" y="134"/>
                    </a:cubicBezTo>
                    <a:cubicBezTo>
                      <a:pt x="84" y="134"/>
                      <a:pt x="84" y="136"/>
                      <a:pt x="84" y="136"/>
                    </a:cubicBezTo>
                    <a:cubicBezTo>
                      <a:pt x="84" y="136"/>
                      <a:pt x="85" y="137"/>
                      <a:pt x="85" y="138"/>
                    </a:cubicBezTo>
                    <a:cubicBezTo>
                      <a:pt x="84" y="139"/>
                      <a:pt x="83" y="140"/>
                      <a:pt x="83" y="140"/>
                    </a:cubicBezTo>
                    <a:cubicBezTo>
                      <a:pt x="83" y="140"/>
                      <a:pt x="84" y="141"/>
                      <a:pt x="84" y="141"/>
                    </a:cubicBezTo>
                    <a:cubicBezTo>
                      <a:pt x="85" y="141"/>
                      <a:pt x="85" y="141"/>
                      <a:pt x="85" y="141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8" y="141"/>
                      <a:pt x="88" y="142"/>
                      <a:pt x="88" y="142"/>
                    </a:cubicBezTo>
                    <a:cubicBezTo>
                      <a:pt x="89" y="142"/>
                      <a:pt x="89" y="142"/>
                      <a:pt x="90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1" y="144"/>
                      <a:pt x="93" y="143"/>
                      <a:pt x="94" y="143"/>
                    </a:cubicBezTo>
                    <a:cubicBezTo>
                      <a:pt x="95" y="143"/>
                      <a:pt x="95" y="145"/>
                      <a:pt x="95" y="145"/>
                    </a:cubicBezTo>
                    <a:cubicBezTo>
                      <a:pt x="95" y="145"/>
                      <a:pt x="97" y="145"/>
                      <a:pt x="98" y="146"/>
                    </a:cubicBezTo>
                    <a:cubicBezTo>
                      <a:pt x="98" y="146"/>
                      <a:pt x="98" y="149"/>
                      <a:pt x="98" y="149"/>
                    </a:cubicBezTo>
                    <a:cubicBezTo>
                      <a:pt x="98" y="149"/>
                      <a:pt x="99" y="150"/>
                      <a:pt x="100" y="150"/>
                    </a:cubicBezTo>
                    <a:cubicBezTo>
                      <a:pt x="101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11" y="155"/>
                      <a:pt x="111" y="155"/>
                      <a:pt x="111" y="155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14" y="157"/>
                      <a:pt x="114" y="157"/>
                      <a:pt x="114" y="157"/>
                    </a:cubicBezTo>
                    <a:cubicBezTo>
                      <a:pt x="114" y="157"/>
                      <a:pt x="116" y="157"/>
                      <a:pt x="117" y="158"/>
                    </a:cubicBezTo>
                    <a:cubicBezTo>
                      <a:pt x="117" y="158"/>
                      <a:pt x="118" y="161"/>
                      <a:pt x="118" y="161"/>
                    </a:cubicBezTo>
                    <a:cubicBezTo>
                      <a:pt x="118" y="161"/>
                      <a:pt x="119" y="163"/>
                      <a:pt x="119" y="163"/>
                    </a:cubicBezTo>
                    <a:cubicBezTo>
                      <a:pt x="119" y="164"/>
                      <a:pt x="118" y="166"/>
                      <a:pt x="118" y="166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5" y="172"/>
                      <a:pt x="115" y="172"/>
                    </a:cubicBezTo>
                    <a:cubicBezTo>
                      <a:pt x="115" y="173"/>
                      <a:pt x="114" y="174"/>
                      <a:pt x="114" y="174"/>
                    </a:cubicBezTo>
                    <a:cubicBezTo>
                      <a:pt x="114" y="174"/>
                      <a:pt x="114" y="175"/>
                      <a:pt x="114" y="176"/>
                    </a:cubicBezTo>
                    <a:cubicBezTo>
                      <a:pt x="114" y="176"/>
                      <a:pt x="113" y="176"/>
                      <a:pt x="112" y="177"/>
                    </a:cubicBezTo>
                    <a:cubicBezTo>
                      <a:pt x="114" y="177"/>
                      <a:pt x="115" y="177"/>
                      <a:pt x="116" y="177"/>
                    </a:cubicBezTo>
                    <a:cubicBezTo>
                      <a:pt x="120" y="177"/>
                      <a:pt x="125" y="172"/>
                      <a:pt x="125" y="172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40" y="170"/>
                      <a:pt x="140" y="170"/>
                      <a:pt x="140" y="170"/>
                    </a:cubicBezTo>
                    <a:cubicBezTo>
                      <a:pt x="146" y="162"/>
                      <a:pt x="146" y="162"/>
                      <a:pt x="146" y="162"/>
                    </a:cubicBezTo>
                    <a:cubicBezTo>
                      <a:pt x="140" y="156"/>
                      <a:pt x="140" y="156"/>
                      <a:pt x="140" y="156"/>
                    </a:cubicBezTo>
                    <a:cubicBezTo>
                      <a:pt x="143" y="150"/>
                      <a:pt x="143" y="150"/>
                      <a:pt x="143" y="150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6"/>
                      <a:pt x="142" y="144"/>
                    </a:cubicBezTo>
                    <a:cubicBezTo>
                      <a:pt x="145" y="141"/>
                      <a:pt x="148" y="143"/>
                      <a:pt x="150" y="142"/>
                    </a:cubicBezTo>
                    <a:cubicBezTo>
                      <a:pt x="151" y="141"/>
                      <a:pt x="152" y="139"/>
                      <a:pt x="152" y="139"/>
                    </a:cubicBezTo>
                    <a:cubicBezTo>
                      <a:pt x="158" y="128"/>
                      <a:pt x="158" y="128"/>
                      <a:pt x="158" y="128"/>
                    </a:cubicBezTo>
                    <a:cubicBezTo>
                      <a:pt x="158" y="128"/>
                      <a:pt x="155" y="121"/>
                      <a:pt x="150" y="119"/>
                    </a:cubicBezTo>
                    <a:close/>
                  </a:path>
                </a:pathLst>
              </a:custGeom>
              <a:grpFill/>
              <a:ln w="3175" algn="ctr">
                <a:solidFill>
                  <a:sysClr val="window" lastClr="FFFFFF"/>
                </a:solidFill>
                <a:round/>
                <a:headEnd/>
                <a:tailEnd/>
              </a:ln>
              <a:effectLst/>
            </p:spPr>
            <p:txBody>
              <a:bodyPr vert="horz" wrap="none" lIns="90000" tIns="90000" rIns="72000" bIns="900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29" name="Rumänien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-5136613" y="3941124"/>
                <a:ext cx="1286672" cy="914777"/>
              </a:xfrm>
              <a:custGeom>
                <a:avLst/>
                <a:gdLst/>
                <a:ahLst/>
                <a:cxnLst>
                  <a:cxn ang="0">
                    <a:pos x="428" y="156"/>
                  </a:cxn>
                  <a:cxn ang="0">
                    <a:pos x="402" y="170"/>
                  </a:cxn>
                  <a:cxn ang="0">
                    <a:pos x="387" y="175"/>
                  </a:cxn>
                  <a:cxn ang="0">
                    <a:pos x="365" y="162"/>
                  </a:cxn>
                  <a:cxn ang="0">
                    <a:pos x="361" y="136"/>
                  </a:cxn>
                  <a:cxn ang="0">
                    <a:pos x="361" y="116"/>
                  </a:cxn>
                  <a:cxn ang="0">
                    <a:pos x="350" y="83"/>
                  </a:cxn>
                  <a:cxn ang="0">
                    <a:pos x="332" y="65"/>
                  </a:cxn>
                  <a:cxn ang="0">
                    <a:pos x="291" y="18"/>
                  </a:cxn>
                  <a:cxn ang="0">
                    <a:pos x="247" y="24"/>
                  </a:cxn>
                  <a:cxn ang="0">
                    <a:pos x="202" y="51"/>
                  </a:cxn>
                  <a:cxn ang="0">
                    <a:pos x="164" y="44"/>
                  </a:cxn>
                  <a:cxn ang="0">
                    <a:pos x="115" y="37"/>
                  </a:cxn>
                  <a:cxn ang="0">
                    <a:pos x="107" y="47"/>
                  </a:cxn>
                  <a:cxn ang="0">
                    <a:pos x="93" y="67"/>
                  </a:cxn>
                  <a:cxn ang="0">
                    <a:pos x="81" y="70"/>
                  </a:cxn>
                  <a:cxn ang="0">
                    <a:pos x="71" y="94"/>
                  </a:cxn>
                  <a:cxn ang="0">
                    <a:pos x="65" y="108"/>
                  </a:cxn>
                  <a:cxn ang="0">
                    <a:pos x="59" y="125"/>
                  </a:cxn>
                  <a:cxn ang="0">
                    <a:pos x="55" y="140"/>
                  </a:cxn>
                  <a:cxn ang="0">
                    <a:pos x="45" y="148"/>
                  </a:cxn>
                  <a:cxn ang="0">
                    <a:pos x="43" y="164"/>
                  </a:cxn>
                  <a:cxn ang="0">
                    <a:pos x="27" y="174"/>
                  </a:cxn>
                  <a:cxn ang="0">
                    <a:pos x="12" y="181"/>
                  </a:cxn>
                  <a:cxn ang="0">
                    <a:pos x="0" y="184"/>
                  </a:cxn>
                  <a:cxn ang="0">
                    <a:pos x="12" y="194"/>
                  </a:cxn>
                  <a:cxn ang="0">
                    <a:pos x="17" y="197"/>
                  </a:cxn>
                  <a:cxn ang="0">
                    <a:pos x="31" y="205"/>
                  </a:cxn>
                  <a:cxn ang="0">
                    <a:pos x="33" y="219"/>
                  </a:cxn>
                  <a:cxn ang="0">
                    <a:pos x="45" y="235"/>
                  </a:cxn>
                  <a:cxn ang="0">
                    <a:pos x="55" y="237"/>
                  </a:cxn>
                  <a:cxn ang="0">
                    <a:pos x="63" y="254"/>
                  </a:cxn>
                  <a:cxn ang="0">
                    <a:pos x="71" y="260"/>
                  </a:cxn>
                  <a:cxn ang="0">
                    <a:pos x="75" y="266"/>
                  </a:cxn>
                  <a:cxn ang="0">
                    <a:pos x="95" y="271"/>
                  </a:cxn>
                  <a:cxn ang="0">
                    <a:pos x="115" y="263"/>
                  </a:cxn>
                  <a:cxn ang="0">
                    <a:pos x="129" y="274"/>
                  </a:cxn>
                  <a:cxn ang="0">
                    <a:pos x="123" y="278"/>
                  </a:cxn>
                  <a:cxn ang="0">
                    <a:pos x="123" y="290"/>
                  </a:cxn>
                  <a:cxn ang="0">
                    <a:pos x="129" y="294"/>
                  </a:cxn>
                  <a:cxn ang="0">
                    <a:pos x="148" y="302"/>
                  </a:cxn>
                  <a:cxn ang="0">
                    <a:pos x="151" y="318"/>
                  </a:cxn>
                  <a:cxn ang="0">
                    <a:pos x="179" y="314"/>
                  </a:cxn>
                  <a:cxn ang="0">
                    <a:pos x="206" y="318"/>
                  </a:cxn>
                  <a:cxn ang="0">
                    <a:pos x="229" y="310"/>
                  </a:cxn>
                  <a:cxn ang="0">
                    <a:pos x="250" y="310"/>
                  </a:cxn>
                  <a:cxn ang="0">
                    <a:pos x="271" y="309"/>
                  </a:cxn>
                  <a:cxn ang="0">
                    <a:pos x="308" y="275"/>
                  </a:cxn>
                  <a:cxn ang="0">
                    <a:pos x="355" y="268"/>
                  </a:cxn>
                  <a:cxn ang="0">
                    <a:pos x="372" y="268"/>
                  </a:cxn>
                  <a:cxn ang="0">
                    <a:pos x="385" y="272"/>
                  </a:cxn>
                  <a:cxn ang="0">
                    <a:pos x="413" y="273"/>
                  </a:cxn>
                  <a:cxn ang="0">
                    <a:pos x="408" y="239"/>
                  </a:cxn>
                  <a:cxn ang="0">
                    <a:pos x="411" y="221"/>
                  </a:cxn>
                  <a:cxn ang="0">
                    <a:pos x="407" y="207"/>
                  </a:cxn>
                  <a:cxn ang="0">
                    <a:pos x="413" y="191"/>
                  </a:cxn>
                  <a:cxn ang="0">
                    <a:pos x="420" y="193"/>
                  </a:cxn>
                  <a:cxn ang="0">
                    <a:pos x="424" y="195"/>
                  </a:cxn>
                  <a:cxn ang="0">
                    <a:pos x="419" y="204"/>
                  </a:cxn>
                  <a:cxn ang="0">
                    <a:pos x="431" y="199"/>
                  </a:cxn>
                  <a:cxn ang="0">
                    <a:pos x="443" y="167"/>
                  </a:cxn>
                  <a:cxn ang="0">
                    <a:pos x="418" y="212"/>
                  </a:cxn>
                  <a:cxn ang="0">
                    <a:pos x="418" y="207"/>
                  </a:cxn>
                </a:cxnLst>
                <a:rect l="0" t="0" r="r" b="b"/>
                <a:pathLst>
                  <a:path w="448" h="319">
                    <a:moveTo>
                      <a:pt x="443" y="167"/>
                    </a:moveTo>
                    <a:cubicBezTo>
                      <a:pt x="443" y="167"/>
                      <a:pt x="439" y="158"/>
                      <a:pt x="428" y="156"/>
                    </a:cubicBezTo>
                    <a:cubicBezTo>
                      <a:pt x="419" y="155"/>
                      <a:pt x="407" y="170"/>
                      <a:pt x="407" y="170"/>
                    </a:cubicBezTo>
                    <a:cubicBezTo>
                      <a:pt x="402" y="170"/>
                      <a:pt x="402" y="170"/>
                      <a:pt x="402" y="170"/>
                    </a:cubicBezTo>
                    <a:cubicBezTo>
                      <a:pt x="402" y="177"/>
                      <a:pt x="402" y="177"/>
                      <a:pt x="402" y="177"/>
                    </a:cubicBezTo>
                    <a:cubicBezTo>
                      <a:pt x="402" y="177"/>
                      <a:pt x="399" y="178"/>
                      <a:pt x="387" y="175"/>
                    </a:cubicBezTo>
                    <a:cubicBezTo>
                      <a:pt x="376" y="173"/>
                      <a:pt x="377" y="167"/>
                      <a:pt x="377" y="167"/>
                    </a:cubicBezTo>
                    <a:cubicBezTo>
                      <a:pt x="365" y="162"/>
                      <a:pt x="365" y="162"/>
                      <a:pt x="365" y="162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1" y="136"/>
                      <a:pt x="361" y="136"/>
                      <a:pt x="361" y="136"/>
                    </a:cubicBezTo>
                    <a:cubicBezTo>
                      <a:pt x="357" y="119"/>
                      <a:pt x="357" y="119"/>
                      <a:pt x="357" y="119"/>
                    </a:cubicBezTo>
                    <a:cubicBezTo>
                      <a:pt x="361" y="116"/>
                      <a:pt x="361" y="116"/>
                      <a:pt x="361" y="116"/>
                    </a:cubicBezTo>
                    <a:cubicBezTo>
                      <a:pt x="361" y="116"/>
                      <a:pt x="361" y="102"/>
                      <a:pt x="360" y="94"/>
                    </a:cubicBezTo>
                    <a:cubicBezTo>
                      <a:pt x="358" y="85"/>
                      <a:pt x="350" y="83"/>
                      <a:pt x="350" y="83"/>
                    </a:cubicBezTo>
                    <a:cubicBezTo>
                      <a:pt x="350" y="83"/>
                      <a:pt x="349" y="76"/>
                      <a:pt x="346" y="71"/>
                    </a:cubicBezTo>
                    <a:cubicBezTo>
                      <a:pt x="345" y="67"/>
                      <a:pt x="332" y="65"/>
                      <a:pt x="332" y="65"/>
                    </a:cubicBezTo>
                    <a:cubicBezTo>
                      <a:pt x="332" y="65"/>
                      <a:pt x="316" y="46"/>
                      <a:pt x="310" y="40"/>
                    </a:cubicBezTo>
                    <a:cubicBezTo>
                      <a:pt x="304" y="36"/>
                      <a:pt x="299" y="33"/>
                      <a:pt x="291" y="18"/>
                    </a:cubicBezTo>
                    <a:cubicBezTo>
                      <a:pt x="285" y="4"/>
                      <a:pt x="270" y="2"/>
                      <a:pt x="270" y="2"/>
                    </a:cubicBezTo>
                    <a:cubicBezTo>
                      <a:pt x="252" y="0"/>
                      <a:pt x="247" y="24"/>
                      <a:pt x="247" y="24"/>
                    </a:cubicBezTo>
                    <a:cubicBezTo>
                      <a:pt x="247" y="24"/>
                      <a:pt x="230" y="33"/>
                      <a:pt x="215" y="37"/>
                    </a:cubicBezTo>
                    <a:cubicBezTo>
                      <a:pt x="199" y="41"/>
                      <a:pt x="211" y="48"/>
                      <a:pt x="202" y="51"/>
                    </a:cubicBezTo>
                    <a:cubicBezTo>
                      <a:pt x="192" y="53"/>
                      <a:pt x="182" y="40"/>
                      <a:pt x="178" y="39"/>
                    </a:cubicBezTo>
                    <a:cubicBezTo>
                      <a:pt x="173" y="37"/>
                      <a:pt x="164" y="44"/>
                      <a:pt x="164" y="44"/>
                    </a:cubicBezTo>
                    <a:cubicBezTo>
                      <a:pt x="164" y="44"/>
                      <a:pt x="141" y="45"/>
                      <a:pt x="129" y="46"/>
                    </a:cubicBezTo>
                    <a:cubicBezTo>
                      <a:pt x="116" y="47"/>
                      <a:pt x="122" y="37"/>
                      <a:pt x="115" y="37"/>
                    </a:cubicBezTo>
                    <a:cubicBezTo>
                      <a:pt x="110" y="37"/>
                      <a:pt x="111" y="48"/>
                      <a:pt x="111" y="48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93" y="67"/>
                      <a:pt x="93" y="67"/>
                      <a:pt x="93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53" y="135"/>
                      <a:pt x="53" y="135"/>
                      <a:pt x="53" y="135"/>
                    </a:cubicBezTo>
                    <a:cubicBezTo>
                      <a:pt x="55" y="140"/>
                      <a:pt x="55" y="140"/>
                      <a:pt x="55" y="140"/>
                    </a:cubicBezTo>
                    <a:cubicBezTo>
                      <a:pt x="49" y="148"/>
                      <a:pt x="49" y="148"/>
                      <a:pt x="49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7" y="161"/>
                      <a:pt x="47" y="161"/>
                      <a:pt x="47" y="161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3" y="164"/>
                      <a:pt x="45" y="170"/>
                      <a:pt x="42" y="173"/>
                    </a:cubicBezTo>
                    <a:cubicBezTo>
                      <a:pt x="39" y="177"/>
                      <a:pt x="33" y="173"/>
                      <a:pt x="27" y="174"/>
                    </a:cubicBezTo>
                    <a:cubicBezTo>
                      <a:pt x="22" y="175"/>
                      <a:pt x="24" y="182"/>
                      <a:pt x="21" y="183"/>
                    </a:cubicBezTo>
                    <a:cubicBezTo>
                      <a:pt x="17" y="184"/>
                      <a:pt x="12" y="181"/>
                      <a:pt x="12" y="181"/>
                    </a:cubicBezTo>
                    <a:cubicBezTo>
                      <a:pt x="10" y="184"/>
                      <a:pt x="10" y="184"/>
                      <a:pt x="10" y="184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7" y="195"/>
                      <a:pt x="7" y="195"/>
                      <a:pt x="7" y="195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7" y="197"/>
                      <a:pt x="17" y="197"/>
                      <a:pt x="17" y="197"/>
                    </a:cubicBezTo>
                    <a:cubicBezTo>
                      <a:pt x="17" y="197"/>
                      <a:pt x="18" y="208"/>
                      <a:pt x="22" y="208"/>
                    </a:cubicBezTo>
                    <a:cubicBezTo>
                      <a:pt x="25" y="208"/>
                      <a:pt x="31" y="205"/>
                      <a:pt x="31" y="205"/>
                    </a:cubicBezTo>
                    <a:cubicBezTo>
                      <a:pt x="28" y="216"/>
                      <a:pt x="28" y="216"/>
                      <a:pt x="28" y="216"/>
                    </a:cubicBezTo>
                    <a:cubicBezTo>
                      <a:pt x="33" y="219"/>
                      <a:pt x="33" y="219"/>
                      <a:pt x="33" y="219"/>
                    </a:cubicBezTo>
                    <a:cubicBezTo>
                      <a:pt x="30" y="224"/>
                      <a:pt x="30" y="224"/>
                      <a:pt x="30" y="224"/>
                    </a:cubicBezTo>
                    <a:cubicBezTo>
                      <a:pt x="45" y="235"/>
                      <a:pt x="45" y="235"/>
                      <a:pt x="45" y="235"/>
                    </a:cubicBezTo>
                    <a:cubicBezTo>
                      <a:pt x="50" y="233"/>
                      <a:pt x="50" y="233"/>
                      <a:pt x="50" y="233"/>
                    </a:cubicBezTo>
                    <a:cubicBezTo>
                      <a:pt x="55" y="237"/>
                      <a:pt x="55" y="237"/>
                      <a:pt x="55" y="237"/>
                    </a:cubicBezTo>
                    <a:cubicBezTo>
                      <a:pt x="55" y="237"/>
                      <a:pt x="67" y="231"/>
                      <a:pt x="68" y="239"/>
                    </a:cubicBezTo>
                    <a:cubicBezTo>
                      <a:pt x="68" y="247"/>
                      <a:pt x="63" y="254"/>
                      <a:pt x="63" y="254"/>
                    </a:cubicBezTo>
                    <a:cubicBezTo>
                      <a:pt x="72" y="256"/>
                      <a:pt x="72" y="256"/>
                      <a:pt x="72" y="256"/>
                    </a:cubicBezTo>
                    <a:cubicBezTo>
                      <a:pt x="71" y="260"/>
                      <a:pt x="71" y="260"/>
                      <a:pt x="71" y="260"/>
                    </a:cubicBezTo>
                    <a:cubicBezTo>
                      <a:pt x="63" y="263"/>
                      <a:pt x="63" y="263"/>
                      <a:pt x="63" y="263"/>
                    </a:cubicBezTo>
                    <a:cubicBezTo>
                      <a:pt x="63" y="263"/>
                      <a:pt x="72" y="265"/>
                      <a:pt x="75" y="266"/>
                    </a:cubicBezTo>
                    <a:cubicBezTo>
                      <a:pt x="77" y="267"/>
                      <a:pt x="79" y="272"/>
                      <a:pt x="83" y="273"/>
                    </a:cubicBezTo>
                    <a:cubicBezTo>
                      <a:pt x="88" y="275"/>
                      <a:pt x="92" y="268"/>
                      <a:pt x="95" y="271"/>
                    </a:cubicBezTo>
                    <a:cubicBezTo>
                      <a:pt x="99" y="273"/>
                      <a:pt x="99" y="282"/>
                      <a:pt x="103" y="281"/>
                    </a:cubicBezTo>
                    <a:cubicBezTo>
                      <a:pt x="107" y="281"/>
                      <a:pt x="108" y="263"/>
                      <a:pt x="115" y="263"/>
                    </a:cubicBezTo>
                    <a:cubicBezTo>
                      <a:pt x="124" y="265"/>
                      <a:pt x="130" y="270"/>
                      <a:pt x="130" y="270"/>
                    </a:cubicBezTo>
                    <a:cubicBezTo>
                      <a:pt x="129" y="274"/>
                      <a:pt x="129" y="274"/>
                      <a:pt x="129" y="274"/>
                    </a:cubicBezTo>
                    <a:cubicBezTo>
                      <a:pt x="125" y="272"/>
                      <a:pt x="125" y="272"/>
                      <a:pt x="125" y="272"/>
                    </a:cubicBezTo>
                    <a:cubicBezTo>
                      <a:pt x="123" y="278"/>
                      <a:pt x="123" y="278"/>
                      <a:pt x="123" y="278"/>
                    </a:cubicBezTo>
                    <a:cubicBezTo>
                      <a:pt x="120" y="278"/>
                      <a:pt x="120" y="278"/>
                      <a:pt x="120" y="278"/>
                    </a:cubicBezTo>
                    <a:cubicBezTo>
                      <a:pt x="123" y="290"/>
                      <a:pt x="123" y="290"/>
                      <a:pt x="123" y="290"/>
                    </a:cubicBezTo>
                    <a:cubicBezTo>
                      <a:pt x="123" y="290"/>
                      <a:pt x="129" y="286"/>
                      <a:pt x="130" y="290"/>
                    </a:cubicBezTo>
                    <a:cubicBezTo>
                      <a:pt x="131" y="291"/>
                      <a:pt x="130" y="293"/>
                      <a:pt x="129" y="294"/>
                    </a:cubicBezTo>
                    <a:cubicBezTo>
                      <a:pt x="133" y="296"/>
                      <a:pt x="139" y="299"/>
                      <a:pt x="141" y="299"/>
                    </a:cubicBezTo>
                    <a:cubicBezTo>
                      <a:pt x="145" y="300"/>
                      <a:pt x="148" y="298"/>
                      <a:pt x="148" y="302"/>
                    </a:cubicBezTo>
                    <a:cubicBezTo>
                      <a:pt x="149" y="307"/>
                      <a:pt x="142" y="306"/>
                      <a:pt x="141" y="312"/>
                    </a:cubicBezTo>
                    <a:cubicBezTo>
                      <a:pt x="141" y="317"/>
                      <a:pt x="145" y="318"/>
                      <a:pt x="151" y="318"/>
                    </a:cubicBezTo>
                    <a:cubicBezTo>
                      <a:pt x="156" y="319"/>
                      <a:pt x="166" y="310"/>
                      <a:pt x="170" y="310"/>
                    </a:cubicBezTo>
                    <a:cubicBezTo>
                      <a:pt x="173" y="310"/>
                      <a:pt x="179" y="314"/>
                      <a:pt x="179" y="314"/>
                    </a:cubicBezTo>
                    <a:cubicBezTo>
                      <a:pt x="187" y="314"/>
                      <a:pt x="187" y="314"/>
                      <a:pt x="187" y="314"/>
                    </a:cubicBezTo>
                    <a:cubicBezTo>
                      <a:pt x="187" y="314"/>
                      <a:pt x="196" y="319"/>
                      <a:pt x="206" y="318"/>
                    </a:cubicBezTo>
                    <a:cubicBezTo>
                      <a:pt x="217" y="317"/>
                      <a:pt x="218" y="312"/>
                      <a:pt x="221" y="309"/>
                    </a:cubicBezTo>
                    <a:cubicBezTo>
                      <a:pt x="225" y="308"/>
                      <a:pt x="226" y="310"/>
                      <a:pt x="229" y="310"/>
                    </a:cubicBezTo>
                    <a:cubicBezTo>
                      <a:pt x="234" y="312"/>
                      <a:pt x="243" y="307"/>
                      <a:pt x="243" y="307"/>
                    </a:cubicBezTo>
                    <a:cubicBezTo>
                      <a:pt x="250" y="310"/>
                      <a:pt x="250" y="310"/>
                      <a:pt x="250" y="310"/>
                    </a:cubicBezTo>
                    <a:cubicBezTo>
                      <a:pt x="256" y="307"/>
                      <a:pt x="256" y="307"/>
                      <a:pt x="256" y="307"/>
                    </a:cubicBezTo>
                    <a:cubicBezTo>
                      <a:pt x="256" y="307"/>
                      <a:pt x="258" y="312"/>
                      <a:pt x="271" y="309"/>
                    </a:cubicBezTo>
                    <a:cubicBezTo>
                      <a:pt x="283" y="306"/>
                      <a:pt x="286" y="298"/>
                      <a:pt x="290" y="292"/>
                    </a:cubicBezTo>
                    <a:cubicBezTo>
                      <a:pt x="294" y="286"/>
                      <a:pt x="302" y="276"/>
                      <a:pt x="308" y="275"/>
                    </a:cubicBezTo>
                    <a:cubicBezTo>
                      <a:pt x="313" y="274"/>
                      <a:pt x="328" y="265"/>
                      <a:pt x="337" y="262"/>
                    </a:cubicBezTo>
                    <a:cubicBezTo>
                      <a:pt x="345" y="259"/>
                      <a:pt x="351" y="267"/>
                      <a:pt x="355" y="268"/>
                    </a:cubicBezTo>
                    <a:cubicBezTo>
                      <a:pt x="359" y="269"/>
                      <a:pt x="365" y="262"/>
                      <a:pt x="367" y="262"/>
                    </a:cubicBezTo>
                    <a:cubicBezTo>
                      <a:pt x="369" y="262"/>
                      <a:pt x="369" y="267"/>
                      <a:pt x="372" y="268"/>
                    </a:cubicBezTo>
                    <a:cubicBezTo>
                      <a:pt x="375" y="269"/>
                      <a:pt x="381" y="262"/>
                      <a:pt x="381" y="262"/>
                    </a:cubicBezTo>
                    <a:cubicBezTo>
                      <a:pt x="385" y="272"/>
                      <a:pt x="385" y="272"/>
                      <a:pt x="385" y="272"/>
                    </a:cubicBezTo>
                    <a:cubicBezTo>
                      <a:pt x="385" y="272"/>
                      <a:pt x="393" y="274"/>
                      <a:pt x="397" y="274"/>
                    </a:cubicBezTo>
                    <a:cubicBezTo>
                      <a:pt x="401" y="275"/>
                      <a:pt x="413" y="273"/>
                      <a:pt x="413" y="273"/>
                    </a:cubicBezTo>
                    <a:cubicBezTo>
                      <a:pt x="413" y="273"/>
                      <a:pt x="415" y="265"/>
                      <a:pt x="414" y="257"/>
                    </a:cubicBezTo>
                    <a:cubicBezTo>
                      <a:pt x="414" y="249"/>
                      <a:pt x="408" y="239"/>
                      <a:pt x="408" y="239"/>
                    </a:cubicBezTo>
                    <a:cubicBezTo>
                      <a:pt x="419" y="214"/>
                      <a:pt x="419" y="214"/>
                      <a:pt x="419" y="214"/>
                    </a:cubicBezTo>
                    <a:cubicBezTo>
                      <a:pt x="411" y="221"/>
                      <a:pt x="411" y="221"/>
                      <a:pt x="411" y="221"/>
                    </a:cubicBezTo>
                    <a:cubicBezTo>
                      <a:pt x="411" y="209"/>
                      <a:pt x="411" y="209"/>
                      <a:pt x="411" y="209"/>
                    </a:cubicBezTo>
                    <a:cubicBezTo>
                      <a:pt x="407" y="207"/>
                      <a:pt x="407" y="207"/>
                      <a:pt x="407" y="207"/>
                    </a:cubicBezTo>
                    <a:cubicBezTo>
                      <a:pt x="415" y="203"/>
                      <a:pt x="415" y="203"/>
                      <a:pt x="415" y="203"/>
                    </a:cubicBezTo>
                    <a:cubicBezTo>
                      <a:pt x="415" y="203"/>
                      <a:pt x="411" y="197"/>
                      <a:pt x="413" y="191"/>
                    </a:cubicBezTo>
                    <a:cubicBezTo>
                      <a:pt x="414" y="184"/>
                      <a:pt x="421" y="189"/>
                      <a:pt x="421" y="189"/>
                    </a:cubicBezTo>
                    <a:cubicBezTo>
                      <a:pt x="420" y="193"/>
                      <a:pt x="420" y="193"/>
                      <a:pt x="420" y="193"/>
                    </a:cubicBezTo>
                    <a:cubicBezTo>
                      <a:pt x="422" y="198"/>
                      <a:pt x="422" y="198"/>
                      <a:pt x="422" y="198"/>
                    </a:cubicBezTo>
                    <a:cubicBezTo>
                      <a:pt x="424" y="195"/>
                      <a:pt x="424" y="195"/>
                      <a:pt x="424" y="195"/>
                    </a:cubicBezTo>
                    <a:cubicBezTo>
                      <a:pt x="426" y="198"/>
                      <a:pt x="426" y="198"/>
                      <a:pt x="426" y="198"/>
                    </a:cubicBezTo>
                    <a:cubicBezTo>
                      <a:pt x="419" y="204"/>
                      <a:pt x="419" y="204"/>
                      <a:pt x="419" y="204"/>
                    </a:cubicBezTo>
                    <a:cubicBezTo>
                      <a:pt x="423" y="207"/>
                      <a:pt x="423" y="207"/>
                      <a:pt x="423" y="207"/>
                    </a:cubicBezTo>
                    <a:cubicBezTo>
                      <a:pt x="423" y="207"/>
                      <a:pt x="428" y="202"/>
                      <a:pt x="431" y="199"/>
                    </a:cubicBezTo>
                    <a:cubicBezTo>
                      <a:pt x="434" y="198"/>
                      <a:pt x="439" y="198"/>
                      <a:pt x="443" y="192"/>
                    </a:cubicBezTo>
                    <a:cubicBezTo>
                      <a:pt x="448" y="187"/>
                      <a:pt x="443" y="167"/>
                      <a:pt x="443" y="167"/>
                    </a:cubicBezTo>
                    <a:close/>
                    <a:moveTo>
                      <a:pt x="415" y="211"/>
                    </a:moveTo>
                    <a:cubicBezTo>
                      <a:pt x="418" y="212"/>
                      <a:pt x="418" y="212"/>
                      <a:pt x="418" y="212"/>
                    </a:cubicBezTo>
                    <a:cubicBezTo>
                      <a:pt x="420" y="209"/>
                      <a:pt x="420" y="209"/>
                      <a:pt x="420" y="209"/>
                    </a:cubicBezTo>
                    <a:cubicBezTo>
                      <a:pt x="418" y="207"/>
                      <a:pt x="418" y="207"/>
                      <a:pt x="418" y="207"/>
                    </a:cubicBezTo>
                    <a:lnTo>
                      <a:pt x="415" y="211"/>
                    </a:lnTo>
                    <a:close/>
                  </a:path>
                </a:pathLst>
              </a:custGeom>
              <a:solidFill>
                <a:srgbClr val="005233"/>
              </a:solidFill>
              <a:ln w="3175" algn="ctr">
                <a:solidFill>
                  <a:sysClr val="window" lastClr="FFFFFF"/>
                </a:solidFill>
                <a:round/>
                <a:headEnd/>
                <a:tailEnd/>
              </a:ln>
              <a:effectLst/>
            </p:spPr>
            <p:txBody>
              <a:bodyPr vert="horz" wrap="none" lIns="90000" tIns="90000" rIns="72000" bIns="900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30" name="Polen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-6002231" y="2889558"/>
                <a:ext cx="1235376" cy="1019505"/>
              </a:xfrm>
              <a:custGeom>
                <a:avLst/>
                <a:gdLst/>
                <a:ahLst/>
                <a:cxnLst>
                  <a:cxn ang="0">
                    <a:pos x="430" y="225"/>
                  </a:cxn>
                  <a:cxn ang="0">
                    <a:pos x="402" y="196"/>
                  </a:cxn>
                  <a:cxn ang="0">
                    <a:pos x="398" y="168"/>
                  </a:cxn>
                  <a:cxn ang="0">
                    <a:pos x="390" y="146"/>
                  </a:cxn>
                  <a:cxn ang="0">
                    <a:pos x="398" y="112"/>
                  </a:cxn>
                  <a:cxn ang="0">
                    <a:pos x="393" y="84"/>
                  </a:cxn>
                  <a:cxn ang="0">
                    <a:pos x="376" y="44"/>
                  </a:cxn>
                  <a:cxn ang="0">
                    <a:pos x="364" y="17"/>
                  </a:cxn>
                  <a:cxn ang="0">
                    <a:pos x="337" y="9"/>
                  </a:cxn>
                  <a:cxn ang="0">
                    <a:pos x="224" y="18"/>
                  </a:cxn>
                  <a:cxn ang="0">
                    <a:pos x="216" y="26"/>
                  </a:cxn>
                  <a:cxn ang="0">
                    <a:pos x="204" y="33"/>
                  </a:cxn>
                  <a:cxn ang="0">
                    <a:pos x="212" y="23"/>
                  </a:cxn>
                  <a:cxn ang="0">
                    <a:pos x="211" y="22"/>
                  </a:cxn>
                  <a:cxn ang="0">
                    <a:pos x="173" y="8"/>
                  </a:cxn>
                  <a:cxn ang="0">
                    <a:pos x="175" y="5"/>
                  </a:cxn>
                  <a:cxn ang="0">
                    <a:pos x="123" y="9"/>
                  </a:cxn>
                  <a:cxn ang="0">
                    <a:pos x="88" y="30"/>
                  </a:cxn>
                  <a:cxn ang="0">
                    <a:pos x="38" y="46"/>
                  </a:cxn>
                  <a:cxn ang="0">
                    <a:pos x="6" y="60"/>
                  </a:cxn>
                  <a:cxn ang="0">
                    <a:pos x="16" y="63"/>
                  </a:cxn>
                  <a:cxn ang="0">
                    <a:pos x="24" y="58"/>
                  </a:cxn>
                  <a:cxn ang="0">
                    <a:pos x="19" y="80"/>
                  </a:cxn>
                  <a:cxn ang="0">
                    <a:pos x="22" y="88"/>
                  </a:cxn>
                  <a:cxn ang="0">
                    <a:pos x="6" y="83"/>
                  </a:cxn>
                  <a:cxn ang="0">
                    <a:pos x="2" y="124"/>
                  </a:cxn>
                  <a:cxn ang="0">
                    <a:pos x="19" y="163"/>
                  </a:cxn>
                  <a:cxn ang="0">
                    <a:pos x="24" y="195"/>
                  </a:cxn>
                  <a:cxn ang="0">
                    <a:pos x="39" y="226"/>
                  </a:cxn>
                  <a:cxn ang="0">
                    <a:pos x="36" y="261"/>
                  </a:cxn>
                  <a:cxn ang="0">
                    <a:pos x="44" y="258"/>
                  </a:cxn>
                  <a:cxn ang="0">
                    <a:pos x="58" y="264"/>
                  </a:cxn>
                  <a:cxn ang="0">
                    <a:pos x="88" y="275"/>
                  </a:cxn>
                  <a:cxn ang="0">
                    <a:pos x="109" y="280"/>
                  </a:cxn>
                  <a:cxn ang="0">
                    <a:pos x="114" y="308"/>
                  </a:cxn>
                  <a:cxn ang="0">
                    <a:pos x="134" y="302"/>
                  </a:cxn>
                  <a:cxn ang="0">
                    <a:pos x="127" y="287"/>
                  </a:cxn>
                  <a:cxn ang="0">
                    <a:pos x="162" y="293"/>
                  </a:cxn>
                  <a:cxn ang="0">
                    <a:pos x="166" y="308"/>
                  </a:cxn>
                  <a:cxn ang="0">
                    <a:pos x="176" y="309"/>
                  </a:cxn>
                  <a:cxn ang="0">
                    <a:pos x="205" y="329"/>
                  </a:cxn>
                  <a:cxn ang="0">
                    <a:pos x="221" y="340"/>
                  </a:cxn>
                  <a:cxn ang="0">
                    <a:pos x="234" y="339"/>
                  </a:cxn>
                  <a:cxn ang="0">
                    <a:pos x="248" y="341"/>
                  </a:cxn>
                  <a:cxn ang="0">
                    <a:pos x="257" y="342"/>
                  </a:cxn>
                  <a:cxn ang="0">
                    <a:pos x="265" y="353"/>
                  </a:cxn>
                  <a:cxn ang="0">
                    <a:pos x="288" y="339"/>
                  </a:cxn>
                  <a:cxn ang="0">
                    <a:pos x="314" y="337"/>
                  </a:cxn>
                  <a:cxn ang="0">
                    <a:pos x="343" y="335"/>
                  </a:cxn>
                  <a:cxn ang="0">
                    <a:pos x="381" y="348"/>
                  </a:cxn>
                  <a:cxn ang="0">
                    <a:pos x="386" y="341"/>
                  </a:cxn>
                  <a:cxn ang="0">
                    <a:pos x="392" y="301"/>
                  </a:cxn>
                  <a:cxn ang="0">
                    <a:pos x="428" y="254"/>
                  </a:cxn>
                </a:cxnLst>
                <a:rect l="0" t="0" r="r" b="b"/>
                <a:pathLst>
                  <a:path w="431" h="356">
                    <a:moveTo>
                      <a:pt x="422" y="231"/>
                    </a:moveTo>
                    <a:cubicBezTo>
                      <a:pt x="423" y="229"/>
                      <a:pt x="427" y="228"/>
                      <a:pt x="427" y="228"/>
                    </a:cubicBezTo>
                    <a:cubicBezTo>
                      <a:pt x="430" y="225"/>
                      <a:pt x="430" y="225"/>
                      <a:pt x="430" y="225"/>
                    </a:cubicBezTo>
                    <a:cubicBezTo>
                      <a:pt x="430" y="225"/>
                      <a:pt x="422" y="222"/>
                      <a:pt x="419" y="218"/>
                    </a:cubicBezTo>
                    <a:cubicBezTo>
                      <a:pt x="417" y="215"/>
                      <a:pt x="415" y="210"/>
                      <a:pt x="411" y="207"/>
                    </a:cubicBezTo>
                    <a:cubicBezTo>
                      <a:pt x="407" y="203"/>
                      <a:pt x="402" y="202"/>
                      <a:pt x="402" y="196"/>
                    </a:cubicBezTo>
                    <a:cubicBezTo>
                      <a:pt x="402" y="189"/>
                      <a:pt x="398" y="185"/>
                      <a:pt x="396" y="181"/>
                    </a:cubicBezTo>
                    <a:cubicBezTo>
                      <a:pt x="394" y="178"/>
                      <a:pt x="394" y="172"/>
                      <a:pt x="394" y="172"/>
                    </a:cubicBezTo>
                    <a:cubicBezTo>
                      <a:pt x="398" y="168"/>
                      <a:pt x="398" y="168"/>
                      <a:pt x="398" y="168"/>
                    </a:cubicBezTo>
                    <a:cubicBezTo>
                      <a:pt x="395" y="162"/>
                      <a:pt x="395" y="162"/>
                      <a:pt x="395" y="162"/>
                    </a:cubicBezTo>
                    <a:cubicBezTo>
                      <a:pt x="397" y="154"/>
                      <a:pt x="397" y="154"/>
                      <a:pt x="397" y="154"/>
                    </a:cubicBezTo>
                    <a:cubicBezTo>
                      <a:pt x="397" y="154"/>
                      <a:pt x="399" y="149"/>
                      <a:pt x="390" y="146"/>
                    </a:cubicBezTo>
                    <a:cubicBezTo>
                      <a:pt x="380" y="141"/>
                      <a:pt x="373" y="141"/>
                      <a:pt x="373" y="141"/>
                    </a:cubicBezTo>
                    <a:cubicBezTo>
                      <a:pt x="373" y="141"/>
                      <a:pt x="374" y="126"/>
                      <a:pt x="380" y="120"/>
                    </a:cubicBezTo>
                    <a:cubicBezTo>
                      <a:pt x="386" y="115"/>
                      <a:pt x="398" y="112"/>
                      <a:pt x="398" y="112"/>
                    </a:cubicBezTo>
                    <a:cubicBezTo>
                      <a:pt x="396" y="93"/>
                      <a:pt x="396" y="93"/>
                      <a:pt x="396" y="93"/>
                    </a:cubicBezTo>
                    <a:cubicBezTo>
                      <a:pt x="398" y="92"/>
                      <a:pt x="398" y="92"/>
                      <a:pt x="398" y="92"/>
                    </a:cubicBezTo>
                    <a:cubicBezTo>
                      <a:pt x="393" y="84"/>
                      <a:pt x="393" y="84"/>
                      <a:pt x="393" y="84"/>
                    </a:cubicBezTo>
                    <a:cubicBezTo>
                      <a:pt x="395" y="80"/>
                      <a:pt x="395" y="80"/>
                      <a:pt x="395" y="80"/>
                    </a:cubicBezTo>
                    <a:cubicBezTo>
                      <a:pt x="395" y="80"/>
                      <a:pt x="380" y="62"/>
                      <a:pt x="379" y="56"/>
                    </a:cubicBezTo>
                    <a:cubicBezTo>
                      <a:pt x="377" y="50"/>
                      <a:pt x="376" y="44"/>
                      <a:pt x="376" y="44"/>
                    </a:cubicBezTo>
                    <a:cubicBezTo>
                      <a:pt x="368" y="31"/>
                      <a:pt x="368" y="31"/>
                      <a:pt x="368" y="31"/>
                    </a:cubicBezTo>
                    <a:cubicBezTo>
                      <a:pt x="365" y="28"/>
                      <a:pt x="365" y="28"/>
                      <a:pt x="365" y="28"/>
                    </a:cubicBezTo>
                    <a:cubicBezTo>
                      <a:pt x="365" y="28"/>
                      <a:pt x="368" y="25"/>
                      <a:pt x="364" y="17"/>
                    </a:cubicBezTo>
                    <a:cubicBezTo>
                      <a:pt x="359" y="9"/>
                      <a:pt x="351" y="11"/>
                      <a:pt x="347" y="11"/>
                    </a:cubicBezTo>
                    <a:cubicBezTo>
                      <a:pt x="343" y="10"/>
                      <a:pt x="344" y="6"/>
                      <a:pt x="341" y="5"/>
                    </a:cubicBezTo>
                    <a:cubicBezTo>
                      <a:pt x="338" y="4"/>
                      <a:pt x="337" y="9"/>
                      <a:pt x="337" y="9"/>
                    </a:cubicBezTo>
                    <a:cubicBezTo>
                      <a:pt x="335" y="9"/>
                      <a:pt x="335" y="9"/>
                      <a:pt x="335" y="9"/>
                    </a:cubicBezTo>
                    <a:cubicBezTo>
                      <a:pt x="334" y="9"/>
                      <a:pt x="296" y="19"/>
                      <a:pt x="280" y="19"/>
                    </a:cubicBezTo>
                    <a:cubicBezTo>
                      <a:pt x="265" y="20"/>
                      <a:pt x="224" y="18"/>
                      <a:pt x="224" y="18"/>
                    </a:cubicBezTo>
                    <a:cubicBezTo>
                      <a:pt x="221" y="21"/>
                      <a:pt x="221" y="21"/>
                      <a:pt x="221" y="21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16" y="26"/>
                      <a:pt x="216" y="26"/>
                      <a:pt x="216" y="26"/>
                    </a:cubicBezTo>
                    <a:cubicBezTo>
                      <a:pt x="216" y="26"/>
                      <a:pt x="212" y="27"/>
                      <a:pt x="210" y="29"/>
                    </a:cubicBezTo>
                    <a:cubicBezTo>
                      <a:pt x="209" y="30"/>
                      <a:pt x="208" y="35"/>
                      <a:pt x="208" y="35"/>
                    </a:cubicBezTo>
                    <a:cubicBezTo>
                      <a:pt x="204" y="33"/>
                      <a:pt x="204" y="33"/>
                      <a:pt x="204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2" y="29"/>
                      <a:pt x="202" y="29"/>
                      <a:pt x="202" y="29"/>
                    </a:cubicBezTo>
                    <a:cubicBezTo>
                      <a:pt x="202" y="29"/>
                      <a:pt x="209" y="25"/>
                      <a:pt x="212" y="23"/>
                    </a:cubicBezTo>
                    <a:cubicBezTo>
                      <a:pt x="216" y="21"/>
                      <a:pt x="224" y="9"/>
                      <a:pt x="224" y="9"/>
                    </a:cubicBezTo>
                    <a:cubicBezTo>
                      <a:pt x="222" y="7"/>
                      <a:pt x="222" y="7"/>
                      <a:pt x="222" y="7"/>
                    </a:cubicBezTo>
                    <a:cubicBezTo>
                      <a:pt x="222" y="7"/>
                      <a:pt x="214" y="21"/>
                      <a:pt x="211" y="22"/>
                    </a:cubicBezTo>
                    <a:cubicBezTo>
                      <a:pt x="209" y="22"/>
                      <a:pt x="191" y="36"/>
                      <a:pt x="180" y="27"/>
                    </a:cubicBezTo>
                    <a:cubicBezTo>
                      <a:pt x="168" y="19"/>
                      <a:pt x="166" y="6"/>
                      <a:pt x="166" y="6"/>
                    </a:cubicBezTo>
                    <a:cubicBezTo>
                      <a:pt x="166" y="6"/>
                      <a:pt x="171" y="7"/>
                      <a:pt x="173" y="8"/>
                    </a:cubicBezTo>
                    <a:cubicBezTo>
                      <a:pt x="176" y="9"/>
                      <a:pt x="181" y="14"/>
                      <a:pt x="181" y="14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82" y="12"/>
                      <a:pt x="178" y="7"/>
                      <a:pt x="175" y="5"/>
                    </a:cubicBezTo>
                    <a:cubicBezTo>
                      <a:pt x="171" y="4"/>
                      <a:pt x="164" y="0"/>
                      <a:pt x="160" y="0"/>
                    </a:cubicBezTo>
                    <a:cubicBezTo>
                      <a:pt x="156" y="0"/>
                      <a:pt x="140" y="6"/>
                      <a:pt x="136" y="7"/>
                    </a:cubicBezTo>
                    <a:cubicBezTo>
                      <a:pt x="132" y="7"/>
                      <a:pt x="128" y="9"/>
                      <a:pt x="123" y="9"/>
                    </a:cubicBezTo>
                    <a:cubicBezTo>
                      <a:pt x="119" y="10"/>
                      <a:pt x="111" y="18"/>
                      <a:pt x="107" y="20"/>
                    </a:cubicBezTo>
                    <a:cubicBezTo>
                      <a:pt x="103" y="22"/>
                      <a:pt x="98" y="21"/>
                      <a:pt x="95" y="24"/>
                    </a:cubicBezTo>
                    <a:cubicBezTo>
                      <a:pt x="92" y="26"/>
                      <a:pt x="92" y="26"/>
                      <a:pt x="88" y="30"/>
                    </a:cubicBezTo>
                    <a:cubicBezTo>
                      <a:pt x="85" y="34"/>
                      <a:pt x="82" y="37"/>
                      <a:pt x="82" y="37"/>
                    </a:cubicBezTo>
                    <a:cubicBezTo>
                      <a:pt x="60" y="43"/>
                      <a:pt x="42" y="43"/>
                      <a:pt x="42" y="43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19" y="60"/>
                      <a:pt x="19" y="63"/>
                    </a:cubicBezTo>
                    <a:cubicBezTo>
                      <a:pt x="20" y="66"/>
                      <a:pt x="22" y="72"/>
                      <a:pt x="22" y="73"/>
                    </a:cubicBezTo>
                    <a:cubicBezTo>
                      <a:pt x="22" y="74"/>
                      <a:pt x="18" y="77"/>
                      <a:pt x="19" y="80"/>
                    </a:cubicBezTo>
                    <a:cubicBezTo>
                      <a:pt x="21" y="81"/>
                      <a:pt x="30" y="94"/>
                      <a:pt x="26" y="96"/>
                    </a:cubicBezTo>
                    <a:cubicBezTo>
                      <a:pt x="24" y="98"/>
                      <a:pt x="19" y="97"/>
                      <a:pt x="20" y="94"/>
                    </a:cubicBezTo>
                    <a:cubicBezTo>
                      <a:pt x="21" y="91"/>
                      <a:pt x="22" y="88"/>
                      <a:pt x="22" y="88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9" y="82"/>
                      <a:pt x="12" y="81"/>
                      <a:pt x="9" y="81"/>
                    </a:cubicBezTo>
                    <a:cubicBezTo>
                      <a:pt x="8" y="81"/>
                      <a:pt x="7" y="82"/>
                      <a:pt x="6" y="83"/>
                    </a:cubicBezTo>
                    <a:cubicBezTo>
                      <a:pt x="7" y="87"/>
                      <a:pt x="7" y="94"/>
                      <a:pt x="9" y="98"/>
                    </a:cubicBezTo>
                    <a:cubicBezTo>
                      <a:pt x="13" y="104"/>
                      <a:pt x="11" y="110"/>
                      <a:pt x="9" y="117"/>
                    </a:cubicBezTo>
                    <a:cubicBezTo>
                      <a:pt x="8" y="121"/>
                      <a:pt x="4" y="121"/>
                      <a:pt x="2" y="124"/>
                    </a:cubicBezTo>
                    <a:cubicBezTo>
                      <a:pt x="1" y="125"/>
                      <a:pt x="1" y="131"/>
                      <a:pt x="0" y="133"/>
                    </a:cubicBezTo>
                    <a:cubicBezTo>
                      <a:pt x="9" y="134"/>
                      <a:pt x="22" y="148"/>
                      <a:pt x="22" y="155"/>
                    </a:cubicBezTo>
                    <a:cubicBezTo>
                      <a:pt x="22" y="159"/>
                      <a:pt x="18" y="157"/>
                      <a:pt x="19" y="163"/>
                    </a:cubicBezTo>
                    <a:cubicBezTo>
                      <a:pt x="20" y="167"/>
                      <a:pt x="20" y="168"/>
                      <a:pt x="24" y="170"/>
                    </a:cubicBezTo>
                    <a:cubicBezTo>
                      <a:pt x="28" y="171"/>
                      <a:pt x="24" y="181"/>
                      <a:pt x="25" y="181"/>
                    </a:cubicBezTo>
                    <a:cubicBezTo>
                      <a:pt x="31" y="182"/>
                      <a:pt x="26" y="192"/>
                      <a:pt x="24" y="195"/>
                    </a:cubicBezTo>
                    <a:cubicBezTo>
                      <a:pt x="20" y="200"/>
                      <a:pt x="28" y="204"/>
                      <a:pt x="30" y="210"/>
                    </a:cubicBezTo>
                    <a:cubicBezTo>
                      <a:pt x="32" y="212"/>
                      <a:pt x="26" y="216"/>
                      <a:pt x="30" y="218"/>
                    </a:cubicBezTo>
                    <a:cubicBezTo>
                      <a:pt x="34" y="220"/>
                      <a:pt x="39" y="219"/>
                      <a:pt x="39" y="226"/>
                    </a:cubicBezTo>
                    <a:cubicBezTo>
                      <a:pt x="39" y="232"/>
                      <a:pt x="45" y="235"/>
                      <a:pt x="42" y="242"/>
                    </a:cubicBezTo>
                    <a:cubicBezTo>
                      <a:pt x="42" y="246"/>
                      <a:pt x="40" y="257"/>
                      <a:pt x="37" y="259"/>
                    </a:cubicBezTo>
                    <a:cubicBezTo>
                      <a:pt x="37" y="260"/>
                      <a:pt x="37" y="260"/>
                      <a:pt x="36" y="261"/>
                    </a:cubicBezTo>
                    <a:cubicBezTo>
                      <a:pt x="44" y="263"/>
                      <a:pt x="44" y="263"/>
                      <a:pt x="44" y="263"/>
                    </a:cubicBezTo>
                    <a:cubicBezTo>
                      <a:pt x="46" y="261"/>
                      <a:pt x="46" y="261"/>
                      <a:pt x="46" y="261"/>
                    </a:cubicBezTo>
                    <a:cubicBezTo>
                      <a:pt x="44" y="258"/>
                      <a:pt x="44" y="258"/>
                      <a:pt x="44" y="258"/>
                    </a:cubicBezTo>
                    <a:cubicBezTo>
                      <a:pt x="46" y="255"/>
                      <a:pt x="46" y="255"/>
                      <a:pt x="46" y="255"/>
                    </a:cubicBezTo>
                    <a:cubicBezTo>
                      <a:pt x="60" y="257"/>
                      <a:pt x="60" y="257"/>
                      <a:pt x="60" y="257"/>
                    </a:cubicBezTo>
                    <a:cubicBezTo>
                      <a:pt x="58" y="264"/>
                      <a:pt x="58" y="264"/>
                      <a:pt x="58" y="264"/>
                    </a:cubicBezTo>
                    <a:cubicBezTo>
                      <a:pt x="66" y="272"/>
                      <a:pt x="66" y="272"/>
                      <a:pt x="66" y="272"/>
                    </a:cubicBezTo>
                    <a:cubicBezTo>
                      <a:pt x="66" y="267"/>
                      <a:pt x="66" y="267"/>
                      <a:pt x="66" y="267"/>
                    </a:cubicBezTo>
                    <a:cubicBezTo>
                      <a:pt x="88" y="275"/>
                      <a:pt x="88" y="275"/>
                      <a:pt x="88" y="275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102" y="275"/>
                      <a:pt x="102" y="275"/>
                      <a:pt x="102" y="275"/>
                    </a:cubicBezTo>
                    <a:cubicBezTo>
                      <a:pt x="109" y="280"/>
                      <a:pt x="109" y="280"/>
                      <a:pt x="109" y="280"/>
                    </a:cubicBezTo>
                    <a:cubicBezTo>
                      <a:pt x="109" y="280"/>
                      <a:pt x="96" y="288"/>
                      <a:pt x="98" y="291"/>
                    </a:cubicBezTo>
                    <a:cubicBezTo>
                      <a:pt x="100" y="293"/>
                      <a:pt x="109" y="292"/>
                      <a:pt x="110" y="295"/>
                    </a:cubicBezTo>
                    <a:cubicBezTo>
                      <a:pt x="112" y="298"/>
                      <a:pt x="111" y="306"/>
                      <a:pt x="114" y="308"/>
                    </a:cubicBezTo>
                    <a:cubicBezTo>
                      <a:pt x="117" y="310"/>
                      <a:pt x="123" y="308"/>
                      <a:pt x="124" y="306"/>
                    </a:cubicBezTo>
                    <a:cubicBezTo>
                      <a:pt x="124" y="304"/>
                      <a:pt x="130" y="301"/>
                      <a:pt x="130" y="301"/>
                    </a:cubicBezTo>
                    <a:cubicBezTo>
                      <a:pt x="134" y="302"/>
                      <a:pt x="134" y="302"/>
                      <a:pt x="134" y="302"/>
                    </a:cubicBezTo>
                    <a:cubicBezTo>
                      <a:pt x="134" y="302"/>
                      <a:pt x="136" y="296"/>
                      <a:pt x="134" y="296"/>
                    </a:cubicBezTo>
                    <a:cubicBezTo>
                      <a:pt x="132" y="296"/>
                      <a:pt x="128" y="293"/>
                      <a:pt x="128" y="293"/>
                    </a:cubicBezTo>
                    <a:cubicBezTo>
                      <a:pt x="127" y="287"/>
                      <a:pt x="127" y="287"/>
                      <a:pt x="127" y="287"/>
                    </a:cubicBezTo>
                    <a:cubicBezTo>
                      <a:pt x="127" y="287"/>
                      <a:pt x="134" y="289"/>
                      <a:pt x="140" y="291"/>
                    </a:cubicBezTo>
                    <a:cubicBezTo>
                      <a:pt x="146" y="293"/>
                      <a:pt x="150" y="298"/>
                      <a:pt x="150" y="298"/>
                    </a:cubicBezTo>
                    <a:cubicBezTo>
                      <a:pt x="162" y="293"/>
                      <a:pt x="162" y="293"/>
                      <a:pt x="162" y="293"/>
                    </a:cubicBezTo>
                    <a:cubicBezTo>
                      <a:pt x="166" y="298"/>
                      <a:pt x="166" y="298"/>
                      <a:pt x="166" y="298"/>
                    </a:cubicBezTo>
                    <a:cubicBezTo>
                      <a:pt x="162" y="303"/>
                      <a:pt x="162" y="303"/>
                      <a:pt x="162" y="303"/>
                    </a:cubicBezTo>
                    <a:cubicBezTo>
                      <a:pt x="162" y="303"/>
                      <a:pt x="165" y="307"/>
                      <a:pt x="166" y="308"/>
                    </a:cubicBezTo>
                    <a:cubicBezTo>
                      <a:pt x="168" y="309"/>
                      <a:pt x="170" y="315"/>
                      <a:pt x="170" y="315"/>
                    </a:cubicBezTo>
                    <a:cubicBezTo>
                      <a:pt x="175" y="313"/>
                      <a:pt x="175" y="313"/>
                      <a:pt x="175" y="313"/>
                    </a:cubicBezTo>
                    <a:cubicBezTo>
                      <a:pt x="176" y="309"/>
                      <a:pt x="176" y="309"/>
                      <a:pt x="176" y="309"/>
                    </a:cubicBezTo>
                    <a:cubicBezTo>
                      <a:pt x="192" y="314"/>
                      <a:pt x="192" y="314"/>
                      <a:pt x="192" y="314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205" y="329"/>
                      <a:pt x="205" y="329"/>
                      <a:pt x="205" y="329"/>
                    </a:cubicBezTo>
                    <a:cubicBezTo>
                      <a:pt x="214" y="329"/>
                      <a:pt x="214" y="329"/>
                      <a:pt x="214" y="329"/>
                    </a:cubicBezTo>
                    <a:cubicBezTo>
                      <a:pt x="218" y="340"/>
                      <a:pt x="218" y="340"/>
                      <a:pt x="218" y="340"/>
                    </a:cubicBezTo>
                    <a:cubicBezTo>
                      <a:pt x="221" y="340"/>
                      <a:pt x="221" y="340"/>
                      <a:pt x="221" y="340"/>
                    </a:cubicBezTo>
                    <a:cubicBezTo>
                      <a:pt x="221" y="348"/>
                      <a:pt x="221" y="348"/>
                      <a:pt x="221" y="348"/>
                    </a:cubicBezTo>
                    <a:cubicBezTo>
                      <a:pt x="231" y="346"/>
                      <a:pt x="231" y="346"/>
                      <a:pt x="231" y="346"/>
                    </a:cubicBezTo>
                    <a:cubicBezTo>
                      <a:pt x="234" y="339"/>
                      <a:pt x="234" y="339"/>
                      <a:pt x="234" y="339"/>
                    </a:cubicBezTo>
                    <a:cubicBezTo>
                      <a:pt x="237" y="339"/>
                      <a:pt x="237" y="339"/>
                      <a:pt x="237" y="339"/>
                    </a:cubicBezTo>
                    <a:cubicBezTo>
                      <a:pt x="237" y="339"/>
                      <a:pt x="238" y="333"/>
                      <a:pt x="243" y="333"/>
                    </a:cubicBezTo>
                    <a:cubicBezTo>
                      <a:pt x="247" y="334"/>
                      <a:pt x="248" y="341"/>
                      <a:pt x="248" y="341"/>
                    </a:cubicBezTo>
                    <a:cubicBezTo>
                      <a:pt x="252" y="341"/>
                      <a:pt x="252" y="341"/>
                      <a:pt x="252" y="341"/>
                    </a:cubicBezTo>
                    <a:cubicBezTo>
                      <a:pt x="251" y="344"/>
                      <a:pt x="251" y="344"/>
                      <a:pt x="251" y="344"/>
                    </a:cubicBezTo>
                    <a:cubicBezTo>
                      <a:pt x="257" y="342"/>
                      <a:pt x="257" y="342"/>
                      <a:pt x="257" y="342"/>
                    </a:cubicBezTo>
                    <a:cubicBezTo>
                      <a:pt x="260" y="349"/>
                      <a:pt x="260" y="349"/>
                      <a:pt x="260" y="349"/>
                    </a:cubicBezTo>
                    <a:cubicBezTo>
                      <a:pt x="260" y="349"/>
                      <a:pt x="255" y="356"/>
                      <a:pt x="259" y="356"/>
                    </a:cubicBezTo>
                    <a:cubicBezTo>
                      <a:pt x="261" y="356"/>
                      <a:pt x="265" y="353"/>
                      <a:pt x="265" y="353"/>
                    </a:cubicBezTo>
                    <a:cubicBezTo>
                      <a:pt x="273" y="356"/>
                      <a:pt x="273" y="356"/>
                      <a:pt x="273" y="356"/>
                    </a:cubicBezTo>
                    <a:cubicBezTo>
                      <a:pt x="276" y="346"/>
                      <a:pt x="276" y="346"/>
                      <a:pt x="276" y="346"/>
                    </a:cubicBezTo>
                    <a:cubicBezTo>
                      <a:pt x="276" y="346"/>
                      <a:pt x="281" y="340"/>
                      <a:pt x="288" y="339"/>
                    </a:cubicBezTo>
                    <a:cubicBezTo>
                      <a:pt x="300" y="339"/>
                      <a:pt x="300" y="339"/>
                      <a:pt x="300" y="339"/>
                    </a:cubicBezTo>
                    <a:cubicBezTo>
                      <a:pt x="300" y="339"/>
                      <a:pt x="301" y="345"/>
                      <a:pt x="308" y="344"/>
                    </a:cubicBezTo>
                    <a:cubicBezTo>
                      <a:pt x="313" y="343"/>
                      <a:pt x="314" y="337"/>
                      <a:pt x="314" y="337"/>
                    </a:cubicBezTo>
                    <a:cubicBezTo>
                      <a:pt x="314" y="337"/>
                      <a:pt x="319" y="333"/>
                      <a:pt x="327" y="331"/>
                    </a:cubicBezTo>
                    <a:cubicBezTo>
                      <a:pt x="334" y="330"/>
                      <a:pt x="337" y="331"/>
                      <a:pt x="337" y="331"/>
                    </a:cubicBezTo>
                    <a:cubicBezTo>
                      <a:pt x="343" y="335"/>
                      <a:pt x="343" y="335"/>
                      <a:pt x="343" y="335"/>
                    </a:cubicBezTo>
                    <a:cubicBezTo>
                      <a:pt x="343" y="335"/>
                      <a:pt x="355" y="335"/>
                      <a:pt x="356" y="337"/>
                    </a:cubicBezTo>
                    <a:cubicBezTo>
                      <a:pt x="357" y="339"/>
                      <a:pt x="357" y="344"/>
                      <a:pt x="357" y="344"/>
                    </a:cubicBezTo>
                    <a:cubicBezTo>
                      <a:pt x="381" y="348"/>
                      <a:pt x="381" y="348"/>
                      <a:pt x="381" y="348"/>
                    </a:cubicBezTo>
                    <a:cubicBezTo>
                      <a:pt x="395" y="352"/>
                      <a:pt x="395" y="352"/>
                      <a:pt x="395" y="352"/>
                    </a:cubicBezTo>
                    <a:cubicBezTo>
                      <a:pt x="396" y="346"/>
                      <a:pt x="396" y="346"/>
                      <a:pt x="396" y="346"/>
                    </a:cubicBezTo>
                    <a:cubicBezTo>
                      <a:pt x="396" y="346"/>
                      <a:pt x="388" y="344"/>
                      <a:pt x="386" y="341"/>
                    </a:cubicBezTo>
                    <a:cubicBezTo>
                      <a:pt x="385" y="338"/>
                      <a:pt x="386" y="335"/>
                      <a:pt x="385" y="330"/>
                    </a:cubicBezTo>
                    <a:cubicBezTo>
                      <a:pt x="385" y="325"/>
                      <a:pt x="379" y="318"/>
                      <a:pt x="379" y="318"/>
                    </a:cubicBezTo>
                    <a:cubicBezTo>
                      <a:pt x="379" y="318"/>
                      <a:pt x="389" y="308"/>
                      <a:pt x="392" y="301"/>
                    </a:cubicBezTo>
                    <a:cubicBezTo>
                      <a:pt x="396" y="294"/>
                      <a:pt x="397" y="283"/>
                      <a:pt x="400" y="279"/>
                    </a:cubicBezTo>
                    <a:cubicBezTo>
                      <a:pt x="404" y="276"/>
                      <a:pt x="414" y="258"/>
                      <a:pt x="414" y="258"/>
                    </a:cubicBezTo>
                    <a:cubicBezTo>
                      <a:pt x="414" y="258"/>
                      <a:pt x="425" y="261"/>
                      <a:pt x="428" y="254"/>
                    </a:cubicBezTo>
                    <a:cubicBezTo>
                      <a:pt x="431" y="246"/>
                      <a:pt x="431" y="238"/>
                      <a:pt x="428" y="235"/>
                    </a:cubicBezTo>
                    <a:cubicBezTo>
                      <a:pt x="425" y="234"/>
                      <a:pt x="421" y="233"/>
                      <a:pt x="422" y="231"/>
                    </a:cubicBezTo>
                    <a:close/>
                  </a:path>
                </a:pathLst>
              </a:custGeom>
              <a:solidFill>
                <a:srgbClr val="B0B1B3"/>
              </a:solidFill>
              <a:ln w="3175" algn="ctr">
                <a:solidFill>
                  <a:sysClr val="window" lastClr="FFFFFF"/>
                </a:solidFill>
                <a:round/>
                <a:headEnd/>
                <a:tailEnd/>
              </a:ln>
              <a:effectLst/>
            </p:spPr>
            <p:txBody>
              <a:bodyPr vert="horz" wrap="none" lIns="90000" tIns="90000" rIns="72000" bIns="900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31" name="Österreich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-6557936" y="3996695"/>
                <a:ext cx="985308" cy="489448"/>
              </a:xfrm>
              <a:custGeom>
                <a:avLst/>
                <a:gdLst/>
                <a:ahLst/>
                <a:cxnLst>
                  <a:cxn ang="0">
                    <a:pos x="335" y="43"/>
                  </a:cxn>
                  <a:cxn ang="0">
                    <a:pos x="332" y="17"/>
                  </a:cxn>
                  <a:cxn ang="0">
                    <a:pos x="320" y="11"/>
                  </a:cxn>
                  <a:cxn ang="0">
                    <a:pos x="293" y="14"/>
                  </a:cxn>
                  <a:cxn ang="0">
                    <a:pos x="267" y="2"/>
                  </a:cxn>
                  <a:cxn ang="0">
                    <a:pos x="251" y="0"/>
                  </a:cxn>
                  <a:cxn ang="0">
                    <a:pos x="237" y="14"/>
                  </a:cxn>
                  <a:cxn ang="0">
                    <a:pos x="228" y="26"/>
                  </a:cxn>
                  <a:cxn ang="0">
                    <a:pos x="217" y="31"/>
                  </a:cxn>
                  <a:cxn ang="0">
                    <a:pos x="205" y="25"/>
                  </a:cxn>
                  <a:cxn ang="0">
                    <a:pos x="193" y="18"/>
                  </a:cxn>
                  <a:cxn ang="0">
                    <a:pos x="177" y="31"/>
                  </a:cxn>
                  <a:cxn ang="0">
                    <a:pos x="149" y="60"/>
                  </a:cxn>
                  <a:cxn ang="0">
                    <a:pos x="156" y="88"/>
                  </a:cxn>
                  <a:cxn ang="0">
                    <a:pos x="150" y="98"/>
                  </a:cxn>
                  <a:cxn ang="0">
                    <a:pos x="126" y="91"/>
                  </a:cxn>
                  <a:cxn ang="0">
                    <a:pos x="110" y="95"/>
                  </a:cxn>
                  <a:cxn ang="0">
                    <a:pos x="90" y="107"/>
                  </a:cxn>
                  <a:cxn ang="0">
                    <a:pos x="69" y="110"/>
                  </a:cxn>
                  <a:cxn ang="0">
                    <a:pos x="51" y="99"/>
                  </a:cxn>
                  <a:cxn ang="0">
                    <a:pos x="34" y="117"/>
                  </a:cxn>
                  <a:cxn ang="0">
                    <a:pos x="27" y="104"/>
                  </a:cxn>
                  <a:cxn ang="0">
                    <a:pos x="10" y="99"/>
                  </a:cxn>
                  <a:cxn ang="0">
                    <a:pos x="3" y="120"/>
                  </a:cxn>
                  <a:cxn ang="0">
                    <a:pos x="18" y="133"/>
                  </a:cxn>
                  <a:cxn ang="0">
                    <a:pos x="32" y="144"/>
                  </a:cxn>
                  <a:cxn ang="0">
                    <a:pos x="45" y="146"/>
                  </a:cxn>
                  <a:cxn ang="0">
                    <a:pos x="57" y="149"/>
                  </a:cxn>
                  <a:cxn ang="0">
                    <a:pos x="76" y="138"/>
                  </a:cxn>
                  <a:cxn ang="0">
                    <a:pos x="104" y="139"/>
                  </a:cxn>
                  <a:cxn ang="0">
                    <a:pos x="125" y="128"/>
                  </a:cxn>
                  <a:cxn ang="0">
                    <a:pos x="127" y="142"/>
                  </a:cxn>
                  <a:cxn ang="0">
                    <a:pos x="134" y="156"/>
                  </a:cxn>
                  <a:cxn ang="0">
                    <a:pos x="169" y="160"/>
                  </a:cxn>
                  <a:cxn ang="0">
                    <a:pos x="197" y="165"/>
                  </a:cxn>
                  <a:cxn ang="0">
                    <a:pos x="214" y="170"/>
                  </a:cxn>
                  <a:cxn ang="0">
                    <a:pos x="238" y="164"/>
                  </a:cxn>
                  <a:cxn ang="0">
                    <a:pos x="256" y="153"/>
                  </a:cxn>
                  <a:cxn ang="0">
                    <a:pos x="275" y="154"/>
                  </a:cxn>
                  <a:cxn ang="0">
                    <a:pos x="295" y="149"/>
                  </a:cxn>
                  <a:cxn ang="0">
                    <a:pos x="300" y="137"/>
                  </a:cxn>
                  <a:cxn ang="0">
                    <a:pos x="320" y="118"/>
                  </a:cxn>
                  <a:cxn ang="0">
                    <a:pos x="313" y="104"/>
                  </a:cxn>
                  <a:cxn ang="0">
                    <a:pos x="317" y="86"/>
                  </a:cxn>
                  <a:cxn ang="0">
                    <a:pos x="328" y="82"/>
                  </a:cxn>
                  <a:cxn ang="0">
                    <a:pos x="339" y="69"/>
                  </a:cxn>
                </a:cxnLst>
                <a:rect l="0" t="0" r="r" b="b"/>
                <a:pathLst>
                  <a:path w="343" h="171">
                    <a:moveTo>
                      <a:pt x="342" y="57"/>
                    </a:moveTo>
                    <a:cubicBezTo>
                      <a:pt x="340" y="53"/>
                      <a:pt x="337" y="49"/>
                      <a:pt x="337" y="49"/>
                    </a:cubicBezTo>
                    <a:cubicBezTo>
                      <a:pt x="335" y="43"/>
                      <a:pt x="335" y="43"/>
                      <a:pt x="335" y="43"/>
                    </a:cubicBezTo>
                    <a:cubicBezTo>
                      <a:pt x="335" y="43"/>
                      <a:pt x="328" y="39"/>
                      <a:pt x="328" y="34"/>
                    </a:cubicBezTo>
                    <a:cubicBezTo>
                      <a:pt x="329" y="29"/>
                      <a:pt x="332" y="27"/>
                      <a:pt x="332" y="27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29" y="14"/>
                      <a:pt x="329" y="14"/>
                      <a:pt x="329" y="14"/>
                    </a:cubicBezTo>
                    <a:cubicBezTo>
                      <a:pt x="322" y="14"/>
                      <a:pt x="322" y="14"/>
                      <a:pt x="322" y="14"/>
                    </a:cubicBezTo>
                    <a:cubicBezTo>
                      <a:pt x="320" y="11"/>
                      <a:pt x="320" y="11"/>
                      <a:pt x="320" y="11"/>
                    </a:cubicBezTo>
                    <a:cubicBezTo>
                      <a:pt x="309" y="8"/>
                      <a:pt x="309" y="8"/>
                      <a:pt x="309" y="8"/>
                    </a:cubicBezTo>
                    <a:cubicBezTo>
                      <a:pt x="307" y="13"/>
                      <a:pt x="307" y="13"/>
                      <a:pt x="307" y="13"/>
                    </a:cubicBezTo>
                    <a:cubicBezTo>
                      <a:pt x="293" y="14"/>
                      <a:pt x="293" y="14"/>
                      <a:pt x="293" y="14"/>
                    </a:cubicBezTo>
                    <a:cubicBezTo>
                      <a:pt x="293" y="14"/>
                      <a:pt x="288" y="6"/>
                      <a:pt x="283" y="6"/>
                    </a:cubicBezTo>
                    <a:cubicBezTo>
                      <a:pt x="279" y="6"/>
                      <a:pt x="277" y="7"/>
                      <a:pt x="277" y="7"/>
                    </a:cubicBezTo>
                    <a:cubicBezTo>
                      <a:pt x="277" y="7"/>
                      <a:pt x="268" y="2"/>
                      <a:pt x="267" y="2"/>
                    </a:cubicBezTo>
                    <a:cubicBezTo>
                      <a:pt x="266" y="2"/>
                      <a:pt x="259" y="0"/>
                      <a:pt x="259" y="0"/>
                    </a:cubicBezTo>
                    <a:cubicBezTo>
                      <a:pt x="259" y="0"/>
                      <a:pt x="258" y="1"/>
                      <a:pt x="256" y="2"/>
                    </a:cubicBezTo>
                    <a:cubicBezTo>
                      <a:pt x="253" y="2"/>
                      <a:pt x="251" y="0"/>
                      <a:pt x="251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4" y="17"/>
                      <a:pt x="244" y="17"/>
                      <a:pt x="244" y="17"/>
                    </a:cubicBezTo>
                    <a:cubicBezTo>
                      <a:pt x="237" y="14"/>
                      <a:pt x="237" y="14"/>
                      <a:pt x="237" y="14"/>
                    </a:cubicBezTo>
                    <a:cubicBezTo>
                      <a:pt x="237" y="14"/>
                      <a:pt x="233" y="18"/>
                      <a:pt x="232" y="20"/>
                    </a:cubicBezTo>
                    <a:cubicBezTo>
                      <a:pt x="232" y="22"/>
                      <a:pt x="235" y="28"/>
                      <a:pt x="234" y="28"/>
                    </a:cubicBezTo>
                    <a:cubicBezTo>
                      <a:pt x="232" y="28"/>
                      <a:pt x="228" y="26"/>
                      <a:pt x="228" y="26"/>
                    </a:cubicBezTo>
                    <a:cubicBezTo>
                      <a:pt x="225" y="26"/>
                      <a:pt x="225" y="26"/>
                      <a:pt x="225" y="26"/>
                    </a:cubicBezTo>
                    <a:cubicBezTo>
                      <a:pt x="222" y="25"/>
                      <a:pt x="222" y="25"/>
                      <a:pt x="222" y="25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07" y="29"/>
                      <a:pt x="207" y="29"/>
                      <a:pt x="207" y="29"/>
                    </a:cubicBezTo>
                    <a:cubicBezTo>
                      <a:pt x="204" y="27"/>
                      <a:pt x="204" y="27"/>
                      <a:pt x="204" y="27"/>
                    </a:cubicBezTo>
                    <a:cubicBezTo>
                      <a:pt x="205" y="25"/>
                      <a:pt x="205" y="25"/>
                      <a:pt x="205" y="25"/>
                    </a:cubicBezTo>
                    <a:cubicBezTo>
                      <a:pt x="205" y="25"/>
                      <a:pt x="202" y="20"/>
                      <a:pt x="201" y="19"/>
                    </a:cubicBezTo>
                    <a:cubicBezTo>
                      <a:pt x="199" y="19"/>
                      <a:pt x="197" y="17"/>
                      <a:pt x="197" y="17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193" y="19"/>
                      <a:pt x="194" y="19"/>
                      <a:pt x="194" y="20"/>
                    </a:cubicBezTo>
                    <a:cubicBezTo>
                      <a:pt x="194" y="25"/>
                      <a:pt x="192" y="30"/>
                      <a:pt x="190" y="33"/>
                    </a:cubicBezTo>
                    <a:cubicBezTo>
                      <a:pt x="184" y="29"/>
                      <a:pt x="181" y="29"/>
                      <a:pt x="177" y="31"/>
                    </a:cubicBezTo>
                    <a:cubicBezTo>
                      <a:pt x="179" y="35"/>
                      <a:pt x="176" y="48"/>
                      <a:pt x="169" y="48"/>
                    </a:cubicBezTo>
                    <a:cubicBezTo>
                      <a:pt x="166" y="48"/>
                      <a:pt x="163" y="49"/>
                      <a:pt x="160" y="50"/>
                    </a:cubicBezTo>
                    <a:cubicBezTo>
                      <a:pt x="158" y="51"/>
                      <a:pt x="153" y="59"/>
                      <a:pt x="149" y="60"/>
                    </a:cubicBezTo>
                    <a:cubicBezTo>
                      <a:pt x="145" y="62"/>
                      <a:pt x="151" y="65"/>
                      <a:pt x="152" y="67"/>
                    </a:cubicBezTo>
                    <a:cubicBezTo>
                      <a:pt x="153" y="70"/>
                      <a:pt x="156" y="70"/>
                      <a:pt x="158" y="74"/>
                    </a:cubicBezTo>
                    <a:cubicBezTo>
                      <a:pt x="162" y="80"/>
                      <a:pt x="157" y="81"/>
                      <a:pt x="156" y="88"/>
                    </a:cubicBezTo>
                    <a:cubicBezTo>
                      <a:pt x="161" y="86"/>
                      <a:pt x="162" y="88"/>
                      <a:pt x="164" y="91"/>
                    </a:cubicBezTo>
                    <a:cubicBezTo>
                      <a:pt x="164" y="92"/>
                      <a:pt x="163" y="100"/>
                      <a:pt x="162" y="102"/>
                    </a:cubicBezTo>
                    <a:cubicBezTo>
                      <a:pt x="160" y="104"/>
                      <a:pt x="151" y="100"/>
                      <a:pt x="150" y="98"/>
                    </a:cubicBezTo>
                    <a:cubicBezTo>
                      <a:pt x="149" y="97"/>
                      <a:pt x="150" y="91"/>
                      <a:pt x="151" y="90"/>
                    </a:cubicBezTo>
                    <a:cubicBezTo>
                      <a:pt x="144" y="86"/>
                      <a:pt x="143" y="97"/>
                      <a:pt x="139" y="94"/>
                    </a:cubicBezTo>
                    <a:cubicBezTo>
                      <a:pt x="134" y="91"/>
                      <a:pt x="131" y="89"/>
                      <a:pt x="126" y="91"/>
                    </a:cubicBezTo>
                    <a:cubicBezTo>
                      <a:pt x="126" y="85"/>
                      <a:pt x="126" y="85"/>
                      <a:pt x="126" y="85"/>
                    </a:cubicBezTo>
                    <a:cubicBezTo>
                      <a:pt x="119" y="90"/>
                      <a:pt x="127" y="92"/>
                      <a:pt x="124" y="95"/>
                    </a:cubicBezTo>
                    <a:cubicBezTo>
                      <a:pt x="123" y="96"/>
                      <a:pt x="112" y="95"/>
                      <a:pt x="110" y="95"/>
                    </a:cubicBezTo>
                    <a:cubicBezTo>
                      <a:pt x="107" y="96"/>
                      <a:pt x="102" y="96"/>
                      <a:pt x="98" y="97"/>
                    </a:cubicBezTo>
                    <a:cubicBezTo>
                      <a:pt x="96" y="98"/>
                      <a:pt x="90" y="102"/>
                      <a:pt x="88" y="105"/>
                    </a:cubicBezTo>
                    <a:cubicBezTo>
                      <a:pt x="88" y="105"/>
                      <a:pt x="90" y="106"/>
                      <a:pt x="90" y="107"/>
                    </a:cubicBezTo>
                    <a:cubicBezTo>
                      <a:pt x="85" y="105"/>
                      <a:pt x="84" y="109"/>
                      <a:pt x="80" y="110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78" y="109"/>
                      <a:pt x="74" y="110"/>
                      <a:pt x="69" y="110"/>
                    </a:cubicBezTo>
                    <a:cubicBezTo>
                      <a:pt x="69" y="107"/>
                      <a:pt x="67" y="105"/>
                      <a:pt x="65" y="104"/>
                    </a:cubicBezTo>
                    <a:cubicBezTo>
                      <a:pt x="66" y="102"/>
                      <a:pt x="67" y="101"/>
                      <a:pt x="65" y="100"/>
                    </a:cubicBezTo>
                    <a:cubicBezTo>
                      <a:pt x="66" y="100"/>
                      <a:pt x="53" y="97"/>
                      <a:pt x="51" y="99"/>
                    </a:cubicBezTo>
                    <a:cubicBezTo>
                      <a:pt x="49" y="104"/>
                      <a:pt x="47" y="97"/>
                      <a:pt x="48" y="97"/>
                    </a:cubicBezTo>
                    <a:cubicBezTo>
                      <a:pt x="44" y="99"/>
                      <a:pt x="48" y="102"/>
                      <a:pt x="48" y="107"/>
                    </a:cubicBezTo>
                    <a:cubicBezTo>
                      <a:pt x="47" y="112"/>
                      <a:pt x="38" y="116"/>
                      <a:pt x="34" y="117"/>
                    </a:cubicBezTo>
                    <a:cubicBezTo>
                      <a:pt x="34" y="116"/>
                      <a:pt x="38" y="111"/>
                      <a:pt x="35" y="110"/>
                    </a:cubicBezTo>
                    <a:cubicBezTo>
                      <a:pt x="34" y="109"/>
                      <a:pt x="31" y="111"/>
                      <a:pt x="31" y="112"/>
                    </a:cubicBezTo>
                    <a:cubicBezTo>
                      <a:pt x="29" y="107"/>
                      <a:pt x="30" y="107"/>
                      <a:pt x="27" y="104"/>
                    </a:cubicBezTo>
                    <a:cubicBezTo>
                      <a:pt x="24" y="101"/>
                      <a:pt x="19" y="97"/>
                      <a:pt x="18" y="97"/>
                    </a:cubicBezTo>
                    <a:cubicBezTo>
                      <a:pt x="14" y="95"/>
                      <a:pt x="16" y="100"/>
                      <a:pt x="12" y="100"/>
                    </a:cubicBezTo>
                    <a:cubicBezTo>
                      <a:pt x="11" y="100"/>
                      <a:pt x="11" y="100"/>
                      <a:pt x="10" y="99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0" y="110"/>
                      <a:pt x="0" y="120"/>
                      <a:pt x="0" y="120"/>
                    </a:cubicBezTo>
                    <a:cubicBezTo>
                      <a:pt x="3" y="120"/>
                      <a:pt x="3" y="120"/>
                      <a:pt x="3" y="120"/>
                    </a:cubicBezTo>
                    <a:cubicBezTo>
                      <a:pt x="5" y="129"/>
                      <a:pt x="5" y="129"/>
                      <a:pt x="5" y="129"/>
                    </a:cubicBezTo>
                    <a:cubicBezTo>
                      <a:pt x="2" y="130"/>
                      <a:pt x="2" y="130"/>
                      <a:pt x="2" y="130"/>
                    </a:cubicBezTo>
                    <a:cubicBezTo>
                      <a:pt x="18" y="133"/>
                      <a:pt x="18" y="133"/>
                      <a:pt x="18" y="133"/>
                    </a:cubicBezTo>
                    <a:cubicBezTo>
                      <a:pt x="18" y="133"/>
                      <a:pt x="16" y="139"/>
                      <a:pt x="17" y="140"/>
                    </a:cubicBezTo>
                    <a:cubicBezTo>
                      <a:pt x="18" y="142"/>
                      <a:pt x="22" y="141"/>
                      <a:pt x="22" y="141"/>
                    </a:cubicBezTo>
                    <a:cubicBezTo>
                      <a:pt x="22" y="141"/>
                      <a:pt x="29" y="146"/>
                      <a:pt x="32" y="144"/>
                    </a:cubicBezTo>
                    <a:cubicBezTo>
                      <a:pt x="35" y="143"/>
                      <a:pt x="41" y="136"/>
                      <a:pt x="41" y="136"/>
                    </a:cubicBezTo>
                    <a:cubicBezTo>
                      <a:pt x="46" y="140"/>
                      <a:pt x="46" y="140"/>
                      <a:pt x="46" y="140"/>
                    </a:cubicBezTo>
                    <a:cubicBezTo>
                      <a:pt x="45" y="146"/>
                      <a:pt x="45" y="146"/>
                      <a:pt x="45" y="146"/>
                    </a:cubicBezTo>
                    <a:cubicBezTo>
                      <a:pt x="48" y="146"/>
                      <a:pt x="48" y="146"/>
                      <a:pt x="48" y="146"/>
                    </a:cubicBezTo>
                    <a:cubicBezTo>
                      <a:pt x="48" y="146"/>
                      <a:pt x="50" y="142"/>
                      <a:pt x="53" y="143"/>
                    </a:cubicBezTo>
                    <a:cubicBezTo>
                      <a:pt x="57" y="145"/>
                      <a:pt x="57" y="149"/>
                      <a:pt x="57" y="149"/>
                    </a:cubicBezTo>
                    <a:cubicBezTo>
                      <a:pt x="69" y="152"/>
                      <a:pt x="69" y="152"/>
                      <a:pt x="69" y="152"/>
                    </a:cubicBezTo>
                    <a:cubicBezTo>
                      <a:pt x="73" y="147"/>
                      <a:pt x="73" y="147"/>
                      <a:pt x="73" y="147"/>
                    </a:cubicBezTo>
                    <a:cubicBezTo>
                      <a:pt x="73" y="147"/>
                      <a:pt x="67" y="139"/>
                      <a:pt x="76" y="138"/>
                    </a:cubicBezTo>
                    <a:cubicBezTo>
                      <a:pt x="85" y="137"/>
                      <a:pt x="87" y="138"/>
                      <a:pt x="87" y="138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104" y="139"/>
                      <a:pt x="104" y="139"/>
                      <a:pt x="104" y="139"/>
                    </a:cubicBezTo>
                    <a:cubicBezTo>
                      <a:pt x="113" y="130"/>
                      <a:pt x="113" y="130"/>
                      <a:pt x="113" y="130"/>
                    </a:cubicBezTo>
                    <a:cubicBezTo>
                      <a:pt x="117" y="132"/>
                      <a:pt x="117" y="132"/>
                      <a:pt x="117" y="132"/>
                    </a:cubicBezTo>
                    <a:cubicBezTo>
                      <a:pt x="117" y="132"/>
                      <a:pt x="123" y="126"/>
                      <a:pt x="125" y="128"/>
                    </a:cubicBezTo>
                    <a:cubicBezTo>
                      <a:pt x="127" y="130"/>
                      <a:pt x="120" y="134"/>
                      <a:pt x="120" y="134"/>
                    </a:cubicBez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23" y="143"/>
                      <a:pt x="125" y="141"/>
                      <a:pt x="127" y="142"/>
                    </a:cubicBezTo>
                    <a:cubicBezTo>
                      <a:pt x="129" y="143"/>
                      <a:pt x="128" y="147"/>
                      <a:pt x="128" y="147"/>
                    </a:cubicBezTo>
                    <a:cubicBezTo>
                      <a:pt x="131" y="148"/>
                      <a:pt x="131" y="148"/>
                      <a:pt x="131" y="148"/>
                    </a:cubicBezTo>
                    <a:cubicBezTo>
                      <a:pt x="134" y="156"/>
                      <a:pt x="134" y="156"/>
                      <a:pt x="134" y="156"/>
                    </a:cubicBezTo>
                    <a:cubicBezTo>
                      <a:pt x="151" y="157"/>
                      <a:pt x="151" y="157"/>
                      <a:pt x="151" y="157"/>
                    </a:cubicBezTo>
                    <a:cubicBezTo>
                      <a:pt x="153" y="160"/>
                      <a:pt x="153" y="160"/>
                      <a:pt x="153" y="160"/>
                    </a:cubicBezTo>
                    <a:cubicBezTo>
                      <a:pt x="169" y="160"/>
                      <a:pt x="169" y="160"/>
                      <a:pt x="169" y="160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8" y="161"/>
                      <a:pt x="178" y="161"/>
                      <a:pt x="178" y="161"/>
                    </a:cubicBezTo>
                    <a:cubicBezTo>
                      <a:pt x="197" y="165"/>
                      <a:pt x="197" y="165"/>
                      <a:pt x="197" y="165"/>
                    </a:cubicBezTo>
                    <a:cubicBezTo>
                      <a:pt x="202" y="164"/>
                      <a:pt x="202" y="164"/>
                      <a:pt x="202" y="164"/>
                    </a:cubicBezTo>
                    <a:cubicBezTo>
                      <a:pt x="212" y="167"/>
                      <a:pt x="212" y="167"/>
                      <a:pt x="212" y="167"/>
                    </a:cubicBezTo>
                    <a:cubicBezTo>
                      <a:pt x="214" y="170"/>
                      <a:pt x="214" y="170"/>
                      <a:pt x="214" y="170"/>
                    </a:cubicBezTo>
                    <a:cubicBezTo>
                      <a:pt x="225" y="168"/>
                      <a:pt x="225" y="168"/>
                      <a:pt x="225" y="168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8" y="164"/>
                      <a:pt x="238" y="164"/>
                      <a:pt x="238" y="164"/>
                    </a:cubicBezTo>
                    <a:cubicBezTo>
                      <a:pt x="238" y="164"/>
                      <a:pt x="241" y="164"/>
                      <a:pt x="243" y="163"/>
                    </a:cubicBezTo>
                    <a:cubicBezTo>
                      <a:pt x="245" y="162"/>
                      <a:pt x="244" y="156"/>
                      <a:pt x="247" y="156"/>
                    </a:cubicBezTo>
                    <a:cubicBezTo>
                      <a:pt x="251" y="155"/>
                      <a:pt x="256" y="153"/>
                      <a:pt x="256" y="153"/>
                    </a:cubicBezTo>
                    <a:cubicBezTo>
                      <a:pt x="262" y="154"/>
                      <a:pt x="262" y="154"/>
                      <a:pt x="262" y="154"/>
                    </a:cubicBezTo>
                    <a:cubicBezTo>
                      <a:pt x="262" y="154"/>
                      <a:pt x="267" y="151"/>
                      <a:pt x="270" y="152"/>
                    </a:cubicBezTo>
                    <a:cubicBezTo>
                      <a:pt x="273" y="152"/>
                      <a:pt x="275" y="154"/>
                      <a:pt x="275" y="154"/>
                    </a:cubicBezTo>
                    <a:cubicBezTo>
                      <a:pt x="279" y="149"/>
                      <a:pt x="279" y="149"/>
                      <a:pt x="279" y="149"/>
                    </a:cubicBezTo>
                    <a:cubicBezTo>
                      <a:pt x="279" y="149"/>
                      <a:pt x="279" y="147"/>
                      <a:pt x="287" y="147"/>
                    </a:cubicBezTo>
                    <a:cubicBezTo>
                      <a:pt x="293" y="146"/>
                      <a:pt x="295" y="149"/>
                      <a:pt x="295" y="149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298" y="147"/>
                      <a:pt x="294" y="144"/>
                      <a:pt x="296" y="140"/>
                    </a:cubicBezTo>
                    <a:cubicBezTo>
                      <a:pt x="298" y="136"/>
                      <a:pt x="300" y="137"/>
                      <a:pt x="300" y="137"/>
                    </a:cubicBezTo>
                    <a:cubicBezTo>
                      <a:pt x="309" y="128"/>
                      <a:pt x="309" y="128"/>
                      <a:pt x="309" y="128"/>
                    </a:cubicBezTo>
                    <a:cubicBezTo>
                      <a:pt x="319" y="127"/>
                      <a:pt x="319" y="127"/>
                      <a:pt x="319" y="127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118"/>
                      <a:pt x="315" y="117"/>
                      <a:pt x="315" y="115"/>
                    </a:cubicBezTo>
                    <a:cubicBezTo>
                      <a:pt x="314" y="112"/>
                      <a:pt x="317" y="110"/>
                      <a:pt x="317" y="109"/>
                    </a:cubicBezTo>
                    <a:cubicBezTo>
                      <a:pt x="317" y="107"/>
                      <a:pt x="313" y="107"/>
                      <a:pt x="313" y="104"/>
                    </a:cubicBezTo>
                    <a:cubicBezTo>
                      <a:pt x="314" y="101"/>
                      <a:pt x="328" y="98"/>
                      <a:pt x="326" y="92"/>
                    </a:cubicBezTo>
                    <a:cubicBezTo>
                      <a:pt x="324" y="85"/>
                      <a:pt x="322" y="85"/>
                      <a:pt x="322" y="85"/>
                    </a:cubicBezTo>
                    <a:cubicBezTo>
                      <a:pt x="317" y="86"/>
                      <a:pt x="317" y="86"/>
                      <a:pt x="317" y="86"/>
                    </a:cubicBezTo>
                    <a:cubicBezTo>
                      <a:pt x="317" y="86"/>
                      <a:pt x="312" y="88"/>
                      <a:pt x="314" y="83"/>
                    </a:cubicBezTo>
                    <a:cubicBezTo>
                      <a:pt x="315" y="79"/>
                      <a:pt x="320" y="78"/>
                      <a:pt x="322" y="77"/>
                    </a:cubicBezTo>
                    <a:cubicBezTo>
                      <a:pt x="324" y="77"/>
                      <a:pt x="328" y="82"/>
                      <a:pt x="328" y="82"/>
                    </a:cubicBezTo>
                    <a:cubicBezTo>
                      <a:pt x="341" y="78"/>
                      <a:pt x="341" y="78"/>
                      <a:pt x="341" y="78"/>
                    </a:cubicBezTo>
                    <a:cubicBezTo>
                      <a:pt x="341" y="70"/>
                      <a:pt x="341" y="70"/>
                      <a:pt x="341" y="70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2" y="67"/>
                      <a:pt x="342" y="67"/>
                      <a:pt x="342" y="67"/>
                    </a:cubicBezTo>
                    <a:cubicBezTo>
                      <a:pt x="342" y="67"/>
                      <a:pt x="343" y="60"/>
                      <a:pt x="342" y="57"/>
                    </a:cubicBezTo>
                    <a:close/>
                  </a:path>
                </a:pathLst>
              </a:custGeom>
              <a:solidFill>
                <a:srgbClr val="B0B1B3"/>
              </a:solidFill>
              <a:ln w="3175" algn="ctr">
                <a:solidFill>
                  <a:sysClr val="window" lastClr="FFFFFF"/>
                </a:solidFill>
                <a:round/>
                <a:headEnd/>
                <a:tailEnd/>
              </a:ln>
              <a:effectLst/>
            </p:spPr>
            <p:txBody>
              <a:bodyPr vert="horz" wrap="none" lIns="90000" tIns="90000" rIns="72000" bIns="900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32" name="Kroatien" descr="© INSCALE GmbH, 05.05.2010&#10;http://www.presentationload.com/"/>
              <p:cNvSpPr>
                <a:spLocks noEditPoints="1"/>
              </p:cNvSpPr>
              <p:nvPr/>
            </p:nvSpPr>
            <p:spPr bwMode="auto">
              <a:xfrm>
                <a:off x="-6030017" y="4443397"/>
                <a:ext cx="803636" cy="737378"/>
              </a:xfrm>
              <a:custGeom>
                <a:avLst/>
                <a:gdLst/>
                <a:ahLst/>
                <a:cxnLst>
                  <a:cxn ang="0">
                    <a:pos x="260" y="53"/>
                  </a:cxn>
                  <a:cxn ang="0">
                    <a:pos x="248" y="34"/>
                  </a:cxn>
                  <a:cxn ang="0">
                    <a:pos x="195" y="44"/>
                  </a:cxn>
                  <a:cxn ang="0">
                    <a:pos x="157" y="12"/>
                  </a:cxn>
                  <a:cxn ang="0">
                    <a:pos x="127" y="1"/>
                  </a:cxn>
                  <a:cxn ang="0">
                    <a:pos x="97" y="28"/>
                  </a:cxn>
                  <a:cxn ang="0">
                    <a:pos x="80" y="58"/>
                  </a:cxn>
                  <a:cxn ang="0">
                    <a:pos x="89" y="72"/>
                  </a:cxn>
                  <a:cxn ang="0">
                    <a:pos x="67" y="75"/>
                  </a:cxn>
                  <a:cxn ang="0">
                    <a:pos x="50" y="66"/>
                  </a:cxn>
                  <a:cxn ang="0">
                    <a:pos x="27" y="75"/>
                  </a:cxn>
                  <a:cxn ang="0">
                    <a:pos x="2" y="77"/>
                  </a:cxn>
                  <a:cxn ang="0">
                    <a:pos x="11" y="98"/>
                  </a:cxn>
                  <a:cxn ang="0">
                    <a:pos x="26" y="119"/>
                  </a:cxn>
                  <a:cxn ang="0">
                    <a:pos x="62" y="95"/>
                  </a:cxn>
                  <a:cxn ang="0">
                    <a:pos x="102" y="151"/>
                  </a:cxn>
                  <a:cxn ang="0">
                    <a:pos x="99" y="176"/>
                  </a:cxn>
                  <a:cxn ang="0">
                    <a:pos x="144" y="197"/>
                  </a:cxn>
                  <a:cxn ang="0">
                    <a:pos x="210" y="235"/>
                  </a:cxn>
                  <a:cxn ang="0">
                    <a:pos x="182" y="229"/>
                  </a:cxn>
                  <a:cxn ang="0">
                    <a:pos x="231" y="249"/>
                  </a:cxn>
                  <a:cxn ang="0">
                    <a:pos x="248" y="248"/>
                  </a:cxn>
                  <a:cxn ang="0">
                    <a:pos x="210" y="221"/>
                  </a:cxn>
                  <a:cxn ang="0">
                    <a:pos x="161" y="176"/>
                  </a:cxn>
                  <a:cxn ang="0">
                    <a:pos x="123" y="129"/>
                  </a:cxn>
                  <a:cxn ang="0">
                    <a:pos x="109" y="90"/>
                  </a:cxn>
                  <a:cxn ang="0">
                    <a:pos x="159" y="87"/>
                  </a:cxn>
                  <a:cxn ang="0">
                    <a:pos x="206" y="92"/>
                  </a:cxn>
                  <a:cxn ang="0">
                    <a:pos x="233" y="85"/>
                  </a:cxn>
                  <a:cxn ang="0">
                    <a:pos x="267" y="94"/>
                  </a:cxn>
                  <a:cxn ang="0">
                    <a:pos x="280" y="74"/>
                  </a:cxn>
                  <a:cxn ang="0">
                    <a:pos x="60" y="102"/>
                  </a:cxn>
                  <a:cxn ang="0">
                    <a:pos x="50" y="97"/>
                  </a:cxn>
                  <a:cxn ang="0">
                    <a:pos x="56" y="107"/>
                  </a:cxn>
                  <a:cxn ang="0">
                    <a:pos x="47" y="115"/>
                  </a:cxn>
                  <a:cxn ang="0">
                    <a:pos x="40" y="95"/>
                  </a:cxn>
                  <a:cxn ang="0">
                    <a:pos x="41" y="111"/>
                  </a:cxn>
                  <a:cxn ang="0">
                    <a:pos x="51" y="140"/>
                  </a:cxn>
                  <a:cxn ang="0">
                    <a:pos x="49" y="130"/>
                  </a:cxn>
                  <a:cxn ang="0">
                    <a:pos x="37" y="130"/>
                  </a:cxn>
                  <a:cxn ang="0">
                    <a:pos x="70" y="131"/>
                  </a:cxn>
                  <a:cxn ang="0">
                    <a:pos x="76" y="143"/>
                  </a:cxn>
                  <a:cxn ang="0">
                    <a:pos x="63" y="121"/>
                  </a:cxn>
                  <a:cxn ang="0">
                    <a:pos x="59" y="121"/>
                  </a:cxn>
                  <a:cxn ang="0">
                    <a:pos x="75" y="165"/>
                  </a:cxn>
                  <a:cxn ang="0">
                    <a:pos x="79" y="169"/>
                  </a:cxn>
                  <a:cxn ang="0">
                    <a:pos x="169" y="208"/>
                  </a:cxn>
                  <a:cxn ang="0">
                    <a:pos x="144" y="209"/>
                  </a:cxn>
                  <a:cxn ang="0">
                    <a:pos x="136" y="206"/>
                  </a:cxn>
                  <a:cxn ang="0">
                    <a:pos x="163" y="219"/>
                  </a:cxn>
                  <a:cxn ang="0">
                    <a:pos x="153" y="218"/>
                  </a:cxn>
                  <a:cxn ang="0">
                    <a:pos x="182" y="222"/>
                  </a:cxn>
                  <a:cxn ang="0">
                    <a:pos x="135" y="227"/>
                  </a:cxn>
                  <a:cxn ang="0">
                    <a:pos x="169" y="233"/>
                  </a:cxn>
                  <a:cxn ang="0">
                    <a:pos x="160" y="235"/>
                  </a:cxn>
                  <a:cxn ang="0">
                    <a:pos x="186" y="235"/>
                  </a:cxn>
                  <a:cxn ang="0">
                    <a:pos x="213" y="246"/>
                  </a:cxn>
                  <a:cxn ang="0">
                    <a:pos x="71" y="155"/>
                  </a:cxn>
                  <a:cxn ang="0">
                    <a:pos x="63" y="153"/>
                  </a:cxn>
                  <a:cxn ang="0">
                    <a:pos x="77" y="153"/>
                  </a:cxn>
                  <a:cxn ang="0">
                    <a:pos x="61" y="143"/>
                  </a:cxn>
                  <a:cxn ang="0">
                    <a:pos x="91" y="182"/>
                  </a:cxn>
                  <a:cxn ang="0">
                    <a:pos x="81" y="164"/>
                  </a:cxn>
                </a:cxnLst>
                <a:rect l="0" t="0" r="r" b="b"/>
                <a:pathLst>
                  <a:path w="280" h="257">
                    <a:moveTo>
                      <a:pt x="269" y="74"/>
                    </a:moveTo>
                    <a:cubicBezTo>
                      <a:pt x="258" y="67"/>
                      <a:pt x="258" y="67"/>
                      <a:pt x="258" y="67"/>
                    </a:cubicBezTo>
                    <a:cubicBezTo>
                      <a:pt x="258" y="67"/>
                      <a:pt x="253" y="63"/>
                      <a:pt x="258" y="61"/>
                    </a:cubicBezTo>
                    <a:cubicBezTo>
                      <a:pt x="264" y="59"/>
                      <a:pt x="266" y="53"/>
                      <a:pt x="260" y="53"/>
                    </a:cubicBezTo>
                    <a:cubicBezTo>
                      <a:pt x="256" y="54"/>
                      <a:pt x="256" y="59"/>
                      <a:pt x="253" y="54"/>
                    </a:cubicBezTo>
                    <a:cubicBezTo>
                      <a:pt x="250" y="51"/>
                      <a:pt x="255" y="46"/>
                      <a:pt x="255" y="41"/>
                    </a:cubicBezTo>
                    <a:cubicBezTo>
                      <a:pt x="255" y="40"/>
                      <a:pt x="253" y="37"/>
                      <a:pt x="250" y="34"/>
                    </a:cubicBezTo>
                    <a:cubicBezTo>
                      <a:pt x="248" y="34"/>
                      <a:pt x="248" y="34"/>
                      <a:pt x="248" y="34"/>
                    </a:cubicBezTo>
                    <a:cubicBezTo>
                      <a:pt x="241" y="35"/>
                      <a:pt x="241" y="35"/>
                      <a:pt x="241" y="35"/>
                    </a:cubicBezTo>
                    <a:cubicBezTo>
                      <a:pt x="234" y="45"/>
                      <a:pt x="234" y="45"/>
                      <a:pt x="234" y="45"/>
                    </a:cubicBezTo>
                    <a:cubicBezTo>
                      <a:pt x="234" y="45"/>
                      <a:pt x="223" y="46"/>
                      <a:pt x="218" y="46"/>
                    </a:cubicBezTo>
                    <a:cubicBezTo>
                      <a:pt x="213" y="46"/>
                      <a:pt x="195" y="44"/>
                      <a:pt x="195" y="44"/>
                    </a:cubicBezTo>
                    <a:cubicBezTo>
                      <a:pt x="195" y="44"/>
                      <a:pt x="194" y="38"/>
                      <a:pt x="190" y="36"/>
                    </a:cubicBezTo>
                    <a:cubicBezTo>
                      <a:pt x="186" y="34"/>
                      <a:pt x="179" y="35"/>
                      <a:pt x="179" y="35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9" y="15"/>
                      <a:pt x="157" y="12"/>
                    </a:cubicBezTo>
                    <a:cubicBezTo>
                      <a:pt x="155" y="9"/>
                      <a:pt x="148" y="11"/>
                      <a:pt x="148" y="11"/>
                    </a:cubicBezTo>
                    <a:cubicBezTo>
                      <a:pt x="146" y="6"/>
                      <a:pt x="146" y="6"/>
                      <a:pt x="146" y="6"/>
                    </a:cubicBezTo>
                    <a:cubicBezTo>
                      <a:pt x="140" y="3"/>
                      <a:pt x="140" y="3"/>
                      <a:pt x="140" y="3"/>
                    </a:cubicBezTo>
                    <a:cubicBezTo>
                      <a:pt x="140" y="3"/>
                      <a:pt x="131" y="0"/>
                      <a:pt x="127" y="1"/>
                    </a:cubicBezTo>
                    <a:cubicBezTo>
                      <a:pt x="124" y="1"/>
                      <a:pt x="127" y="12"/>
                      <a:pt x="127" y="12"/>
                    </a:cubicBezTo>
                    <a:cubicBezTo>
                      <a:pt x="127" y="12"/>
                      <a:pt x="121" y="9"/>
                      <a:pt x="119" y="9"/>
                    </a:cubicBezTo>
                    <a:cubicBezTo>
                      <a:pt x="116" y="9"/>
                      <a:pt x="119" y="16"/>
                      <a:pt x="119" y="16"/>
                    </a:cubicBezTo>
                    <a:cubicBezTo>
                      <a:pt x="119" y="16"/>
                      <a:pt x="100" y="24"/>
                      <a:pt x="97" y="28"/>
                    </a:cubicBezTo>
                    <a:cubicBezTo>
                      <a:pt x="94" y="32"/>
                      <a:pt x="104" y="36"/>
                      <a:pt x="104" y="36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7"/>
                      <a:pt x="82" y="54"/>
                      <a:pt x="80" y="58"/>
                    </a:cubicBezTo>
                    <a:cubicBezTo>
                      <a:pt x="78" y="62"/>
                      <a:pt x="88" y="58"/>
                      <a:pt x="88" y="58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88" y="64"/>
                      <a:pt x="86" y="66"/>
                    </a:cubicBezTo>
                    <a:cubicBezTo>
                      <a:pt x="83" y="68"/>
                      <a:pt x="89" y="72"/>
                      <a:pt x="89" y="72"/>
                    </a:cubicBezTo>
                    <a:cubicBezTo>
                      <a:pt x="89" y="72"/>
                      <a:pt x="86" y="77"/>
                      <a:pt x="79" y="77"/>
                    </a:cubicBezTo>
                    <a:cubicBezTo>
                      <a:pt x="73" y="77"/>
                      <a:pt x="75" y="74"/>
                      <a:pt x="75" y="74"/>
                    </a:cubicBezTo>
                    <a:cubicBezTo>
                      <a:pt x="75" y="74"/>
                      <a:pt x="70" y="70"/>
                      <a:pt x="67" y="70"/>
                    </a:cubicBezTo>
                    <a:cubicBezTo>
                      <a:pt x="66" y="70"/>
                      <a:pt x="67" y="75"/>
                      <a:pt x="67" y="75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2"/>
                      <a:pt x="50" y="62"/>
                    </a:cubicBezTo>
                    <a:cubicBezTo>
                      <a:pt x="49" y="63"/>
                      <a:pt x="50" y="66"/>
                      <a:pt x="50" y="66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76"/>
                      <a:pt x="10" y="80"/>
                      <a:pt x="9" y="80"/>
                    </a:cubicBezTo>
                    <a:cubicBezTo>
                      <a:pt x="7" y="80"/>
                      <a:pt x="2" y="77"/>
                      <a:pt x="2" y="77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26" y="119"/>
                      <a:pt x="26" y="119"/>
                      <a:pt x="26" y="119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7" y="107"/>
                      <a:pt x="30" y="111"/>
                      <a:pt x="33" y="110"/>
                    </a:cubicBezTo>
                    <a:cubicBezTo>
                      <a:pt x="37" y="108"/>
                      <a:pt x="34" y="88"/>
                      <a:pt x="39" y="85"/>
                    </a:cubicBezTo>
                    <a:cubicBezTo>
                      <a:pt x="43" y="82"/>
                      <a:pt x="62" y="95"/>
                      <a:pt x="62" y="95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70" y="108"/>
                      <a:pt x="64" y="121"/>
                      <a:pt x="70" y="126"/>
                    </a:cubicBezTo>
                    <a:cubicBezTo>
                      <a:pt x="74" y="131"/>
                      <a:pt x="88" y="146"/>
                      <a:pt x="88" y="146"/>
                    </a:cubicBezTo>
                    <a:cubicBezTo>
                      <a:pt x="88" y="146"/>
                      <a:pt x="98" y="150"/>
                      <a:pt x="102" y="151"/>
                    </a:cubicBezTo>
                    <a:cubicBezTo>
                      <a:pt x="104" y="153"/>
                      <a:pt x="108" y="158"/>
                      <a:pt x="108" y="158"/>
                    </a:cubicBezTo>
                    <a:cubicBezTo>
                      <a:pt x="108" y="158"/>
                      <a:pt x="93" y="153"/>
                      <a:pt x="91" y="151"/>
                    </a:cubicBezTo>
                    <a:cubicBezTo>
                      <a:pt x="89" y="151"/>
                      <a:pt x="82" y="154"/>
                      <a:pt x="82" y="154"/>
                    </a:cubicBezTo>
                    <a:cubicBezTo>
                      <a:pt x="82" y="154"/>
                      <a:pt x="90" y="173"/>
                      <a:pt x="99" y="176"/>
                    </a:cubicBezTo>
                    <a:cubicBezTo>
                      <a:pt x="108" y="179"/>
                      <a:pt x="123" y="190"/>
                      <a:pt x="123" y="190"/>
                    </a:cubicBezTo>
                    <a:cubicBezTo>
                      <a:pt x="123" y="190"/>
                      <a:pt x="120" y="195"/>
                      <a:pt x="123" y="198"/>
                    </a:cubicBezTo>
                    <a:cubicBezTo>
                      <a:pt x="127" y="202"/>
                      <a:pt x="131" y="201"/>
                      <a:pt x="131" y="201"/>
                    </a:cubicBezTo>
                    <a:cubicBezTo>
                      <a:pt x="144" y="197"/>
                      <a:pt x="144" y="197"/>
                      <a:pt x="144" y="197"/>
                    </a:cubicBezTo>
                    <a:cubicBezTo>
                      <a:pt x="169" y="204"/>
                      <a:pt x="169" y="204"/>
                      <a:pt x="169" y="204"/>
                    </a:cubicBezTo>
                    <a:cubicBezTo>
                      <a:pt x="169" y="204"/>
                      <a:pt x="173" y="213"/>
                      <a:pt x="180" y="217"/>
                    </a:cubicBezTo>
                    <a:cubicBezTo>
                      <a:pt x="187" y="219"/>
                      <a:pt x="195" y="225"/>
                      <a:pt x="200" y="228"/>
                    </a:cubicBezTo>
                    <a:cubicBezTo>
                      <a:pt x="203" y="232"/>
                      <a:pt x="210" y="235"/>
                      <a:pt x="210" y="235"/>
                    </a:cubicBezTo>
                    <a:cubicBezTo>
                      <a:pt x="210" y="235"/>
                      <a:pt x="202" y="233"/>
                      <a:pt x="200" y="232"/>
                    </a:cubicBezTo>
                    <a:cubicBezTo>
                      <a:pt x="197" y="230"/>
                      <a:pt x="194" y="228"/>
                      <a:pt x="192" y="228"/>
                    </a:cubicBezTo>
                    <a:cubicBezTo>
                      <a:pt x="189" y="227"/>
                      <a:pt x="176" y="225"/>
                      <a:pt x="176" y="225"/>
                    </a:cubicBezTo>
                    <a:cubicBezTo>
                      <a:pt x="176" y="225"/>
                      <a:pt x="180" y="229"/>
                      <a:pt x="182" y="229"/>
                    </a:cubicBezTo>
                    <a:cubicBezTo>
                      <a:pt x="185" y="230"/>
                      <a:pt x="197" y="235"/>
                      <a:pt x="197" y="235"/>
                    </a:cubicBezTo>
                    <a:cubicBezTo>
                      <a:pt x="212" y="241"/>
                      <a:pt x="212" y="241"/>
                      <a:pt x="212" y="241"/>
                    </a:cubicBezTo>
                    <a:cubicBezTo>
                      <a:pt x="214" y="239"/>
                      <a:pt x="214" y="239"/>
                      <a:pt x="214" y="239"/>
                    </a:cubicBezTo>
                    <a:cubicBezTo>
                      <a:pt x="231" y="249"/>
                      <a:pt x="231" y="249"/>
                      <a:pt x="231" y="249"/>
                    </a:cubicBezTo>
                    <a:cubicBezTo>
                      <a:pt x="236" y="249"/>
                      <a:pt x="236" y="249"/>
                      <a:pt x="236" y="249"/>
                    </a:cubicBezTo>
                    <a:cubicBezTo>
                      <a:pt x="239" y="251"/>
                      <a:pt x="239" y="251"/>
                      <a:pt x="239" y="251"/>
                    </a:cubicBezTo>
                    <a:cubicBezTo>
                      <a:pt x="251" y="257"/>
                      <a:pt x="251" y="257"/>
                      <a:pt x="251" y="257"/>
                    </a:cubicBezTo>
                    <a:cubicBezTo>
                      <a:pt x="251" y="257"/>
                      <a:pt x="253" y="248"/>
                      <a:pt x="248" y="248"/>
                    </a:cubicBezTo>
                    <a:cubicBezTo>
                      <a:pt x="244" y="246"/>
                      <a:pt x="242" y="249"/>
                      <a:pt x="242" y="249"/>
                    </a:cubicBezTo>
                    <a:cubicBezTo>
                      <a:pt x="220" y="230"/>
                      <a:pt x="220" y="230"/>
                      <a:pt x="220" y="230"/>
                    </a:cubicBezTo>
                    <a:cubicBezTo>
                      <a:pt x="212" y="232"/>
                      <a:pt x="212" y="232"/>
                      <a:pt x="212" y="232"/>
                    </a:cubicBezTo>
                    <a:cubicBezTo>
                      <a:pt x="212" y="232"/>
                      <a:pt x="215" y="226"/>
                      <a:pt x="210" y="221"/>
                    </a:cubicBezTo>
                    <a:cubicBezTo>
                      <a:pt x="204" y="216"/>
                      <a:pt x="191" y="210"/>
                      <a:pt x="190" y="206"/>
                    </a:cubicBezTo>
                    <a:cubicBezTo>
                      <a:pt x="189" y="201"/>
                      <a:pt x="190" y="197"/>
                      <a:pt x="190" y="197"/>
                    </a:cubicBezTo>
                    <a:cubicBezTo>
                      <a:pt x="178" y="191"/>
                      <a:pt x="178" y="191"/>
                      <a:pt x="178" y="191"/>
                    </a:cubicBezTo>
                    <a:cubicBezTo>
                      <a:pt x="161" y="176"/>
                      <a:pt x="161" y="176"/>
                      <a:pt x="161" y="176"/>
                    </a:cubicBezTo>
                    <a:cubicBezTo>
                      <a:pt x="159" y="173"/>
                      <a:pt x="159" y="173"/>
                      <a:pt x="159" y="173"/>
                    </a:cubicBezTo>
                    <a:cubicBezTo>
                      <a:pt x="159" y="173"/>
                      <a:pt x="146" y="164"/>
                      <a:pt x="140" y="157"/>
                    </a:cubicBezTo>
                    <a:cubicBezTo>
                      <a:pt x="132" y="149"/>
                      <a:pt x="133" y="144"/>
                      <a:pt x="131" y="139"/>
                    </a:cubicBezTo>
                    <a:cubicBezTo>
                      <a:pt x="128" y="132"/>
                      <a:pt x="123" y="129"/>
                      <a:pt x="123" y="129"/>
                    </a:cubicBezTo>
                    <a:cubicBezTo>
                      <a:pt x="125" y="125"/>
                      <a:pt x="125" y="125"/>
                      <a:pt x="125" y="125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10" y="117"/>
                      <a:pt x="110" y="117"/>
                      <a:pt x="110" y="117"/>
                    </a:cubicBezTo>
                    <a:cubicBezTo>
                      <a:pt x="110" y="117"/>
                      <a:pt x="102" y="93"/>
                      <a:pt x="109" y="90"/>
                    </a:cubicBezTo>
                    <a:cubicBezTo>
                      <a:pt x="116" y="85"/>
                      <a:pt x="120" y="90"/>
                      <a:pt x="123" y="93"/>
                    </a:cubicBezTo>
                    <a:cubicBezTo>
                      <a:pt x="126" y="96"/>
                      <a:pt x="132" y="102"/>
                      <a:pt x="136" y="100"/>
                    </a:cubicBezTo>
                    <a:cubicBezTo>
                      <a:pt x="140" y="99"/>
                      <a:pt x="140" y="86"/>
                      <a:pt x="144" y="85"/>
                    </a:cubicBezTo>
                    <a:cubicBezTo>
                      <a:pt x="148" y="85"/>
                      <a:pt x="159" y="87"/>
                      <a:pt x="159" y="87"/>
                    </a:cubicBezTo>
                    <a:cubicBezTo>
                      <a:pt x="164" y="81"/>
                      <a:pt x="164" y="81"/>
                      <a:pt x="164" y="81"/>
                    </a:cubicBezTo>
                    <a:cubicBezTo>
                      <a:pt x="164" y="81"/>
                      <a:pt x="172" y="88"/>
                      <a:pt x="176" y="88"/>
                    </a:cubicBezTo>
                    <a:cubicBezTo>
                      <a:pt x="198" y="88"/>
                      <a:pt x="198" y="88"/>
                      <a:pt x="198" y="88"/>
                    </a:cubicBezTo>
                    <a:cubicBezTo>
                      <a:pt x="198" y="88"/>
                      <a:pt x="203" y="92"/>
                      <a:pt x="206" y="92"/>
                    </a:cubicBezTo>
                    <a:cubicBezTo>
                      <a:pt x="210" y="92"/>
                      <a:pt x="214" y="84"/>
                      <a:pt x="214" y="84"/>
                    </a:cubicBezTo>
                    <a:cubicBezTo>
                      <a:pt x="214" y="84"/>
                      <a:pt x="219" y="90"/>
                      <a:pt x="222" y="90"/>
                    </a:cubicBezTo>
                    <a:cubicBezTo>
                      <a:pt x="225" y="90"/>
                      <a:pt x="225" y="84"/>
                      <a:pt x="225" y="84"/>
                    </a:cubicBezTo>
                    <a:cubicBezTo>
                      <a:pt x="233" y="85"/>
                      <a:pt x="233" y="85"/>
                      <a:pt x="233" y="85"/>
                    </a:cubicBezTo>
                    <a:cubicBezTo>
                      <a:pt x="239" y="90"/>
                      <a:pt x="239" y="90"/>
                      <a:pt x="239" y="90"/>
                    </a:cubicBezTo>
                    <a:cubicBezTo>
                      <a:pt x="239" y="90"/>
                      <a:pt x="241" y="86"/>
                      <a:pt x="247" y="87"/>
                    </a:cubicBezTo>
                    <a:cubicBezTo>
                      <a:pt x="253" y="90"/>
                      <a:pt x="251" y="99"/>
                      <a:pt x="256" y="99"/>
                    </a:cubicBezTo>
                    <a:cubicBezTo>
                      <a:pt x="262" y="99"/>
                      <a:pt x="267" y="94"/>
                      <a:pt x="267" y="94"/>
                    </a:cubicBezTo>
                    <a:cubicBezTo>
                      <a:pt x="264" y="82"/>
                      <a:pt x="264" y="82"/>
                      <a:pt x="264" y="82"/>
                    </a:cubicBezTo>
                    <a:cubicBezTo>
                      <a:pt x="269" y="77"/>
                      <a:pt x="269" y="77"/>
                      <a:pt x="269" y="77"/>
                    </a:cubicBezTo>
                    <a:cubicBezTo>
                      <a:pt x="280" y="77"/>
                      <a:pt x="280" y="77"/>
                      <a:pt x="280" y="77"/>
                    </a:cubicBezTo>
                    <a:cubicBezTo>
                      <a:pt x="280" y="74"/>
                      <a:pt x="280" y="74"/>
                      <a:pt x="280" y="74"/>
                    </a:cubicBezTo>
                    <a:lnTo>
                      <a:pt x="269" y="74"/>
                    </a:lnTo>
                    <a:close/>
                    <a:moveTo>
                      <a:pt x="60" y="109"/>
                    </a:moveTo>
                    <a:cubicBezTo>
                      <a:pt x="64" y="106"/>
                      <a:pt x="64" y="106"/>
                      <a:pt x="64" y="106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7"/>
                      <a:pt x="56" y="107"/>
                      <a:pt x="56" y="107"/>
                    </a:cubicBezTo>
                    <a:lnTo>
                      <a:pt x="60" y="109"/>
                    </a:lnTo>
                    <a:close/>
                    <a:moveTo>
                      <a:pt x="53" y="129"/>
                    </a:moveTo>
                    <a:cubicBezTo>
                      <a:pt x="49" y="126"/>
                      <a:pt x="49" y="126"/>
                      <a:pt x="49" y="126"/>
                    </a:cubicBezTo>
                    <a:cubicBezTo>
                      <a:pt x="47" y="115"/>
                      <a:pt x="47" y="115"/>
                      <a:pt x="47" y="115"/>
                    </a:cubicBezTo>
                    <a:cubicBezTo>
                      <a:pt x="47" y="115"/>
                      <a:pt x="50" y="112"/>
                      <a:pt x="48" y="110"/>
                    </a:cubicBezTo>
                    <a:cubicBezTo>
                      <a:pt x="47" y="108"/>
                      <a:pt x="45" y="106"/>
                      <a:pt x="44" y="102"/>
                    </a:cubicBezTo>
                    <a:cubicBezTo>
                      <a:pt x="44" y="100"/>
                      <a:pt x="43" y="95"/>
                      <a:pt x="43" y="95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42" y="106"/>
                      <a:pt x="44" y="107"/>
                    </a:cubicBezTo>
                    <a:cubicBezTo>
                      <a:pt x="45" y="109"/>
                      <a:pt x="44" y="112"/>
                      <a:pt x="44" y="112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6" y="124"/>
                      <a:pt x="46" y="124"/>
                      <a:pt x="46" y="124"/>
                    </a:cubicBezTo>
                    <a:cubicBezTo>
                      <a:pt x="42" y="124"/>
                      <a:pt x="42" y="124"/>
                      <a:pt x="42" y="124"/>
                    </a:cubicBezTo>
                    <a:cubicBezTo>
                      <a:pt x="45" y="135"/>
                      <a:pt x="45" y="135"/>
                      <a:pt x="45" y="135"/>
                    </a:cubicBezTo>
                    <a:cubicBezTo>
                      <a:pt x="51" y="140"/>
                      <a:pt x="51" y="140"/>
                      <a:pt x="51" y="140"/>
                    </a:cubicBezTo>
                    <a:cubicBezTo>
                      <a:pt x="53" y="138"/>
                      <a:pt x="53" y="138"/>
                      <a:pt x="53" y="138"/>
                    </a:cubicBezTo>
                    <a:cubicBezTo>
                      <a:pt x="47" y="132"/>
                      <a:pt x="47" y="132"/>
                      <a:pt x="47" y="132"/>
                    </a:cubicBezTo>
                    <a:cubicBezTo>
                      <a:pt x="46" y="129"/>
                      <a:pt x="46" y="129"/>
                      <a:pt x="46" y="129"/>
                    </a:cubicBezTo>
                    <a:cubicBezTo>
                      <a:pt x="49" y="130"/>
                      <a:pt x="49" y="130"/>
                      <a:pt x="49" y="130"/>
                    </a:cubicBezTo>
                    <a:lnTo>
                      <a:pt x="53" y="129"/>
                    </a:lnTo>
                    <a:close/>
                    <a:moveTo>
                      <a:pt x="37" y="130"/>
                    </a:moveTo>
                    <a:cubicBezTo>
                      <a:pt x="37" y="133"/>
                      <a:pt x="40" y="129"/>
                      <a:pt x="40" y="129"/>
                    </a:cubicBezTo>
                    <a:cubicBezTo>
                      <a:pt x="40" y="125"/>
                      <a:pt x="37" y="127"/>
                      <a:pt x="37" y="130"/>
                    </a:cubicBezTo>
                    <a:close/>
                    <a:moveTo>
                      <a:pt x="86" y="147"/>
                    </a:moveTo>
                    <a:cubicBezTo>
                      <a:pt x="78" y="140"/>
                      <a:pt x="78" y="140"/>
                      <a:pt x="78" y="140"/>
                    </a:cubicBezTo>
                    <a:cubicBezTo>
                      <a:pt x="74" y="139"/>
                      <a:pt x="74" y="139"/>
                      <a:pt x="74" y="139"/>
                    </a:cubicBezTo>
                    <a:cubicBezTo>
                      <a:pt x="70" y="131"/>
                      <a:pt x="70" y="131"/>
                      <a:pt x="70" y="131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2" y="127"/>
                      <a:pt x="62" y="127"/>
                      <a:pt x="62" y="127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82" y="149"/>
                      <a:pt x="82" y="149"/>
                      <a:pt x="82" y="149"/>
                    </a:cubicBezTo>
                    <a:lnTo>
                      <a:pt x="86" y="147"/>
                    </a:lnTo>
                    <a:close/>
                    <a:moveTo>
                      <a:pt x="59" y="121"/>
                    </a:moveTo>
                    <a:cubicBezTo>
                      <a:pt x="63" y="121"/>
                      <a:pt x="63" y="121"/>
                      <a:pt x="63" y="121"/>
                    </a:cubicBezTo>
                    <a:cubicBezTo>
                      <a:pt x="61" y="114"/>
                      <a:pt x="61" y="114"/>
                      <a:pt x="61" y="114"/>
                    </a:cubicBezTo>
                    <a:cubicBezTo>
                      <a:pt x="58" y="115"/>
                      <a:pt x="58" y="115"/>
                      <a:pt x="58" y="115"/>
                    </a:cubicBezTo>
                    <a:cubicBezTo>
                      <a:pt x="60" y="117"/>
                      <a:pt x="60" y="117"/>
                      <a:pt x="60" y="117"/>
                    </a:cubicBezTo>
                    <a:lnTo>
                      <a:pt x="59" y="121"/>
                    </a:lnTo>
                    <a:close/>
                    <a:moveTo>
                      <a:pt x="77" y="165"/>
                    </a:moveTo>
                    <a:cubicBezTo>
                      <a:pt x="72" y="160"/>
                      <a:pt x="72" y="160"/>
                      <a:pt x="72" y="160"/>
                    </a:cubicBezTo>
                    <a:cubicBezTo>
                      <a:pt x="69" y="160"/>
                      <a:pt x="69" y="160"/>
                      <a:pt x="69" y="160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78" y="170"/>
                      <a:pt x="78" y="170"/>
                      <a:pt x="78" y="170"/>
                    </a:cubicBezTo>
                    <a:cubicBezTo>
                      <a:pt x="84" y="177"/>
                      <a:pt x="84" y="177"/>
                      <a:pt x="84" y="177"/>
                    </a:cubicBezTo>
                    <a:cubicBezTo>
                      <a:pt x="86" y="174"/>
                      <a:pt x="86" y="174"/>
                      <a:pt x="86" y="174"/>
                    </a:cubicBezTo>
                    <a:cubicBezTo>
                      <a:pt x="79" y="169"/>
                      <a:pt x="79" y="169"/>
                      <a:pt x="79" y="169"/>
                    </a:cubicBezTo>
                    <a:lnTo>
                      <a:pt x="77" y="165"/>
                    </a:lnTo>
                    <a:close/>
                    <a:moveTo>
                      <a:pt x="162" y="212"/>
                    </a:moveTo>
                    <a:cubicBezTo>
                      <a:pt x="168" y="210"/>
                      <a:pt x="168" y="210"/>
                      <a:pt x="168" y="210"/>
                    </a:cubicBezTo>
                    <a:cubicBezTo>
                      <a:pt x="169" y="208"/>
                      <a:pt x="169" y="208"/>
                      <a:pt x="169" y="208"/>
                    </a:cubicBezTo>
                    <a:cubicBezTo>
                      <a:pt x="163" y="207"/>
                      <a:pt x="163" y="207"/>
                      <a:pt x="163" y="207"/>
                    </a:cubicBezTo>
                    <a:cubicBezTo>
                      <a:pt x="148" y="205"/>
                      <a:pt x="148" y="205"/>
                      <a:pt x="148" y="205"/>
                    </a:cubicBezTo>
                    <a:cubicBezTo>
                      <a:pt x="148" y="208"/>
                      <a:pt x="148" y="208"/>
                      <a:pt x="148" y="208"/>
                    </a:cubicBezTo>
                    <a:cubicBezTo>
                      <a:pt x="144" y="209"/>
                      <a:pt x="144" y="209"/>
                      <a:pt x="144" y="209"/>
                    </a:cubicBezTo>
                    <a:cubicBezTo>
                      <a:pt x="159" y="214"/>
                      <a:pt x="159" y="214"/>
                      <a:pt x="159" y="214"/>
                    </a:cubicBezTo>
                    <a:lnTo>
                      <a:pt x="162" y="212"/>
                    </a:lnTo>
                    <a:close/>
                    <a:moveTo>
                      <a:pt x="141" y="204"/>
                    </a:moveTo>
                    <a:cubicBezTo>
                      <a:pt x="133" y="202"/>
                      <a:pt x="136" y="206"/>
                      <a:pt x="136" y="206"/>
                    </a:cubicBezTo>
                    <a:cubicBezTo>
                      <a:pt x="140" y="208"/>
                      <a:pt x="147" y="206"/>
                      <a:pt x="141" y="204"/>
                    </a:cubicBezTo>
                    <a:close/>
                    <a:moveTo>
                      <a:pt x="182" y="222"/>
                    </a:moveTo>
                    <a:cubicBezTo>
                      <a:pt x="180" y="220"/>
                      <a:pt x="180" y="220"/>
                      <a:pt x="180" y="220"/>
                    </a:cubicBezTo>
                    <a:cubicBezTo>
                      <a:pt x="163" y="219"/>
                      <a:pt x="163" y="219"/>
                      <a:pt x="163" y="219"/>
                    </a:cubicBezTo>
                    <a:cubicBezTo>
                      <a:pt x="161" y="217"/>
                      <a:pt x="161" y="217"/>
                      <a:pt x="161" y="217"/>
                    </a:cubicBezTo>
                    <a:cubicBezTo>
                      <a:pt x="154" y="214"/>
                      <a:pt x="154" y="214"/>
                      <a:pt x="154" y="214"/>
                    </a:cubicBezTo>
                    <a:cubicBezTo>
                      <a:pt x="152" y="216"/>
                      <a:pt x="152" y="216"/>
                      <a:pt x="152" y="216"/>
                    </a:cubicBezTo>
                    <a:cubicBezTo>
                      <a:pt x="153" y="218"/>
                      <a:pt x="153" y="218"/>
                      <a:pt x="153" y="218"/>
                    </a:cubicBezTo>
                    <a:cubicBezTo>
                      <a:pt x="149" y="218"/>
                      <a:pt x="149" y="218"/>
                      <a:pt x="149" y="218"/>
                    </a:cubicBezTo>
                    <a:cubicBezTo>
                      <a:pt x="146" y="221"/>
                      <a:pt x="146" y="221"/>
                      <a:pt x="146" y="221"/>
                    </a:cubicBezTo>
                    <a:cubicBezTo>
                      <a:pt x="159" y="223"/>
                      <a:pt x="159" y="223"/>
                      <a:pt x="159" y="223"/>
                    </a:cubicBezTo>
                    <a:lnTo>
                      <a:pt x="182" y="222"/>
                    </a:lnTo>
                    <a:close/>
                    <a:moveTo>
                      <a:pt x="135" y="227"/>
                    </a:move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29" y="229"/>
                      <a:pt x="131" y="232"/>
                      <a:pt x="138" y="230"/>
                    </a:cubicBezTo>
                    <a:cubicBezTo>
                      <a:pt x="144" y="228"/>
                      <a:pt x="143" y="225"/>
                      <a:pt x="135" y="227"/>
                    </a:cubicBezTo>
                    <a:close/>
                    <a:moveTo>
                      <a:pt x="170" y="243"/>
                    </a:moveTo>
                    <a:cubicBezTo>
                      <a:pt x="170" y="243"/>
                      <a:pt x="163" y="248"/>
                      <a:pt x="171" y="246"/>
                    </a:cubicBezTo>
                    <a:cubicBezTo>
                      <a:pt x="177" y="246"/>
                      <a:pt x="179" y="243"/>
                      <a:pt x="170" y="243"/>
                    </a:cubicBezTo>
                    <a:close/>
                    <a:moveTo>
                      <a:pt x="169" y="233"/>
                    </a:moveTo>
                    <a:cubicBezTo>
                      <a:pt x="160" y="229"/>
                      <a:pt x="160" y="229"/>
                      <a:pt x="160" y="229"/>
                    </a:cubicBezTo>
                    <a:cubicBezTo>
                      <a:pt x="159" y="232"/>
                      <a:pt x="159" y="232"/>
                      <a:pt x="159" y="232"/>
                    </a:cubicBezTo>
                    <a:cubicBezTo>
                      <a:pt x="162" y="233"/>
                      <a:pt x="162" y="233"/>
                      <a:pt x="162" y="233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4" y="235"/>
                      <a:pt x="174" y="235"/>
                      <a:pt x="174" y="235"/>
                    </a:cubicBezTo>
                    <a:cubicBezTo>
                      <a:pt x="184" y="236"/>
                      <a:pt x="184" y="236"/>
                      <a:pt x="184" y="236"/>
                    </a:cubicBezTo>
                    <a:cubicBezTo>
                      <a:pt x="186" y="235"/>
                      <a:pt x="186" y="235"/>
                      <a:pt x="186" y="235"/>
                    </a:cubicBezTo>
                    <a:cubicBezTo>
                      <a:pt x="176" y="230"/>
                      <a:pt x="176" y="230"/>
                      <a:pt x="176" y="230"/>
                    </a:cubicBezTo>
                    <a:lnTo>
                      <a:pt x="169" y="233"/>
                    </a:lnTo>
                    <a:close/>
                    <a:moveTo>
                      <a:pt x="194" y="243"/>
                    </a:moveTo>
                    <a:cubicBezTo>
                      <a:pt x="213" y="246"/>
                      <a:pt x="213" y="246"/>
                      <a:pt x="213" y="246"/>
                    </a:cubicBezTo>
                    <a:cubicBezTo>
                      <a:pt x="213" y="244"/>
                      <a:pt x="213" y="244"/>
                      <a:pt x="213" y="244"/>
                    </a:cubicBezTo>
                    <a:cubicBezTo>
                      <a:pt x="195" y="240"/>
                      <a:pt x="195" y="240"/>
                      <a:pt x="195" y="240"/>
                    </a:cubicBezTo>
                    <a:lnTo>
                      <a:pt x="194" y="243"/>
                    </a:lnTo>
                    <a:close/>
                    <a:moveTo>
                      <a:pt x="71" y="155"/>
                    </a:moveTo>
                    <a:cubicBezTo>
                      <a:pt x="67" y="153"/>
                      <a:pt x="65" y="156"/>
                      <a:pt x="65" y="156"/>
                    </a:cubicBezTo>
                    <a:cubicBezTo>
                      <a:pt x="71" y="158"/>
                      <a:pt x="74" y="157"/>
                      <a:pt x="71" y="155"/>
                    </a:cubicBezTo>
                    <a:close/>
                    <a:moveTo>
                      <a:pt x="65" y="150"/>
                    </a:moveTo>
                    <a:cubicBezTo>
                      <a:pt x="62" y="150"/>
                      <a:pt x="60" y="151"/>
                      <a:pt x="63" y="153"/>
                    </a:cubicBezTo>
                    <a:cubicBezTo>
                      <a:pt x="63" y="153"/>
                      <a:pt x="67" y="151"/>
                      <a:pt x="65" y="150"/>
                    </a:cubicBezTo>
                    <a:close/>
                    <a:moveTo>
                      <a:pt x="77" y="153"/>
                    </a:moveTo>
                    <a:cubicBezTo>
                      <a:pt x="80" y="153"/>
                      <a:pt x="84" y="149"/>
                      <a:pt x="79" y="149"/>
                    </a:cubicBezTo>
                    <a:cubicBezTo>
                      <a:pt x="75" y="148"/>
                      <a:pt x="77" y="153"/>
                      <a:pt x="77" y="153"/>
                    </a:cubicBezTo>
                    <a:close/>
                    <a:moveTo>
                      <a:pt x="65" y="146"/>
                    </a:moveTo>
                    <a:cubicBezTo>
                      <a:pt x="69" y="147"/>
                      <a:pt x="71" y="145"/>
                      <a:pt x="67" y="144"/>
                    </a:cubicBezTo>
                    <a:cubicBezTo>
                      <a:pt x="65" y="143"/>
                      <a:pt x="65" y="146"/>
                      <a:pt x="65" y="146"/>
                    </a:cubicBezTo>
                    <a:close/>
                    <a:moveTo>
                      <a:pt x="61" y="143"/>
                    </a:moveTo>
                    <a:cubicBezTo>
                      <a:pt x="60" y="142"/>
                      <a:pt x="57" y="145"/>
                      <a:pt x="59" y="146"/>
                    </a:cubicBezTo>
                    <a:cubicBezTo>
                      <a:pt x="59" y="146"/>
                      <a:pt x="63" y="144"/>
                      <a:pt x="61" y="143"/>
                    </a:cubicBezTo>
                    <a:close/>
                    <a:moveTo>
                      <a:pt x="91" y="179"/>
                    </a:moveTo>
                    <a:cubicBezTo>
                      <a:pt x="88" y="178"/>
                      <a:pt x="91" y="182"/>
                      <a:pt x="91" y="182"/>
                    </a:cubicBezTo>
                    <a:cubicBezTo>
                      <a:pt x="96" y="185"/>
                      <a:pt x="95" y="181"/>
                      <a:pt x="91" y="179"/>
                    </a:cubicBezTo>
                    <a:close/>
                    <a:moveTo>
                      <a:pt x="81" y="164"/>
                    </a:moveTo>
                    <a:cubicBezTo>
                      <a:pt x="88" y="171"/>
                      <a:pt x="88" y="167"/>
                      <a:pt x="83" y="163"/>
                    </a:cubicBezTo>
                    <a:cubicBezTo>
                      <a:pt x="78" y="158"/>
                      <a:pt x="81" y="164"/>
                      <a:pt x="81" y="164"/>
                    </a:cubicBezTo>
                    <a:close/>
                  </a:path>
                </a:pathLst>
              </a:custGeom>
              <a:solidFill>
                <a:srgbClr val="B0B1B3"/>
              </a:solidFill>
              <a:ln w="3175" algn="ctr">
                <a:solidFill>
                  <a:sysClr val="window" lastClr="FFFFFF"/>
                </a:solidFill>
                <a:round/>
                <a:headEnd/>
                <a:tailEnd/>
              </a:ln>
              <a:effectLst/>
            </p:spPr>
            <p:txBody>
              <a:bodyPr vert="horz" wrap="none" lIns="90000" tIns="90000" rIns="72000" bIns="900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33" name="Bulgarien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-4794641" y="4684915"/>
                <a:ext cx="861343" cy="626237"/>
              </a:xfrm>
              <a:custGeom>
                <a:avLst/>
                <a:gdLst/>
                <a:ahLst/>
                <a:cxnLst>
                  <a:cxn ang="0">
                    <a:pos x="278" y="15"/>
                  </a:cxn>
                  <a:cxn ang="0">
                    <a:pos x="262" y="3"/>
                  </a:cxn>
                  <a:cxn ang="0">
                    <a:pos x="248" y="3"/>
                  </a:cxn>
                  <a:cxn ang="0">
                    <a:pos x="218" y="3"/>
                  </a:cxn>
                  <a:cxn ang="0">
                    <a:pos x="171" y="33"/>
                  </a:cxn>
                  <a:cxn ang="0">
                    <a:pos x="137" y="48"/>
                  </a:cxn>
                  <a:cxn ang="0">
                    <a:pos x="124" y="48"/>
                  </a:cxn>
                  <a:cxn ang="0">
                    <a:pos x="102" y="50"/>
                  </a:cxn>
                  <a:cxn ang="0">
                    <a:pos x="68" y="55"/>
                  </a:cxn>
                  <a:cxn ang="0">
                    <a:pos x="51" y="51"/>
                  </a:cxn>
                  <a:cxn ang="0">
                    <a:pos x="22" y="53"/>
                  </a:cxn>
                  <a:cxn ang="0">
                    <a:pos x="22" y="40"/>
                  </a:cxn>
                  <a:cxn ang="0">
                    <a:pos x="8" y="39"/>
                  </a:cxn>
                  <a:cxn ang="0">
                    <a:pos x="2" y="50"/>
                  </a:cxn>
                  <a:cxn ang="0">
                    <a:pos x="8" y="74"/>
                  </a:cxn>
                  <a:cxn ang="0">
                    <a:pos x="27" y="89"/>
                  </a:cxn>
                  <a:cxn ang="0">
                    <a:pos x="29" y="116"/>
                  </a:cxn>
                  <a:cxn ang="0">
                    <a:pos x="16" y="123"/>
                  </a:cxn>
                  <a:cxn ang="0">
                    <a:pos x="17" y="132"/>
                  </a:cxn>
                  <a:cxn ang="0">
                    <a:pos x="21" y="149"/>
                  </a:cxn>
                  <a:cxn ang="0">
                    <a:pos x="22" y="166"/>
                  </a:cxn>
                  <a:cxn ang="0">
                    <a:pos x="42" y="173"/>
                  </a:cxn>
                  <a:cxn ang="0">
                    <a:pos x="52" y="190"/>
                  </a:cxn>
                  <a:cxn ang="0">
                    <a:pos x="53" y="219"/>
                  </a:cxn>
                  <a:cxn ang="0">
                    <a:pos x="68" y="213"/>
                  </a:cxn>
                  <a:cxn ang="0">
                    <a:pos x="75" y="211"/>
                  </a:cxn>
                  <a:cxn ang="0">
                    <a:pos x="89" y="208"/>
                  </a:cxn>
                  <a:cxn ang="0">
                    <a:pos x="99" y="202"/>
                  </a:cxn>
                  <a:cxn ang="0">
                    <a:pos x="106" y="201"/>
                  </a:cxn>
                  <a:cxn ang="0">
                    <a:pos x="111" y="196"/>
                  </a:cxn>
                  <a:cxn ang="0">
                    <a:pos x="119" y="197"/>
                  </a:cxn>
                  <a:cxn ang="0">
                    <a:pos x="134" y="198"/>
                  </a:cxn>
                  <a:cxn ang="0">
                    <a:pos x="143" y="203"/>
                  </a:cxn>
                  <a:cxn ang="0">
                    <a:pos x="163" y="202"/>
                  </a:cxn>
                  <a:cxn ang="0">
                    <a:pos x="192" y="195"/>
                  </a:cxn>
                  <a:cxn ang="0">
                    <a:pos x="209" y="185"/>
                  </a:cxn>
                  <a:cxn ang="0">
                    <a:pos x="215" y="165"/>
                  </a:cxn>
                  <a:cxn ang="0">
                    <a:pos x="225" y="156"/>
                  </a:cxn>
                  <a:cxn ang="0">
                    <a:pos x="239" y="143"/>
                  </a:cxn>
                  <a:cxn ang="0">
                    <a:pos x="250" y="136"/>
                  </a:cxn>
                  <a:cxn ang="0">
                    <a:pos x="268" y="139"/>
                  </a:cxn>
                  <a:cxn ang="0">
                    <a:pos x="285" y="138"/>
                  </a:cxn>
                  <a:cxn ang="0">
                    <a:pos x="288" y="133"/>
                  </a:cxn>
                  <a:cxn ang="0">
                    <a:pos x="284" y="121"/>
                  </a:cxn>
                  <a:cxn ang="0">
                    <a:pos x="276" y="111"/>
                  </a:cxn>
                  <a:cxn ang="0">
                    <a:pos x="264" y="108"/>
                  </a:cxn>
                  <a:cxn ang="0">
                    <a:pos x="260" y="98"/>
                  </a:cxn>
                  <a:cxn ang="0">
                    <a:pos x="268" y="88"/>
                  </a:cxn>
                  <a:cxn ang="0">
                    <a:pos x="273" y="73"/>
                  </a:cxn>
                  <a:cxn ang="0">
                    <a:pos x="264" y="56"/>
                  </a:cxn>
                  <a:cxn ang="0">
                    <a:pos x="279" y="40"/>
                  </a:cxn>
                  <a:cxn ang="0">
                    <a:pos x="300" y="26"/>
                  </a:cxn>
                  <a:cxn ang="0">
                    <a:pos x="294" y="14"/>
                  </a:cxn>
                </a:cxnLst>
                <a:rect l="0" t="0" r="r" b="b"/>
                <a:pathLst>
                  <a:path w="300" h="219">
                    <a:moveTo>
                      <a:pt x="294" y="14"/>
                    </a:moveTo>
                    <a:cubicBezTo>
                      <a:pt x="294" y="14"/>
                      <a:pt x="282" y="16"/>
                      <a:pt x="278" y="15"/>
                    </a:cubicBezTo>
                    <a:cubicBezTo>
                      <a:pt x="274" y="15"/>
                      <a:pt x="266" y="13"/>
                      <a:pt x="266" y="13"/>
                    </a:cubicBezTo>
                    <a:cubicBezTo>
                      <a:pt x="262" y="3"/>
                      <a:pt x="262" y="3"/>
                      <a:pt x="262" y="3"/>
                    </a:cubicBezTo>
                    <a:cubicBezTo>
                      <a:pt x="262" y="3"/>
                      <a:pt x="256" y="10"/>
                      <a:pt x="253" y="9"/>
                    </a:cubicBezTo>
                    <a:cubicBezTo>
                      <a:pt x="250" y="8"/>
                      <a:pt x="250" y="3"/>
                      <a:pt x="248" y="3"/>
                    </a:cubicBezTo>
                    <a:cubicBezTo>
                      <a:pt x="246" y="3"/>
                      <a:pt x="240" y="10"/>
                      <a:pt x="236" y="9"/>
                    </a:cubicBezTo>
                    <a:cubicBezTo>
                      <a:pt x="232" y="8"/>
                      <a:pt x="226" y="0"/>
                      <a:pt x="218" y="3"/>
                    </a:cubicBezTo>
                    <a:cubicBezTo>
                      <a:pt x="209" y="6"/>
                      <a:pt x="194" y="15"/>
                      <a:pt x="189" y="16"/>
                    </a:cubicBezTo>
                    <a:cubicBezTo>
                      <a:pt x="183" y="17"/>
                      <a:pt x="175" y="27"/>
                      <a:pt x="171" y="33"/>
                    </a:cubicBezTo>
                    <a:cubicBezTo>
                      <a:pt x="167" y="39"/>
                      <a:pt x="164" y="47"/>
                      <a:pt x="152" y="50"/>
                    </a:cubicBezTo>
                    <a:cubicBezTo>
                      <a:pt x="139" y="53"/>
                      <a:pt x="137" y="48"/>
                      <a:pt x="137" y="48"/>
                    </a:cubicBezTo>
                    <a:cubicBezTo>
                      <a:pt x="131" y="51"/>
                      <a:pt x="131" y="51"/>
                      <a:pt x="131" y="51"/>
                    </a:cubicBezTo>
                    <a:cubicBezTo>
                      <a:pt x="124" y="48"/>
                      <a:pt x="124" y="48"/>
                      <a:pt x="124" y="48"/>
                    </a:cubicBezTo>
                    <a:cubicBezTo>
                      <a:pt x="124" y="48"/>
                      <a:pt x="115" y="53"/>
                      <a:pt x="110" y="51"/>
                    </a:cubicBezTo>
                    <a:cubicBezTo>
                      <a:pt x="107" y="51"/>
                      <a:pt x="106" y="49"/>
                      <a:pt x="102" y="50"/>
                    </a:cubicBezTo>
                    <a:cubicBezTo>
                      <a:pt x="99" y="53"/>
                      <a:pt x="98" y="58"/>
                      <a:pt x="87" y="59"/>
                    </a:cubicBezTo>
                    <a:cubicBezTo>
                      <a:pt x="77" y="60"/>
                      <a:pt x="68" y="55"/>
                      <a:pt x="68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5"/>
                      <a:pt x="54" y="51"/>
                      <a:pt x="51" y="51"/>
                    </a:cubicBezTo>
                    <a:cubicBezTo>
                      <a:pt x="47" y="51"/>
                      <a:pt x="37" y="60"/>
                      <a:pt x="32" y="59"/>
                    </a:cubicBezTo>
                    <a:cubicBezTo>
                      <a:pt x="26" y="59"/>
                      <a:pt x="22" y="58"/>
                      <a:pt x="22" y="53"/>
                    </a:cubicBezTo>
                    <a:cubicBezTo>
                      <a:pt x="23" y="47"/>
                      <a:pt x="30" y="48"/>
                      <a:pt x="29" y="43"/>
                    </a:cubicBezTo>
                    <a:cubicBezTo>
                      <a:pt x="29" y="39"/>
                      <a:pt x="26" y="41"/>
                      <a:pt x="22" y="40"/>
                    </a:cubicBezTo>
                    <a:cubicBezTo>
                      <a:pt x="20" y="40"/>
                      <a:pt x="14" y="37"/>
                      <a:pt x="10" y="35"/>
                    </a:cubicBezTo>
                    <a:cubicBezTo>
                      <a:pt x="9" y="38"/>
                      <a:pt x="8" y="39"/>
                      <a:pt x="8" y="39"/>
                    </a:cubicBezTo>
                    <a:cubicBezTo>
                      <a:pt x="8" y="39"/>
                      <a:pt x="9" y="44"/>
                      <a:pt x="7" y="47"/>
                    </a:cubicBezTo>
                    <a:cubicBezTo>
                      <a:pt x="5" y="49"/>
                      <a:pt x="2" y="50"/>
                      <a:pt x="2" y="5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1" y="83"/>
                      <a:pt x="23" y="86"/>
                      <a:pt x="27" y="89"/>
                    </a:cubicBezTo>
                    <a:cubicBezTo>
                      <a:pt x="33" y="92"/>
                      <a:pt x="38" y="101"/>
                      <a:pt x="38" y="101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9" y="116"/>
                      <a:pt x="28" y="120"/>
                      <a:pt x="26" y="121"/>
                    </a:cubicBezTo>
                    <a:cubicBezTo>
                      <a:pt x="23" y="122"/>
                      <a:pt x="19" y="120"/>
                      <a:pt x="16" y="123"/>
                    </a:cubicBezTo>
                    <a:cubicBezTo>
                      <a:pt x="11" y="126"/>
                      <a:pt x="11" y="130"/>
                      <a:pt x="11" y="130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21" y="149"/>
                      <a:pt x="21" y="149"/>
                      <a:pt x="21" y="149"/>
                    </a:cubicBezTo>
                    <a:cubicBezTo>
                      <a:pt x="13" y="160"/>
                      <a:pt x="13" y="160"/>
                      <a:pt x="13" y="160"/>
                    </a:cubicBezTo>
                    <a:cubicBezTo>
                      <a:pt x="13" y="160"/>
                      <a:pt x="20" y="164"/>
                      <a:pt x="22" y="166"/>
                    </a:cubicBezTo>
                    <a:cubicBezTo>
                      <a:pt x="24" y="169"/>
                      <a:pt x="27" y="174"/>
                      <a:pt x="32" y="173"/>
                    </a:cubicBezTo>
                    <a:cubicBezTo>
                      <a:pt x="42" y="173"/>
                      <a:pt x="42" y="173"/>
                      <a:pt x="42" y="173"/>
                    </a:cubicBezTo>
                    <a:cubicBezTo>
                      <a:pt x="43" y="186"/>
                      <a:pt x="43" y="186"/>
                      <a:pt x="43" y="186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3" y="219"/>
                      <a:pt x="53" y="219"/>
                      <a:pt x="53" y="219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68" y="213"/>
                      <a:pt x="68" y="213"/>
                      <a:pt x="68" y="213"/>
                    </a:cubicBezTo>
                    <a:cubicBezTo>
                      <a:pt x="73" y="215"/>
                      <a:pt x="73" y="215"/>
                      <a:pt x="73" y="215"/>
                    </a:cubicBezTo>
                    <a:cubicBezTo>
                      <a:pt x="75" y="211"/>
                      <a:pt x="75" y="211"/>
                      <a:pt x="75" y="211"/>
                    </a:cubicBezTo>
                    <a:cubicBezTo>
                      <a:pt x="87" y="211"/>
                      <a:pt x="87" y="211"/>
                      <a:pt x="87" y="211"/>
                    </a:cubicBezTo>
                    <a:cubicBezTo>
                      <a:pt x="89" y="208"/>
                      <a:pt x="89" y="208"/>
                      <a:pt x="89" y="208"/>
                    </a:cubicBezTo>
                    <a:cubicBezTo>
                      <a:pt x="92" y="207"/>
                      <a:pt x="92" y="207"/>
                      <a:pt x="92" y="207"/>
                    </a:cubicBezTo>
                    <a:cubicBezTo>
                      <a:pt x="99" y="202"/>
                      <a:pt x="99" y="202"/>
                      <a:pt x="99" y="202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6" y="201"/>
                      <a:pt x="106" y="201"/>
                      <a:pt x="106" y="201"/>
                    </a:cubicBezTo>
                    <a:cubicBezTo>
                      <a:pt x="105" y="196"/>
                      <a:pt x="105" y="196"/>
                      <a:pt x="105" y="196"/>
                    </a:cubicBezTo>
                    <a:cubicBezTo>
                      <a:pt x="111" y="196"/>
                      <a:pt x="111" y="196"/>
                      <a:pt x="111" y="196"/>
                    </a:cubicBezTo>
                    <a:cubicBezTo>
                      <a:pt x="114" y="192"/>
                      <a:pt x="114" y="192"/>
                      <a:pt x="114" y="192"/>
                    </a:cubicBezTo>
                    <a:cubicBezTo>
                      <a:pt x="114" y="192"/>
                      <a:pt x="117" y="198"/>
                      <a:pt x="119" y="197"/>
                    </a:cubicBezTo>
                    <a:cubicBezTo>
                      <a:pt x="121" y="195"/>
                      <a:pt x="128" y="191"/>
                      <a:pt x="128" y="191"/>
                    </a:cubicBezTo>
                    <a:cubicBezTo>
                      <a:pt x="134" y="198"/>
                      <a:pt x="134" y="198"/>
                      <a:pt x="134" y="198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3" y="203"/>
                      <a:pt x="143" y="203"/>
                      <a:pt x="143" y="203"/>
                    </a:cubicBezTo>
                    <a:cubicBezTo>
                      <a:pt x="149" y="198"/>
                      <a:pt x="149" y="198"/>
                      <a:pt x="149" y="198"/>
                    </a:cubicBezTo>
                    <a:cubicBezTo>
                      <a:pt x="163" y="202"/>
                      <a:pt x="163" y="202"/>
                      <a:pt x="163" y="202"/>
                    </a:cubicBezTo>
                    <a:cubicBezTo>
                      <a:pt x="163" y="202"/>
                      <a:pt x="166" y="207"/>
                      <a:pt x="168" y="206"/>
                    </a:cubicBezTo>
                    <a:cubicBezTo>
                      <a:pt x="169" y="206"/>
                      <a:pt x="192" y="195"/>
                      <a:pt x="192" y="195"/>
                    </a:cubicBezTo>
                    <a:cubicBezTo>
                      <a:pt x="199" y="196"/>
                      <a:pt x="199" y="196"/>
                      <a:pt x="199" y="196"/>
                    </a:cubicBezTo>
                    <a:cubicBezTo>
                      <a:pt x="199" y="196"/>
                      <a:pt x="208" y="192"/>
                      <a:pt x="209" y="185"/>
                    </a:cubicBezTo>
                    <a:cubicBezTo>
                      <a:pt x="209" y="176"/>
                      <a:pt x="199" y="171"/>
                      <a:pt x="201" y="168"/>
                    </a:cubicBezTo>
                    <a:cubicBezTo>
                      <a:pt x="204" y="166"/>
                      <a:pt x="215" y="165"/>
                      <a:pt x="215" y="165"/>
                    </a:cubicBezTo>
                    <a:cubicBezTo>
                      <a:pt x="215" y="165"/>
                      <a:pt x="213" y="160"/>
                      <a:pt x="216" y="158"/>
                    </a:cubicBezTo>
                    <a:cubicBezTo>
                      <a:pt x="218" y="156"/>
                      <a:pt x="223" y="159"/>
                      <a:pt x="225" y="156"/>
                    </a:cubicBezTo>
                    <a:cubicBezTo>
                      <a:pt x="226" y="152"/>
                      <a:pt x="221" y="148"/>
                      <a:pt x="224" y="145"/>
                    </a:cubicBezTo>
                    <a:cubicBezTo>
                      <a:pt x="229" y="144"/>
                      <a:pt x="235" y="148"/>
                      <a:pt x="239" y="143"/>
                    </a:cubicBezTo>
                    <a:cubicBezTo>
                      <a:pt x="245" y="139"/>
                      <a:pt x="245" y="136"/>
                      <a:pt x="247" y="134"/>
                    </a:cubicBezTo>
                    <a:cubicBezTo>
                      <a:pt x="249" y="133"/>
                      <a:pt x="250" y="136"/>
                      <a:pt x="250" y="136"/>
                    </a:cubicBezTo>
                    <a:cubicBezTo>
                      <a:pt x="250" y="136"/>
                      <a:pt x="252" y="130"/>
                      <a:pt x="256" y="130"/>
                    </a:cubicBezTo>
                    <a:cubicBezTo>
                      <a:pt x="259" y="132"/>
                      <a:pt x="264" y="138"/>
                      <a:pt x="268" y="139"/>
                    </a:cubicBezTo>
                    <a:cubicBezTo>
                      <a:pt x="273" y="139"/>
                      <a:pt x="278" y="135"/>
                      <a:pt x="278" y="135"/>
                    </a:cubicBezTo>
                    <a:cubicBezTo>
                      <a:pt x="285" y="138"/>
                      <a:pt x="285" y="138"/>
                      <a:pt x="285" y="138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88" y="133"/>
                      <a:pt x="288" y="133"/>
                      <a:pt x="288" y="133"/>
                    </a:cubicBezTo>
                    <a:cubicBezTo>
                      <a:pt x="294" y="130"/>
                      <a:pt x="294" y="130"/>
                      <a:pt x="294" y="130"/>
                    </a:cubicBezTo>
                    <a:cubicBezTo>
                      <a:pt x="284" y="121"/>
                      <a:pt x="284" y="121"/>
                      <a:pt x="284" y="121"/>
                    </a:cubicBezTo>
                    <a:cubicBezTo>
                      <a:pt x="278" y="117"/>
                      <a:pt x="278" y="117"/>
                      <a:pt x="278" y="117"/>
                    </a:cubicBezTo>
                    <a:cubicBezTo>
                      <a:pt x="276" y="111"/>
                      <a:pt x="276" y="111"/>
                      <a:pt x="276" y="111"/>
                    </a:cubicBezTo>
                    <a:cubicBezTo>
                      <a:pt x="267" y="103"/>
                      <a:pt x="267" y="103"/>
                      <a:pt x="267" y="103"/>
                    </a:cubicBezTo>
                    <a:cubicBezTo>
                      <a:pt x="267" y="103"/>
                      <a:pt x="266" y="106"/>
                      <a:pt x="264" y="108"/>
                    </a:cubicBezTo>
                    <a:cubicBezTo>
                      <a:pt x="262" y="110"/>
                      <a:pt x="256" y="108"/>
                      <a:pt x="256" y="108"/>
                    </a:cubicBezTo>
                    <a:cubicBezTo>
                      <a:pt x="260" y="98"/>
                      <a:pt x="260" y="98"/>
                      <a:pt x="260" y="98"/>
                    </a:cubicBezTo>
                    <a:cubicBezTo>
                      <a:pt x="268" y="97"/>
                      <a:pt x="268" y="97"/>
                      <a:pt x="268" y="97"/>
                    </a:cubicBezTo>
                    <a:cubicBezTo>
                      <a:pt x="268" y="88"/>
                      <a:pt x="268" y="88"/>
                      <a:pt x="268" y="88"/>
                    </a:cubicBezTo>
                    <a:cubicBezTo>
                      <a:pt x="278" y="85"/>
                      <a:pt x="278" y="85"/>
                      <a:pt x="278" y="85"/>
                    </a:cubicBezTo>
                    <a:cubicBezTo>
                      <a:pt x="278" y="85"/>
                      <a:pt x="274" y="80"/>
                      <a:pt x="273" y="73"/>
                    </a:cubicBezTo>
                    <a:cubicBezTo>
                      <a:pt x="273" y="66"/>
                      <a:pt x="272" y="56"/>
                      <a:pt x="272" y="56"/>
                    </a:cubicBezTo>
                    <a:cubicBezTo>
                      <a:pt x="264" y="56"/>
                      <a:pt x="264" y="56"/>
                      <a:pt x="264" y="56"/>
                    </a:cubicBezTo>
                    <a:cubicBezTo>
                      <a:pt x="264" y="56"/>
                      <a:pt x="274" y="54"/>
                      <a:pt x="275" y="51"/>
                    </a:cubicBezTo>
                    <a:cubicBezTo>
                      <a:pt x="276" y="49"/>
                      <a:pt x="271" y="44"/>
                      <a:pt x="279" y="40"/>
                    </a:cubicBezTo>
                    <a:cubicBezTo>
                      <a:pt x="286" y="34"/>
                      <a:pt x="294" y="38"/>
                      <a:pt x="294" y="38"/>
                    </a:cubicBezTo>
                    <a:cubicBezTo>
                      <a:pt x="300" y="26"/>
                      <a:pt x="300" y="26"/>
                      <a:pt x="300" y="26"/>
                    </a:cubicBezTo>
                    <a:cubicBezTo>
                      <a:pt x="300" y="26"/>
                      <a:pt x="297" y="23"/>
                      <a:pt x="296" y="19"/>
                    </a:cubicBezTo>
                    <a:cubicBezTo>
                      <a:pt x="295" y="17"/>
                      <a:pt x="294" y="14"/>
                      <a:pt x="294" y="14"/>
                    </a:cubicBezTo>
                    <a:close/>
                  </a:path>
                </a:pathLst>
              </a:custGeom>
              <a:solidFill>
                <a:srgbClr val="B0B1B3"/>
              </a:solidFill>
              <a:ln w="3175" algn="ctr">
                <a:solidFill>
                  <a:sysClr val="window" lastClr="FFFFFF"/>
                </a:solidFill>
                <a:round/>
                <a:headEnd/>
                <a:tailEnd/>
              </a:ln>
              <a:effectLst/>
            </p:spPr>
            <p:txBody>
              <a:bodyPr vert="horz" wrap="none" lIns="90000" tIns="90000" rIns="72000" bIns="900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34" name="Albanien" descr="© INSCALE GmbH, 05.05.2010&#10;http://www.presentationload.com/"/>
              <p:cNvSpPr>
                <a:spLocks/>
              </p:cNvSpPr>
              <p:nvPr/>
            </p:nvSpPr>
            <p:spPr bwMode="auto">
              <a:xfrm>
                <a:off x="-5185771" y="5123068"/>
                <a:ext cx="288539" cy="549293"/>
              </a:xfrm>
              <a:custGeom>
                <a:avLst/>
                <a:gdLst/>
                <a:ahLst/>
                <a:cxnLst>
                  <a:cxn ang="0">
                    <a:pos x="95" y="110"/>
                  </a:cxn>
                  <a:cxn ang="0">
                    <a:pos x="89" y="106"/>
                  </a:cxn>
                  <a:cxn ang="0">
                    <a:pos x="78" y="98"/>
                  </a:cxn>
                  <a:cxn ang="0">
                    <a:pos x="66" y="83"/>
                  </a:cxn>
                  <a:cxn ang="0">
                    <a:pos x="63" y="69"/>
                  </a:cxn>
                  <a:cxn ang="0">
                    <a:pos x="66" y="53"/>
                  </a:cxn>
                  <a:cxn ang="0">
                    <a:pos x="61" y="24"/>
                  </a:cxn>
                  <a:cxn ang="0">
                    <a:pos x="43" y="9"/>
                  </a:cxn>
                  <a:cxn ang="0">
                    <a:pos x="28" y="12"/>
                  </a:cxn>
                  <a:cxn ang="0">
                    <a:pos x="21" y="1"/>
                  </a:cxn>
                  <a:cxn ang="0">
                    <a:pos x="0" y="35"/>
                  </a:cxn>
                  <a:cxn ang="0">
                    <a:pos x="5" y="46"/>
                  </a:cxn>
                  <a:cxn ang="0">
                    <a:pos x="14" y="55"/>
                  </a:cxn>
                  <a:cxn ang="0">
                    <a:pos x="21" y="69"/>
                  </a:cxn>
                  <a:cxn ang="0">
                    <a:pos x="13" y="71"/>
                  </a:cxn>
                  <a:cxn ang="0">
                    <a:pos x="11" y="85"/>
                  </a:cxn>
                  <a:cxn ang="0">
                    <a:pos x="18" y="92"/>
                  </a:cxn>
                  <a:cxn ang="0">
                    <a:pos x="16" y="108"/>
                  </a:cxn>
                  <a:cxn ang="0">
                    <a:pos x="14" y="113"/>
                  </a:cxn>
                  <a:cxn ang="0">
                    <a:pos x="15" y="119"/>
                  </a:cxn>
                  <a:cxn ang="0">
                    <a:pos x="12" y="130"/>
                  </a:cxn>
                  <a:cxn ang="0">
                    <a:pos x="19" y="138"/>
                  </a:cxn>
                  <a:cxn ang="0">
                    <a:pos x="16" y="141"/>
                  </a:cxn>
                  <a:cxn ang="0">
                    <a:pos x="19" y="153"/>
                  </a:cxn>
                  <a:cxn ang="0">
                    <a:pos x="16" y="146"/>
                  </a:cxn>
                  <a:cxn ang="0">
                    <a:pos x="12" y="147"/>
                  </a:cxn>
                  <a:cxn ang="0">
                    <a:pos x="33" y="164"/>
                  </a:cxn>
                  <a:cxn ang="0">
                    <a:pos x="41" y="169"/>
                  </a:cxn>
                  <a:cxn ang="0">
                    <a:pos x="47" y="179"/>
                  </a:cxn>
                  <a:cxn ang="0">
                    <a:pos x="52" y="190"/>
                  </a:cxn>
                  <a:cxn ang="0">
                    <a:pos x="67" y="187"/>
                  </a:cxn>
                  <a:cxn ang="0">
                    <a:pos x="72" y="181"/>
                  </a:cxn>
                  <a:cxn ang="0">
                    <a:pos x="66" y="171"/>
                  </a:cxn>
                  <a:cxn ang="0">
                    <a:pos x="73" y="163"/>
                  </a:cxn>
                  <a:cxn ang="0">
                    <a:pos x="85" y="149"/>
                  </a:cxn>
                  <a:cxn ang="0">
                    <a:pos x="90" y="135"/>
                  </a:cxn>
                  <a:cxn ang="0">
                    <a:pos x="100" y="125"/>
                  </a:cxn>
                </a:cxnLst>
                <a:rect l="0" t="0" r="r" b="b"/>
                <a:pathLst>
                  <a:path w="100" h="192">
                    <a:moveTo>
                      <a:pt x="95" y="117"/>
                    </a:moveTo>
                    <a:cubicBezTo>
                      <a:pt x="95" y="110"/>
                      <a:pt x="95" y="110"/>
                      <a:pt x="95" y="110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89" y="106"/>
                      <a:pt x="89" y="106"/>
                      <a:pt x="89" y="106"/>
                    </a:cubicBezTo>
                    <a:cubicBezTo>
                      <a:pt x="82" y="110"/>
                      <a:pt x="82" y="110"/>
                      <a:pt x="82" y="11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66" y="83"/>
                      <a:pt x="66" y="83"/>
                      <a:pt x="66" y="83"/>
                    </a:cubicBezTo>
                    <a:cubicBezTo>
                      <a:pt x="70" y="78"/>
                      <a:pt x="70" y="78"/>
                      <a:pt x="70" y="78"/>
                    </a:cubicBezTo>
                    <a:cubicBezTo>
                      <a:pt x="63" y="69"/>
                      <a:pt x="63" y="69"/>
                      <a:pt x="63" y="69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9"/>
                      <a:pt x="65" y="29"/>
                      <a:pt x="61" y="24"/>
                    </a:cubicBezTo>
                    <a:cubicBezTo>
                      <a:pt x="57" y="20"/>
                      <a:pt x="46" y="19"/>
                      <a:pt x="46" y="19"/>
                    </a:cubicBezTo>
                    <a:cubicBezTo>
                      <a:pt x="46" y="19"/>
                      <a:pt x="45" y="12"/>
                      <a:pt x="43" y="9"/>
                    </a:cubicBezTo>
                    <a:cubicBezTo>
                      <a:pt x="41" y="7"/>
                      <a:pt x="38" y="5"/>
                      <a:pt x="38" y="5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9" y="54"/>
                      <a:pt x="14" y="55"/>
                    </a:cubicBezTo>
                    <a:cubicBezTo>
                      <a:pt x="19" y="56"/>
                      <a:pt x="17" y="60"/>
                      <a:pt x="17" y="60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1" y="80"/>
                      <a:pt x="11" y="85"/>
                    </a:cubicBezTo>
                    <a:cubicBezTo>
                      <a:pt x="12" y="91"/>
                      <a:pt x="13" y="91"/>
                      <a:pt x="13" y="91"/>
                    </a:cubicBezTo>
                    <a:cubicBezTo>
                      <a:pt x="13" y="91"/>
                      <a:pt x="18" y="90"/>
                      <a:pt x="18" y="92"/>
                    </a:cubicBezTo>
                    <a:cubicBezTo>
                      <a:pt x="18" y="94"/>
                      <a:pt x="14" y="100"/>
                      <a:pt x="14" y="100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6" y="108"/>
                      <a:pt x="23" y="111"/>
                      <a:pt x="21" y="113"/>
                    </a:cubicBezTo>
                    <a:cubicBezTo>
                      <a:pt x="18" y="115"/>
                      <a:pt x="14" y="113"/>
                      <a:pt x="14" y="113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12" y="130"/>
                      <a:pt x="12" y="130"/>
                      <a:pt x="12" y="130"/>
                    </a:cubicBezTo>
                    <a:cubicBezTo>
                      <a:pt x="14" y="137"/>
                      <a:pt x="14" y="137"/>
                      <a:pt x="14" y="137"/>
                    </a:cubicBezTo>
                    <a:cubicBezTo>
                      <a:pt x="14" y="137"/>
                      <a:pt x="19" y="134"/>
                      <a:pt x="19" y="138"/>
                    </a:cubicBezTo>
                    <a:cubicBezTo>
                      <a:pt x="19" y="140"/>
                      <a:pt x="16" y="140"/>
                      <a:pt x="16" y="140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141"/>
                      <a:pt x="23" y="142"/>
                      <a:pt x="22" y="147"/>
                    </a:cubicBezTo>
                    <a:cubicBezTo>
                      <a:pt x="21" y="154"/>
                      <a:pt x="19" y="153"/>
                      <a:pt x="19" y="153"/>
                    </a:cubicBezTo>
                    <a:cubicBezTo>
                      <a:pt x="19" y="153"/>
                      <a:pt x="17" y="152"/>
                      <a:pt x="17" y="150"/>
                    </a:cubicBezTo>
                    <a:cubicBezTo>
                      <a:pt x="16" y="148"/>
                      <a:pt x="16" y="146"/>
                      <a:pt x="16" y="146"/>
                    </a:cubicBezTo>
                    <a:cubicBezTo>
                      <a:pt x="12" y="145"/>
                      <a:pt x="12" y="145"/>
                      <a:pt x="12" y="145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12" y="147"/>
                      <a:pt x="16" y="156"/>
                      <a:pt x="21" y="159"/>
                    </a:cubicBezTo>
                    <a:cubicBezTo>
                      <a:pt x="25" y="162"/>
                      <a:pt x="30" y="164"/>
                      <a:pt x="33" y="164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41" y="169"/>
                      <a:pt x="41" y="169"/>
                      <a:pt x="41" y="169"/>
                    </a:cubicBezTo>
                    <a:cubicBezTo>
                      <a:pt x="46" y="169"/>
                      <a:pt x="46" y="169"/>
                      <a:pt x="46" y="16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52" y="180"/>
                      <a:pt x="52" y="180"/>
                      <a:pt x="52" y="18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9" y="192"/>
                      <a:pt x="60" y="192"/>
                    </a:cubicBezTo>
                    <a:cubicBezTo>
                      <a:pt x="62" y="192"/>
                      <a:pt x="67" y="187"/>
                      <a:pt x="67" y="187"/>
                    </a:cubicBezTo>
                    <a:cubicBezTo>
                      <a:pt x="67" y="187"/>
                      <a:pt x="66" y="184"/>
                      <a:pt x="67" y="181"/>
                    </a:cubicBezTo>
                    <a:cubicBezTo>
                      <a:pt x="67" y="180"/>
                      <a:pt x="72" y="181"/>
                      <a:pt x="72" y="181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71" y="177"/>
                      <a:pt x="65" y="174"/>
                      <a:pt x="66" y="171"/>
                    </a:cubicBezTo>
                    <a:cubicBezTo>
                      <a:pt x="67" y="166"/>
                      <a:pt x="71" y="168"/>
                      <a:pt x="71" y="168"/>
                    </a:cubicBezTo>
                    <a:cubicBezTo>
                      <a:pt x="71" y="168"/>
                      <a:pt x="70" y="164"/>
                      <a:pt x="73" y="163"/>
                    </a:cubicBezTo>
                    <a:cubicBezTo>
                      <a:pt x="76" y="162"/>
                      <a:pt x="78" y="165"/>
                      <a:pt x="83" y="161"/>
                    </a:cubicBezTo>
                    <a:cubicBezTo>
                      <a:pt x="88" y="156"/>
                      <a:pt x="85" y="149"/>
                      <a:pt x="85" y="149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89" y="144"/>
                      <a:pt x="87" y="138"/>
                      <a:pt x="90" y="135"/>
                    </a:cubicBezTo>
                    <a:cubicBezTo>
                      <a:pt x="92" y="134"/>
                      <a:pt x="95" y="134"/>
                      <a:pt x="95" y="134"/>
                    </a:cubicBezTo>
                    <a:cubicBezTo>
                      <a:pt x="95" y="134"/>
                      <a:pt x="100" y="129"/>
                      <a:pt x="100" y="125"/>
                    </a:cubicBezTo>
                    <a:cubicBezTo>
                      <a:pt x="99" y="121"/>
                      <a:pt x="95" y="117"/>
                      <a:pt x="95" y="117"/>
                    </a:cubicBezTo>
                    <a:close/>
                  </a:path>
                </a:pathLst>
              </a:custGeom>
              <a:solidFill>
                <a:srgbClr val="B0B1B3"/>
              </a:solidFill>
              <a:ln w="3175" algn="ctr">
                <a:solidFill>
                  <a:sysClr val="window" lastClr="FFFFFF"/>
                </a:solidFill>
                <a:round/>
                <a:headEnd/>
                <a:tailEnd/>
              </a:ln>
              <a:effectLst/>
            </p:spPr>
            <p:txBody>
              <a:bodyPr vert="horz" wrap="none" lIns="90000" tIns="90000" rIns="72000" bIns="900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p:grpSp>
        <p:sp>
          <p:nvSpPr>
            <p:cNvPr id="13" name="Textplatzhalter 21"/>
            <p:cNvSpPr txBox="1">
              <a:spLocks/>
            </p:cNvSpPr>
            <p:nvPr/>
          </p:nvSpPr>
          <p:spPr>
            <a:xfrm>
              <a:off x="7642442" y="4192198"/>
              <a:ext cx="153987" cy="138113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rmAutofit/>
            </a:bodyPr>
            <a:lstStyle>
              <a:lvl1pPr marL="207963" indent="-2079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357188" indent="-149225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SzPct val="100000"/>
                <a:buFont typeface="Symbol" panose="05050102010706020507" pitchFamily="18" charset="2"/>
                <a:buChar char="·"/>
                <a:defRPr lang="en-US" sz="14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539750" indent="-1825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Georgia" panose="02040502050405020303" pitchFamily="18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504000" indent="-144000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Courier New" panose="02070309020205020404" pitchFamily="49" charset="0"/>
                <a:buChar char="-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714375" indent="-207963" algn="l" defTabSz="9144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839788" indent="-125413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878787"/>
                </a:buClr>
                <a:buSzTx/>
                <a:buFont typeface="Webdings" panose="05030102010509060703" pitchFamily="18" charset="2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SK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Textplatzhalter 21"/>
            <p:cNvSpPr txBox="1">
              <a:spLocks/>
            </p:cNvSpPr>
            <p:nvPr/>
          </p:nvSpPr>
          <p:spPr>
            <a:xfrm>
              <a:off x="6884936" y="4508138"/>
              <a:ext cx="147637" cy="13970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rmAutofit/>
            </a:bodyPr>
            <a:lstStyle>
              <a:lvl1pPr marL="207963" indent="-2079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357188" indent="-149225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SzPct val="100000"/>
                <a:buFont typeface="Symbol" panose="05050102010706020507" pitchFamily="18" charset="2"/>
                <a:buChar char="·"/>
                <a:defRPr lang="en-US" sz="14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539750" indent="-1825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Georgia" panose="02040502050405020303" pitchFamily="18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504000" indent="-144000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Courier New" panose="02070309020205020404" pitchFamily="49" charset="0"/>
                <a:buChar char="-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714375" indent="-207963" algn="l" defTabSz="9144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839788" indent="-125413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878787"/>
                </a:buClr>
                <a:buSzTx/>
                <a:buFont typeface="Webdings" panose="05030102010509060703" pitchFamily="18" charset="2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AT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Textplatzhalter 21"/>
            <p:cNvSpPr txBox="1">
              <a:spLocks/>
            </p:cNvSpPr>
            <p:nvPr/>
          </p:nvSpPr>
          <p:spPr>
            <a:xfrm>
              <a:off x="7642442" y="4639216"/>
              <a:ext cx="166687" cy="13811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rmAutofit/>
            </a:bodyPr>
            <a:lstStyle>
              <a:lvl1pPr marL="207963" indent="-2079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357188" indent="-149225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SzPct val="100000"/>
                <a:buFont typeface="Symbol" panose="05050102010706020507" pitchFamily="18" charset="2"/>
                <a:buChar char="·"/>
                <a:defRPr lang="en-US" sz="14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539750" indent="-1825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Georgia" panose="02040502050405020303" pitchFamily="18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504000" indent="-144000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Courier New" panose="02070309020205020404" pitchFamily="49" charset="0"/>
                <a:buChar char="-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714375" indent="-207963" algn="l" defTabSz="9144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839788" indent="-125413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878787"/>
                </a:buClr>
                <a:buSzTx/>
                <a:buFont typeface="Webdings" panose="05030102010509060703" pitchFamily="18" charset="2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HU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Textplatzhalter 21"/>
            <p:cNvSpPr txBox="1">
              <a:spLocks/>
            </p:cNvSpPr>
            <p:nvPr/>
          </p:nvSpPr>
          <p:spPr>
            <a:xfrm>
              <a:off x="6892485" y="4911204"/>
              <a:ext cx="141287" cy="13811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rmAutofit/>
            </a:bodyPr>
            <a:lstStyle>
              <a:lvl1pPr marL="207963" indent="-2079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357188" indent="-149225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SzPct val="100000"/>
                <a:buFont typeface="Symbol" panose="05050102010706020507" pitchFamily="18" charset="2"/>
                <a:buChar char="·"/>
                <a:defRPr lang="en-US" sz="14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539750" indent="-1825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Georgia" panose="02040502050405020303" pitchFamily="18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504000" indent="-144000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Courier New" panose="02070309020205020404" pitchFamily="49" charset="0"/>
                <a:buChar char="-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714375" indent="-207963" algn="l" defTabSz="9144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839788" indent="-125413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878787"/>
                </a:buClr>
                <a:buSzTx/>
                <a:buFont typeface="Webdings" panose="05030102010509060703" pitchFamily="18" charset="2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SI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Textplatzhalter 21"/>
            <p:cNvSpPr txBox="1">
              <a:spLocks/>
            </p:cNvSpPr>
            <p:nvPr/>
          </p:nvSpPr>
          <p:spPr>
            <a:xfrm>
              <a:off x="7192219" y="4977998"/>
              <a:ext cx="166687" cy="13970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rmAutofit/>
            </a:bodyPr>
            <a:lstStyle>
              <a:lvl1pPr marL="207963" indent="-2079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357188" indent="-149225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SzPct val="100000"/>
                <a:buFont typeface="Symbol" panose="05050102010706020507" pitchFamily="18" charset="2"/>
                <a:buChar char="·"/>
                <a:defRPr lang="en-US" sz="14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539750" indent="-1825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Georgia" panose="02040502050405020303" pitchFamily="18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504000" indent="-144000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Courier New" panose="02070309020205020404" pitchFamily="49" charset="0"/>
                <a:buChar char="-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714375" indent="-207963" algn="l" defTabSz="9144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839788" indent="-125413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878787"/>
                </a:buClr>
                <a:buSzTx/>
                <a:buFont typeface="Webdings" panose="05030102010509060703" pitchFamily="18" charset="2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HR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Textplatzhalter 21"/>
            <p:cNvSpPr txBox="1">
              <a:spLocks/>
            </p:cNvSpPr>
            <p:nvPr/>
          </p:nvSpPr>
          <p:spPr>
            <a:xfrm>
              <a:off x="8671658" y="4782594"/>
              <a:ext cx="173037" cy="13970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rmAutofit/>
            </a:bodyPr>
            <a:lstStyle>
              <a:lvl1pPr marL="207963" indent="-2079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357188" indent="-149225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SzPct val="100000"/>
                <a:buFont typeface="Symbol" panose="05050102010706020507" pitchFamily="18" charset="2"/>
                <a:buChar char="·"/>
                <a:defRPr lang="en-US" sz="14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539750" indent="-1825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Georgia" panose="02040502050405020303" pitchFamily="18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504000" indent="-144000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Courier New" panose="02070309020205020404" pitchFamily="49" charset="0"/>
                <a:buChar char="-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714375" indent="-207963" algn="l" defTabSz="9144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839788" indent="-125413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878787"/>
                </a:buClr>
                <a:buSzTx/>
                <a:buFont typeface="Webdings" panose="05030102010509060703" pitchFamily="18" charset="2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RO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Textplatzhalter 21"/>
            <p:cNvSpPr txBox="1">
              <a:spLocks/>
            </p:cNvSpPr>
            <p:nvPr/>
          </p:nvSpPr>
          <p:spPr>
            <a:xfrm>
              <a:off x="8020653" y="5293260"/>
              <a:ext cx="160337" cy="13811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rmAutofit/>
            </a:bodyPr>
            <a:lstStyle>
              <a:lvl1pPr marL="207963" indent="-2079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357188" indent="-149225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SzPct val="100000"/>
                <a:buFont typeface="Symbol" panose="05050102010706020507" pitchFamily="18" charset="2"/>
                <a:buChar char="·"/>
                <a:defRPr lang="en-US" sz="14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539750" indent="-1825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Georgia" panose="02040502050405020303" pitchFamily="18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504000" indent="-144000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Courier New" panose="02070309020205020404" pitchFamily="49" charset="0"/>
                <a:buChar char="-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714375" indent="-207963" algn="l" defTabSz="9144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839788" indent="-125413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878787"/>
                </a:buClr>
                <a:buSzTx/>
                <a:buFont typeface="Webdings" panose="05030102010509060703" pitchFamily="18" charset="2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RS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Textplatzhalter 21"/>
            <p:cNvSpPr txBox="1">
              <a:spLocks/>
            </p:cNvSpPr>
            <p:nvPr/>
          </p:nvSpPr>
          <p:spPr>
            <a:xfrm>
              <a:off x="8804080" y="5568566"/>
              <a:ext cx="166687" cy="13970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rmAutofit/>
            </a:bodyPr>
            <a:lstStyle>
              <a:lvl1pPr marL="207963" indent="-2079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357188" indent="-149225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SzPct val="100000"/>
                <a:buFont typeface="Symbol" panose="05050102010706020507" pitchFamily="18" charset="2"/>
                <a:buChar char="·"/>
                <a:defRPr lang="en-US" sz="14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539750" indent="-1825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Georgia" panose="02040502050405020303" pitchFamily="18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504000" indent="-144000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Courier New" panose="02070309020205020404" pitchFamily="49" charset="0"/>
                <a:buChar char="-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714375" indent="-207963" algn="l" defTabSz="9144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839788" indent="-125413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878787"/>
                </a:buClr>
                <a:buSzTx/>
                <a:buFont typeface="Webdings" panose="05030102010509060703" pitchFamily="18" charset="2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BG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Textplatzhalter 21"/>
            <p:cNvSpPr txBox="1">
              <a:spLocks/>
            </p:cNvSpPr>
            <p:nvPr/>
          </p:nvSpPr>
          <p:spPr>
            <a:xfrm>
              <a:off x="7985349" y="6108159"/>
              <a:ext cx="141287" cy="13811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rmAutofit/>
            </a:bodyPr>
            <a:lstStyle>
              <a:lvl1pPr marL="207963" indent="-2079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357188" indent="-149225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SzPct val="100000"/>
                <a:buFont typeface="Symbol" panose="05050102010706020507" pitchFamily="18" charset="2"/>
                <a:buChar char="·"/>
                <a:defRPr lang="en-US" sz="14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539750" indent="-1825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Georgia" panose="02040502050405020303" pitchFamily="18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504000" indent="-144000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Courier New" panose="02070309020205020404" pitchFamily="49" charset="0"/>
                <a:buChar char="-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714375" indent="-207963" algn="l" defTabSz="9144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839788" indent="-125413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878787"/>
                </a:buClr>
                <a:buSzTx/>
                <a:buFont typeface="Webdings" panose="05030102010509060703" pitchFamily="18" charset="2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Textplatzhalter 21"/>
            <p:cNvSpPr txBox="1">
              <a:spLocks/>
            </p:cNvSpPr>
            <p:nvPr/>
          </p:nvSpPr>
          <p:spPr>
            <a:xfrm>
              <a:off x="6892534" y="4000909"/>
              <a:ext cx="153888" cy="138499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rmAutofit/>
            </a:bodyPr>
            <a:lstStyle>
              <a:lvl1pPr marL="207963" indent="-2079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357188" indent="-149225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SzPct val="100000"/>
                <a:buFont typeface="Symbol" panose="05050102010706020507" pitchFamily="18" charset="2"/>
                <a:buChar char="·"/>
                <a:defRPr lang="en-US" sz="14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539750" indent="-1825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Georgia" panose="02040502050405020303" pitchFamily="18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504000" indent="-144000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Courier New" panose="02070309020205020404" pitchFamily="49" charset="0"/>
                <a:buChar char="-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714375" indent="-207963" algn="l" defTabSz="9144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839788" indent="-125413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878787"/>
                </a:buClr>
                <a:buSzTx/>
                <a:buFont typeface="Webdings" panose="05030102010509060703" pitchFamily="18" charset="2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CZ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Textplatzhalter 21"/>
            <p:cNvSpPr txBox="1">
              <a:spLocks/>
            </p:cNvSpPr>
            <p:nvPr/>
          </p:nvSpPr>
          <p:spPr>
            <a:xfrm>
              <a:off x="7538046" y="3410538"/>
              <a:ext cx="141064" cy="138499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rmAutofit/>
            </a:bodyPr>
            <a:lstStyle>
              <a:lvl1pPr marL="207963" indent="-2079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Webdings" panose="05030102010509060703" pitchFamily="18" charset="2"/>
                <a:buChar char="&lt;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357188" indent="-149225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SzPct val="100000"/>
                <a:buFont typeface="Symbol" panose="05050102010706020507" pitchFamily="18" charset="2"/>
                <a:buChar char="·"/>
                <a:defRPr lang="en-US" sz="14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539750" indent="-182563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Georgia" panose="02040502050405020303" pitchFamily="18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504000" indent="-144000" algn="l" defTabSz="914400" rtl="0" eaLnBrk="1" latinLnBrk="0" hangingPunct="1">
                <a:spcBef>
                  <a:spcPts val="300"/>
                </a:spcBef>
                <a:buClr>
                  <a:srgbClr val="878787"/>
                </a:buClr>
                <a:buFont typeface="Courier New" panose="02070309020205020404" pitchFamily="49" charset="0"/>
                <a:buChar char="-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714375" indent="-207963" algn="l" defTabSz="914400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Verdana" panose="020B0604030504040204" pitchFamily="34" charset="0"/>
                <a:buChar char="−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839788" indent="-125413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878787"/>
                </a:buClr>
                <a:buSzTx/>
                <a:buFont typeface="Webdings" panose="05030102010509060703" pitchFamily="18" charset="2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PL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6" name="Grafik 3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82" y="2791345"/>
            <a:ext cx="230868" cy="230868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5" y="1489488"/>
            <a:ext cx="2029800" cy="1621402"/>
          </a:xfrm>
          <a:prstGeom prst="rect">
            <a:avLst/>
          </a:prstGeom>
        </p:spPr>
      </p:pic>
      <p:pic>
        <p:nvPicPr>
          <p:cNvPr id="40" name="Grafik 36">
            <a:hlinkClick r:id="rId5"/>
            <a:extLst>
              <a:ext uri="{FF2B5EF4-FFF2-40B4-BE49-F238E27FC236}">
                <a16:creationId xmlns:a16="http://schemas.microsoft.com/office/drawing/2014/main" id="{5C5D553F-D1B2-4B54-B4B6-B5ADCF6183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2" y="2824538"/>
            <a:ext cx="190800" cy="1908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99CC7AB-C574-41DE-8426-DB7EC4933F16}"/>
              </a:ext>
            </a:extLst>
          </p:cNvPr>
          <p:cNvSpPr/>
          <p:nvPr/>
        </p:nvSpPr>
        <p:spPr>
          <a:xfrm>
            <a:off x="8111613" y="196645"/>
            <a:ext cx="1592826" cy="89126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endParaRPr lang="de-AT" sz="1400" dirty="0" err="1">
              <a:solidFill>
                <a:schemeClr val="tx2"/>
              </a:solidFill>
            </a:endParaRPr>
          </a:p>
        </p:txBody>
      </p:sp>
      <p:pic>
        <p:nvPicPr>
          <p:cNvPr id="37" name="Grafik 18">
            <a:extLst>
              <a:ext uri="{FF2B5EF4-FFF2-40B4-BE49-F238E27FC236}">
                <a16:creationId xmlns:a16="http://schemas.microsoft.com/office/drawing/2014/main" id="{F42B0725-756D-4995-9C6D-3B92909B5E39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4874" r="4916" b="4733"/>
          <a:stretch/>
        </p:blipFill>
        <p:spPr bwMode="auto">
          <a:xfrm>
            <a:off x="8648003" y="307149"/>
            <a:ext cx="951619" cy="733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9091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01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2437" y="775894"/>
            <a:ext cx="7242590" cy="430887"/>
          </a:xfrm>
        </p:spPr>
        <p:txBody>
          <a:bodyPr/>
          <a:lstStyle/>
          <a:p>
            <a:r>
              <a:rPr lang="en-US" sz="2800"/>
              <a:t>Population</a:t>
            </a:r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D7D7F-D677-4DAF-AE29-D707A7671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0" y="2636911"/>
            <a:ext cx="8723620" cy="28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2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2437" y="775894"/>
            <a:ext cx="7242590" cy="430887"/>
          </a:xfrm>
        </p:spPr>
        <p:txBody>
          <a:bodyPr/>
          <a:lstStyle/>
          <a:p>
            <a:r>
              <a:rPr lang="en-US" sz="2800"/>
              <a:t>Plus and Minus</a:t>
            </a:r>
            <a:endParaRPr lang="en-GB" sz="2800" dirty="0"/>
          </a:p>
        </p:txBody>
      </p:sp>
      <p:graphicFrame>
        <p:nvGraphicFramePr>
          <p:cNvPr id="7" name="Group 21">
            <a:extLst>
              <a:ext uri="{FF2B5EF4-FFF2-40B4-BE49-F238E27FC236}">
                <a16:creationId xmlns:a16="http://schemas.microsoft.com/office/drawing/2014/main" id="{5E4721B5-4926-4EAF-BB08-79F9B8E656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0010" y="1818969"/>
          <a:ext cx="8136904" cy="4032277"/>
        </p:xfrm>
        <a:graphic>
          <a:graphicData uri="http://schemas.openxmlformats.org/drawingml/2006/table">
            <a:tbl>
              <a:tblPr/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4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IN Offc Pro" panose="020B0504020101020102" pitchFamily="34" charset="0"/>
                          <a:ea typeface="MS PGothic" pitchFamily="34" charset="-128"/>
                          <a:cs typeface="DIN Offc Pro" panose="020B0504020101020102" pitchFamily="34" charset="0"/>
                        </a:rPr>
                        <a:t>PROS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DIN Offc Pro" panose="020B0504020101020102" pitchFamily="34" charset="0"/>
                        <a:ea typeface="MS PGothic" pitchFamily="34" charset="-128"/>
                        <a:cs typeface="DIN Offc Pro" panose="020B0504020101020102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IN Offc Pro" panose="020B0504020101020102" pitchFamily="34" charset="0"/>
                          <a:ea typeface="MS PGothic" pitchFamily="34" charset="-128"/>
                          <a:cs typeface="DIN Offc Pro" panose="020B0504020101020102" pitchFamily="34" charset="0"/>
                        </a:rPr>
                        <a:t>CONS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DIN Offc Pro" panose="020B0504020101020102" pitchFamily="34" charset="0"/>
                        <a:ea typeface="MS PGothic" pitchFamily="34" charset="-128"/>
                        <a:cs typeface="DIN Offc Pro" panose="020B0504020101020102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797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DIN Offc Pro" panose="020B0504020101020102" pitchFamily="34" charset="0"/>
                        <a:ea typeface="MS PGothic" pitchFamily="34" charset="-128"/>
                        <a:cs typeface="DIN Offc Pro" panose="020B0504020101020102" pitchFamily="34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Flat tax (still)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Growing home market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salaries (still)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Increasing consumption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Foreign languages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Agriculture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ITC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EU-Funds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"/>
                        <a:tabLst>
                          <a:tab pos="228600" algn="l"/>
                        </a:tabLst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DIN Offc Pro" panose="020B0504020101020102" pitchFamily="34" charset="0"/>
                        <a:ea typeface="MS PGothic" pitchFamily="34" charset="-128"/>
                        <a:cs typeface="DIN Offc Pro" panose="020B0504020101020102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 of workforce </a:t>
                      </a: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depending on region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Unsustainable growth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Intransparency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Instability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Bureaucracy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Infrastructure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productivity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EU-Funds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DIN Offc Pro" panose="020B0504020101020102" pitchFamily="34" charset="0"/>
                        <a:ea typeface="+mn-ea"/>
                        <a:cs typeface="DIN Offc Pro" panose="020B0504020101020102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5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A4803-002E-4F57-BAB1-689B809DA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73" y="1070234"/>
            <a:ext cx="6933454" cy="551287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2437" y="775894"/>
            <a:ext cx="7242590" cy="430887"/>
          </a:xfrm>
        </p:spPr>
        <p:txBody>
          <a:bodyPr/>
          <a:lstStyle/>
          <a:p>
            <a:r>
              <a:rPr lang="en-US" sz="2800"/>
              <a:t>GDP Development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7304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2437" y="775894"/>
            <a:ext cx="7242590" cy="430887"/>
          </a:xfrm>
        </p:spPr>
        <p:txBody>
          <a:bodyPr/>
          <a:lstStyle/>
          <a:p>
            <a:r>
              <a:rPr lang="en-US" sz="2800"/>
              <a:t>Plus and Minus</a:t>
            </a:r>
            <a:endParaRPr lang="en-GB" sz="2800" dirty="0"/>
          </a:p>
        </p:txBody>
      </p:sp>
      <p:graphicFrame>
        <p:nvGraphicFramePr>
          <p:cNvPr id="7" name="Group 21">
            <a:extLst>
              <a:ext uri="{FF2B5EF4-FFF2-40B4-BE49-F238E27FC236}">
                <a16:creationId xmlns:a16="http://schemas.microsoft.com/office/drawing/2014/main" id="{5E4721B5-4926-4EAF-BB08-79F9B8E656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0010" y="1818969"/>
          <a:ext cx="8136904" cy="4032277"/>
        </p:xfrm>
        <a:graphic>
          <a:graphicData uri="http://schemas.openxmlformats.org/drawingml/2006/table">
            <a:tbl>
              <a:tblPr/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4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IN Offc Pro" panose="020B0504020101020102" pitchFamily="34" charset="0"/>
                          <a:ea typeface="MS PGothic" pitchFamily="34" charset="-128"/>
                          <a:cs typeface="DIN Offc Pro" panose="020B0504020101020102" pitchFamily="34" charset="0"/>
                        </a:rPr>
                        <a:t>PROS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DIN Offc Pro" panose="020B0504020101020102" pitchFamily="34" charset="0"/>
                        <a:ea typeface="MS PGothic" pitchFamily="34" charset="-128"/>
                        <a:cs typeface="DIN Offc Pro" panose="020B0504020101020102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IN Offc Pro" panose="020B0504020101020102" pitchFamily="34" charset="0"/>
                          <a:ea typeface="MS PGothic" pitchFamily="34" charset="-128"/>
                          <a:cs typeface="DIN Offc Pro" panose="020B0504020101020102" pitchFamily="34" charset="0"/>
                        </a:rPr>
                        <a:t>CONS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DIN Offc Pro" panose="020B0504020101020102" pitchFamily="34" charset="0"/>
                        <a:ea typeface="MS PGothic" pitchFamily="34" charset="-128"/>
                        <a:cs typeface="DIN Offc Pro" panose="020B0504020101020102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797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DIN Offc Pro" panose="020B0504020101020102" pitchFamily="34" charset="0"/>
                        <a:ea typeface="MS PGothic" pitchFamily="34" charset="-128"/>
                        <a:cs typeface="DIN Offc Pro" panose="020B0504020101020102" pitchFamily="34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Flat tax (still)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Growing home market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salaries (still)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Increasing consumption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Foreign languages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Agriculture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ITC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EU-Funds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"/>
                        <a:tabLst>
                          <a:tab pos="228600" algn="l"/>
                        </a:tabLst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DIN Offc Pro" panose="020B0504020101020102" pitchFamily="34" charset="0"/>
                        <a:ea typeface="MS PGothic" pitchFamily="34" charset="-128"/>
                        <a:cs typeface="DIN Offc Pro" panose="020B0504020101020102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 of workforce </a:t>
                      </a: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depending on region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Unsustainable growth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Intransparency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Instability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Bureaucracy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Infrastructure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productivity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EU-Funds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DIN Offc Pro" panose="020B0504020101020102" pitchFamily="34" charset="0"/>
                        <a:ea typeface="+mn-ea"/>
                        <a:cs typeface="DIN Offc Pro" panose="020B0504020101020102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95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0" y="266108"/>
            <a:ext cx="8987375" cy="63401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4083"/>
            <a:r>
              <a:rPr lang="de-DE">
                <a:latin typeface="Arial" panose="020B0604020202020204"/>
              </a:rPr>
              <a:t>Page </a:t>
            </a:r>
            <a:fld id="{E2BCF22A-5E8C-4B2F-8CEC-D31B789CDA14}" type="slidenum">
              <a:rPr lang="de-DE">
                <a:latin typeface="Arial" panose="020B0604020202020204"/>
              </a:rPr>
              <a:pPr defTabSz="844083"/>
              <a:t>8</a:t>
            </a:fld>
            <a:endParaRPr lang="de-DE" dirty="0">
              <a:latin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2388" y="5403629"/>
            <a:ext cx="1245081" cy="284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44083">
              <a:buClr>
                <a:srgbClr val="878787"/>
              </a:buClr>
            </a:pPr>
            <a:r>
              <a:rPr lang="de-AT" sz="1846" b="1" dirty="0">
                <a:solidFill>
                  <a:srgbClr val="000000"/>
                </a:solidFill>
                <a:latin typeface="Arial" panose="020B0604020202020204"/>
              </a:rPr>
              <a:t>Bucharest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67448" y="5260204"/>
            <a:ext cx="1237041" cy="284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44083">
              <a:buClr>
                <a:srgbClr val="878787"/>
              </a:buClr>
            </a:pPr>
            <a:r>
              <a:rPr lang="de-AT" sz="1846" b="1" dirty="0">
                <a:solidFill>
                  <a:srgbClr val="000000"/>
                </a:solidFill>
                <a:latin typeface="Arial" panose="020B0604020202020204"/>
              </a:rPr>
              <a:t>Constanta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3064" y="4355077"/>
            <a:ext cx="1139918" cy="284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44083">
              <a:buClr>
                <a:srgbClr val="878787"/>
              </a:buClr>
            </a:pPr>
            <a:r>
              <a:rPr lang="de-AT" sz="1846" b="1" dirty="0">
                <a:solidFill>
                  <a:srgbClr val="000000"/>
                </a:solidFill>
                <a:latin typeface="Arial" panose="020B0604020202020204"/>
              </a:rPr>
              <a:t>Ploiesti</a:t>
            </a:r>
          </a:p>
        </p:txBody>
      </p:sp>
      <p:sp>
        <p:nvSpPr>
          <p:cNvPr id="9" name="Rectangle 8"/>
          <p:cNvSpPr/>
          <p:nvPr/>
        </p:nvSpPr>
        <p:spPr>
          <a:xfrm>
            <a:off x="5314959" y="3410470"/>
            <a:ext cx="907621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/>
            <a:r>
              <a:rPr lang="de-AT" sz="1662" b="1" dirty="0">
                <a:solidFill>
                  <a:srgbClr val="000000"/>
                </a:solidFill>
                <a:latin typeface="Arial" panose="020B0604020202020204"/>
              </a:rPr>
              <a:t>Brasov</a:t>
            </a:r>
            <a:endParaRPr lang="de-AT" sz="1662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1545" y="3208372"/>
            <a:ext cx="705642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/>
            <a:r>
              <a:rPr lang="de-AT" sz="1662" b="1" dirty="0">
                <a:solidFill>
                  <a:srgbClr val="000000"/>
                </a:solidFill>
                <a:latin typeface="Arial" panose="020B0604020202020204"/>
              </a:rPr>
              <a:t>Sibiu</a:t>
            </a:r>
            <a:endParaRPr lang="de-AT" sz="1662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3852" y="3088080"/>
            <a:ext cx="694421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/>
            <a:r>
              <a:rPr lang="de-AT" sz="1662" b="1" dirty="0">
                <a:solidFill>
                  <a:srgbClr val="000000"/>
                </a:solidFill>
                <a:latin typeface="Arial" panose="020B0604020202020204"/>
              </a:rPr>
              <a:t>Deva</a:t>
            </a:r>
            <a:endParaRPr lang="de-AT" sz="1662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07725" y="2166089"/>
            <a:ext cx="587020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/>
            <a:r>
              <a:rPr lang="de-AT" sz="1662" b="1" dirty="0">
                <a:solidFill>
                  <a:srgbClr val="000000"/>
                </a:solidFill>
                <a:latin typeface="Arial" panose="020B0604020202020204"/>
              </a:rPr>
              <a:t>Cluj</a:t>
            </a:r>
            <a:endParaRPr lang="de-AT" sz="1662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92694" y="2747158"/>
            <a:ext cx="670376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/>
            <a:r>
              <a:rPr lang="de-AT" sz="1662" b="1" dirty="0">
                <a:solidFill>
                  <a:srgbClr val="000000"/>
                </a:solidFill>
                <a:latin typeface="Arial" panose="020B0604020202020204"/>
              </a:rPr>
              <a:t>Arad</a:t>
            </a:r>
            <a:endParaRPr lang="de-AT" sz="1662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9463" y="1895305"/>
            <a:ext cx="918841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/>
            <a:r>
              <a:rPr lang="de-AT" sz="1662" b="1" dirty="0">
                <a:solidFill>
                  <a:srgbClr val="000000"/>
                </a:solidFill>
                <a:latin typeface="Arial" panose="020B0604020202020204"/>
              </a:rPr>
              <a:t>Oradea</a:t>
            </a:r>
            <a:endParaRPr lang="de-AT" sz="1662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6000" y="3648381"/>
            <a:ext cx="1187505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/>
            <a:r>
              <a:rPr lang="de-AT" sz="1662" b="1" dirty="0">
                <a:solidFill>
                  <a:srgbClr val="000000"/>
                </a:solidFill>
                <a:latin typeface="Arial" panose="020B0604020202020204"/>
              </a:rPr>
              <a:t>Timisoara</a:t>
            </a:r>
            <a:endParaRPr lang="de-AT" sz="1662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2030" y="5139905"/>
            <a:ext cx="1139918" cy="284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44083">
              <a:buClr>
                <a:srgbClr val="878787"/>
              </a:buClr>
            </a:pPr>
            <a:r>
              <a:rPr lang="de-AT" sz="1846" b="1" dirty="0">
                <a:solidFill>
                  <a:srgbClr val="000000"/>
                </a:solidFill>
                <a:latin typeface="Arial" panose="020B0604020202020204"/>
              </a:rPr>
              <a:t>Craiova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7530" y="2463054"/>
            <a:ext cx="1139918" cy="284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44083">
              <a:buClr>
                <a:srgbClr val="878787"/>
              </a:buClr>
            </a:pPr>
            <a:r>
              <a:rPr lang="de-AT" sz="1846" b="1" dirty="0">
                <a:solidFill>
                  <a:srgbClr val="000000"/>
                </a:solidFill>
                <a:latin typeface="Arial" panose="020B0604020202020204"/>
              </a:rPr>
              <a:t>Bacau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2469" y="4435458"/>
            <a:ext cx="1139918" cy="284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44083">
              <a:buClr>
                <a:srgbClr val="878787"/>
              </a:buClr>
            </a:pPr>
            <a:r>
              <a:rPr lang="de-AT" sz="1846" b="1" dirty="0">
                <a:solidFill>
                  <a:srgbClr val="000000"/>
                </a:solidFill>
                <a:latin typeface="Arial" panose="020B0604020202020204"/>
              </a:rPr>
              <a:t>Pitesti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14143" y="1430981"/>
            <a:ext cx="1139918" cy="284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44083">
              <a:buClr>
                <a:srgbClr val="878787"/>
              </a:buClr>
            </a:pPr>
            <a:r>
              <a:rPr lang="de-AT" sz="1846" b="1" dirty="0">
                <a:solidFill>
                  <a:srgbClr val="000000"/>
                </a:solidFill>
                <a:latin typeface="Arial" panose="020B0604020202020204"/>
              </a:rPr>
              <a:t>Iasi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12982" y="4295545"/>
            <a:ext cx="1139918" cy="284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44083">
              <a:buClr>
                <a:srgbClr val="878787"/>
              </a:buClr>
            </a:pPr>
            <a:r>
              <a:rPr lang="de-AT" sz="1846" b="1" dirty="0">
                <a:solidFill>
                  <a:srgbClr val="000000"/>
                </a:solidFill>
                <a:latin typeface="Arial" panose="020B0604020202020204"/>
              </a:rPr>
              <a:t>Buzau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08883" y="3503003"/>
            <a:ext cx="1139918" cy="284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44083">
              <a:buClr>
                <a:srgbClr val="878787"/>
              </a:buClr>
            </a:pPr>
            <a:r>
              <a:rPr lang="de-AT" sz="1846" b="1" dirty="0">
                <a:solidFill>
                  <a:srgbClr val="000000"/>
                </a:solidFill>
                <a:latin typeface="Arial" panose="020B0604020202020204"/>
              </a:rPr>
              <a:t>Focsani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7551" y="1816831"/>
            <a:ext cx="1139918" cy="568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44083">
              <a:buClr>
                <a:srgbClr val="878787"/>
              </a:buClr>
            </a:pPr>
            <a:r>
              <a:rPr lang="de-AT" sz="1846" b="1" dirty="0">
                <a:solidFill>
                  <a:srgbClr val="000000"/>
                </a:solidFill>
                <a:latin typeface="Arial" panose="020B0604020202020204"/>
              </a:rPr>
              <a:t>Targu Neamt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39148" y="2097846"/>
            <a:ext cx="1139918" cy="568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44083">
              <a:buClr>
                <a:srgbClr val="878787"/>
              </a:buClr>
            </a:pPr>
            <a:r>
              <a:rPr lang="de-AT" sz="1846" b="1" dirty="0">
                <a:solidFill>
                  <a:srgbClr val="000000"/>
                </a:solidFill>
                <a:latin typeface="Arial" panose="020B0604020202020204"/>
              </a:rPr>
              <a:t>Targu Mures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71433" y="864473"/>
            <a:ext cx="1494144" cy="284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44083">
              <a:buClr>
                <a:srgbClr val="878787"/>
              </a:buClr>
            </a:pPr>
            <a:r>
              <a:rPr lang="de-AT" sz="1846" b="1" dirty="0">
                <a:solidFill>
                  <a:srgbClr val="FF0000"/>
                </a:solidFill>
                <a:latin typeface="Arial" panose="020B0604020202020204"/>
              </a:rPr>
              <a:t>Finalized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67106" y="1118923"/>
            <a:ext cx="1494144" cy="2840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defTabSz="844083">
              <a:buClr>
                <a:srgbClr val="878787"/>
              </a:buClr>
            </a:pPr>
            <a:r>
              <a:rPr lang="de-AT" sz="1846" b="1" dirty="0">
                <a:solidFill>
                  <a:srgbClr val="FFFFFF"/>
                </a:solidFill>
                <a:latin typeface="Arial" panose="020B0604020202020204"/>
              </a:rPr>
              <a:t>Construction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65455" y="1370914"/>
            <a:ext cx="1494144" cy="284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44083">
              <a:buClr>
                <a:srgbClr val="878787"/>
              </a:buClr>
            </a:pPr>
            <a:r>
              <a:rPr lang="de-AT" sz="1846" b="1" dirty="0">
                <a:solidFill>
                  <a:srgbClr val="0070C0"/>
                </a:solidFill>
                <a:latin typeface="Arial" panose="020B0604020202020204"/>
              </a:rPr>
              <a:t>Project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49605E-EC8C-4B00-8754-8DAF52E7A51C}"/>
              </a:ext>
            </a:extLst>
          </p:cNvPr>
          <p:cNvSpPr/>
          <p:nvPr/>
        </p:nvSpPr>
        <p:spPr>
          <a:xfrm>
            <a:off x="9360310" y="266108"/>
            <a:ext cx="356753" cy="317008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endParaRPr lang="de-AT" sz="14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9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E2BCF22A-5E8C-4B2F-8CEC-D31B789CDA1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2437" y="775894"/>
            <a:ext cx="7242590" cy="430887"/>
          </a:xfrm>
        </p:spPr>
        <p:txBody>
          <a:bodyPr/>
          <a:lstStyle/>
          <a:p>
            <a:r>
              <a:rPr lang="en-US" sz="2800"/>
              <a:t>Plus and Minus</a:t>
            </a:r>
            <a:endParaRPr lang="en-GB" sz="2800" dirty="0"/>
          </a:p>
        </p:txBody>
      </p:sp>
      <p:graphicFrame>
        <p:nvGraphicFramePr>
          <p:cNvPr id="7" name="Group 21">
            <a:extLst>
              <a:ext uri="{FF2B5EF4-FFF2-40B4-BE49-F238E27FC236}">
                <a16:creationId xmlns:a16="http://schemas.microsoft.com/office/drawing/2014/main" id="{5E4721B5-4926-4EAF-BB08-79F9B8E656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0010" y="1818969"/>
          <a:ext cx="8136904" cy="4032277"/>
        </p:xfrm>
        <a:graphic>
          <a:graphicData uri="http://schemas.openxmlformats.org/drawingml/2006/table">
            <a:tbl>
              <a:tblPr/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4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IN Offc Pro" panose="020B0504020101020102" pitchFamily="34" charset="0"/>
                          <a:ea typeface="MS PGothic" pitchFamily="34" charset="-128"/>
                          <a:cs typeface="DIN Offc Pro" panose="020B0504020101020102" pitchFamily="34" charset="0"/>
                        </a:rPr>
                        <a:t>PROS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DIN Offc Pro" panose="020B0504020101020102" pitchFamily="34" charset="0"/>
                        <a:ea typeface="MS PGothic" pitchFamily="34" charset="-128"/>
                        <a:cs typeface="DIN Offc Pro" panose="020B0504020101020102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IN Offc Pro" panose="020B0504020101020102" pitchFamily="34" charset="0"/>
                          <a:ea typeface="MS PGothic" pitchFamily="34" charset="-128"/>
                          <a:cs typeface="DIN Offc Pro" panose="020B0504020101020102" pitchFamily="34" charset="0"/>
                        </a:rPr>
                        <a:t>CONS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DIN Offc Pro" panose="020B0504020101020102" pitchFamily="34" charset="0"/>
                        <a:ea typeface="MS PGothic" pitchFamily="34" charset="-128"/>
                        <a:cs typeface="DIN Offc Pro" panose="020B0504020101020102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797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DIN Offc Pro" panose="020B0504020101020102" pitchFamily="34" charset="0"/>
                        <a:ea typeface="MS PGothic" pitchFamily="34" charset="-128"/>
                        <a:cs typeface="DIN Offc Pro" panose="020B0504020101020102" pitchFamily="34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Flat tax (still)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Growing home market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salaries (still)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Increasing consumption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Foreign languages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Agriculture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ITC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"/>
                        <a:tabLst>
                          <a:tab pos="228600" algn="l"/>
                        </a:tabLst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EU-Funds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Pct val="115000"/>
                        <a:buFont typeface="Symbol" pitchFamily="18" charset="2"/>
                        <a:buChar char=""/>
                        <a:tabLst>
                          <a:tab pos="228600" algn="l"/>
                        </a:tabLst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DIN Offc Pro" panose="020B0504020101020102" pitchFamily="34" charset="0"/>
                        <a:ea typeface="MS PGothic" pitchFamily="34" charset="-128"/>
                        <a:cs typeface="DIN Offc Pro" panose="020B0504020101020102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 of workforce </a:t>
                      </a: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depending on region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Unsustainable growth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Intransparency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Instability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Bureaucracy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Infrastructure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productivity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EU-Funds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DIN Offc Pro" panose="020B0504020101020102" pitchFamily="34" charset="0"/>
                        <a:ea typeface="+mn-ea"/>
                        <a:cs typeface="DIN Offc Pro" panose="020B0504020101020102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4613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&lt;/m_strFormatTime&gt;&lt;/m_precDefaultDate&gt;&lt;m_precDefaultYear/&gt;&lt;m_precDefaultQuarter/&gt;&lt;m_precDefaultMonth/&gt;&lt;m_precDefaultWeek/&gt;&lt;m_precDefaultDay/&gt;&lt;m_mruColor&gt;&lt;m_vecMRU length=&quot;1&quot;&gt;&lt;elem m_fUsage=&quot;1.00000000000000000000E+000&quot;&gt;&lt;m_msothmcolidx val=&quot;0&quot;/&gt;&lt;m_rgb r=&quot;3c&quot; g=&quot;64&quot; b=&quot;78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PA Horwath">
  <a:themeElements>
    <a:clrScheme name="Benutzerdefiniert 23">
      <a:dk1>
        <a:srgbClr val="000000"/>
      </a:dk1>
      <a:lt1>
        <a:srgbClr val="FFFFFF"/>
      </a:lt1>
      <a:dk2>
        <a:srgbClr val="002138"/>
      </a:dk2>
      <a:lt2>
        <a:srgbClr val="00AEEC"/>
      </a:lt2>
      <a:accent1>
        <a:srgbClr val="75787C"/>
      </a:accent1>
      <a:accent2>
        <a:srgbClr val="75787C"/>
      </a:accent2>
      <a:accent3>
        <a:srgbClr val="75787C"/>
      </a:accent3>
      <a:accent4>
        <a:srgbClr val="4E5052"/>
      </a:accent4>
      <a:accent5>
        <a:srgbClr val="D82231"/>
      </a:accent5>
      <a:accent6>
        <a:srgbClr val="79B93E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2"/>
          </a:solidFill>
        </a:ln>
      </a:spPr>
      <a:bodyPr lIns="108000" rIns="108000" rtlCol="0" anchor="ctr"/>
      <a:lstStyle>
        <a:defPPr algn="ctr">
          <a:defRPr sz="14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marL="285750" indent="-285750">
          <a:buClr>
            <a:srgbClr val="878787"/>
          </a:buClr>
          <a:buFont typeface="Webdings" panose="05030102010509060703" pitchFamily="18" charset="2"/>
          <a:buChar char=""/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1478</Words>
  <Application>Microsoft Office PowerPoint</Application>
  <PresentationFormat>A4 Paper (210x297 mm)</PresentationFormat>
  <Paragraphs>354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MS PGothic</vt:lpstr>
      <vt:lpstr>Arial</vt:lpstr>
      <vt:lpstr>Arial Narrow</vt:lpstr>
      <vt:lpstr>Calibri</vt:lpstr>
      <vt:lpstr>Courier New</vt:lpstr>
      <vt:lpstr>DIN Offc Pro</vt:lpstr>
      <vt:lpstr>Estrangelo Edessa</vt:lpstr>
      <vt:lpstr>Georgia</vt:lpstr>
      <vt:lpstr>Symbol</vt:lpstr>
      <vt:lpstr>Verdana</vt:lpstr>
      <vt:lpstr>Webdings</vt:lpstr>
      <vt:lpstr>Wingdings</vt:lpstr>
      <vt:lpstr>TPA Horwath</vt:lpstr>
      <vt:lpstr>think-cell Folie</vt:lpstr>
      <vt:lpstr>Business environment and EU funds 2014-2020 in Romania </vt:lpstr>
      <vt:lpstr>News of last Friday</vt:lpstr>
      <vt:lpstr>Plus and Minus</vt:lpstr>
      <vt:lpstr>Population</vt:lpstr>
      <vt:lpstr>Plus and Minus</vt:lpstr>
      <vt:lpstr>GDP Development</vt:lpstr>
      <vt:lpstr>Plus and Minus</vt:lpstr>
      <vt:lpstr>PowerPoint Presentation</vt:lpstr>
      <vt:lpstr>Plus and Minus</vt:lpstr>
      <vt:lpstr>Having a Romanian Subsidiary</vt:lpstr>
      <vt:lpstr>Having a Romanian Subsidiary</vt:lpstr>
      <vt:lpstr>Taxes Overview</vt:lpstr>
      <vt:lpstr>PowerPoint Presentation</vt:lpstr>
      <vt:lpstr>2014 - 2020</vt:lpstr>
      <vt:lpstr>What the EU-Funds are being used for</vt:lpstr>
      <vt:lpstr>Road Infrastructure</vt:lpstr>
      <vt:lpstr>Road Infrastructure</vt:lpstr>
      <vt:lpstr>Railroad Infrastructure</vt:lpstr>
      <vt:lpstr>Railroad infrastructure</vt:lpstr>
      <vt:lpstr>Ports and terminals</vt:lpstr>
      <vt:lpstr>Ports and terminals</vt:lpstr>
      <vt:lpstr>Environmental Projects</vt:lpstr>
      <vt:lpstr>EU-Funds for Environment - Water</vt:lpstr>
      <vt:lpstr>EU-Funds for Environment – Waste Collection</vt:lpstr>
      <vt:lpstr>Urban Development Projects</vt:lpstr>
      <vt:lpstr>EU-Funds for Urban Development</vt:lpstr>
      <vt:lpstr>EU-Funds for Companies</vt:lpstr>
      <vt:lpstr>Investment support for SMEs (Small and Medium Enterprises)</vt:lpstr>
      <vt:lpstr>Agriculture and Food Industry</vt:lpstr>
      <vt:lpstr>PowerPoint Presentation</vt:lpstr>
      <vt:lpstr>PowerPoint Presentation</vt:lpstr>
      <vt:lpstr>The TPA Group. A One-Stop Shop.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Hager</dc:creator>
  <cp:lastModifiedBy>Johannes Becker</cp:lastModifiedBy>
  <cp:revision>808</cp:revision>
  <cp:lastPrinted>2016-08-29T10:19:21Z</cp:lastPrinted>
  <dcterms:created xsi:type="dcterms:W3CDTF">2015-07-20T10:01:28Z</dcterms:created>
  <dcterms:modified xsi:type="dcterms:W3CDTF">2018-05-06T09:30:05Z</dcterms:modified>
</cp:coreProperties>
</file>