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3" r:id="rId2"/>
  </p:sldMasterIdLst>
  <p:notesMasterIdLst>
    <p:notesMasterId r:id="rId16"/>
  </p:notesMasterIdLst>
  <p:handoutMasterIdLst>
    <p:handoutMasterId r:id="rId17"/>
  </p:handoutMasterIdLst>
  <p:sldIdLst>
    <p:sldId id="496" r:id="rId3"/>
    <p:sldId id="605" r:id="rId4"/>
    <p:sldId id="609" r:id="rId5"/>
    <p:sldId id="630" r:id="rId6"/>
    <p:sldId id="633" r:id="rId7"/>
    <p:sldId id="634" r:id="rId8"/>
    <p:sldId id="635" r:id="rId9"/>
    <p:sldId id="636" r:id="rId10"/>
    <p:sldId id="637" r:id="rId11"/>
    <p:sldId id="638" r:id="rId12"/>
    <p:sldId id="639" r:id="rId13"/>
    <p:sldId id="640" r:id="rId14"/>
    <p:sldId id="62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b="1" kern="1200">
        <a:solidFill>
          <a:srgbClr val="646464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rgbClr val="646464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rgbClr val="646464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rgbClr val="646464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rgbClr val="6464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rgbClr val="64646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rgbClr val="64646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rgbClr val="64646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rgbClr val="646464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udia Gallo" initials="" lastIdx="2" clrIdx="0"/>
  <p:cmAuthor id="1" name="Michele Scataglini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C63"/>
    <a:srgbClr val="000000"/>
    <a:srgbClr val="18A85D"/>
    <a:srgbClr val="318F4E"/>
    <a:srgbClr val="99CCFF"/>
    <a:srgbClr val="33E9ED"/>
    <a:srgbClr val="61BBB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86501" autoAdjust="0"/>
  </p:normalViewPr>
  <p:slideViewPr>
    <p:cSldViewPr>
      <p:cViewPr varScale="1">
        <p:scale>
          <a:sx n="64" d="100"/>
          <a:sy n="64" d="100"/>
        </p:scale>
        <p:origin x="16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2927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57170" y="9024332"/>
            <a:ext cx="1275363" cy="14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May 22, 2008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454132" y="9024332"/>
            <a:ext cx="2035013" cy="19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615897" y="9024332"/>
            <a:ext cx="656508" cy="19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Page </a:t>
            </a:r>
            <a:fld id="{9428B9D6-CFD2-4931-A8E6-0F3158E01044}" type="slidenum">
              <a:rPr lang="en-US" sz="1100" b="0">
                <a:solidFill>
                  <a:schemeClr val="tx1"/>
                </a:solidFill>
                <a:cs typeface="Arial" charset="0"/>
              </a:rPr>
              <a:pPr defTabSz="928255">
                <a:defRPr/>
              </a:pPr>
              <a:t>‹#›</a:t>
            </a:fld>
            <a:endParaRPr lang="en-US" sz="1100" b="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1749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2691" y="8844440"/>
            <a:ext cx="1470187" cy="33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4969" tIns="47484" rIns="94969" bIns="47484" rtlCol="0" anchor="b"/>
          <a:lstStyle>
            <a:lvl1pPr algn="l">
              <a:lnSpc>
                <a:spcPct val="70000"/>
              </a:lnSpc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7124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3" y="4417017"/>
            <a:ext cx="5608975" cy="418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79" rIns="95759" bIns="4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7170" y="9024332"/>
            <a:ext cx="1275363" cy="14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May 22, 2008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454132" y="9024332"/>
            <a:ext cx="2035013" cy="19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615897" y="9024332"/>
            <a:ext cx="656508" cy="19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8255">
              <a:defRPr/>
            </a:pPr>
            <a:r>
              <a:rPr lang="en-US" sz="1100" b="0" dirty="0">
                <a:solidFill>
                  <a:schemeClr val="tx1"/>
                </a:solidFill>
                <a:cs typeface="Arial" charset="0"/>
              </a:rPr>
              <a:t>Page </a:t>
            </a:r>
            <a:fld id="{7A30DFCC-2B64-4A48-BADA-F8D0D98FEA77}" type="slidenum">
              <a:rPr lang="en-US" sz="1100" b="0">
                <a:solidFill>
                  <a:schemeClr val="tx1"/>
                </a:solidFill>
                <a:cs typeface="Arial" charset="0"/>
              </a:rPr>
              <a:pPr defTabSz="928255">
                <a:defRPr/>
              </a:pPr>
              <a:t>‹#›</a:t>
            </a:fld>
            <a:endParaRPr lang="en-US" sz="1100" b="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0727" name="Picture 11" descr="logo_tag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2691" y="8844440"/>
            <a:ext cx="1470187" cy="33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6468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eaLnBrk="0" fontAlgn="base" hangingPunct="0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eaLnBrk="0" fontAlgn="base" hangingPunct="0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eaLnBrk="0" fontAlgn="base" hangingPunct="0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eaLnBrk="0" fontAlgn="base" hangingPunct="0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smtClean="0"/>
          </a:p>
        </p:txBody>
      </p:sp>
    </p:spTree>
    <p:extLst>
      <p:ext uri="{BB962C8B-B14F-4D97-AF65-F5344CB8AC3E}">
        <p14:creationId xmlns:p14="http://schemas.microsoft.com/office/powerpoint/2010/main" val="34492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1962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00025"/>
            <a:ext cx="2057400" cy="5732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00025"/>
            <a:ext cx="6024562" cy="5732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412875"/>
            <a:ext cx="8234362" cy="451961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C5859D-39DA-4F75-9246-F689CA1DB5AC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solidFill>
                  <a:srgbClr val="E8F0F4"/>
                </a:solidFill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AB54C7-6B7A-4542-BA5B-6AFC8CCE0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49B28-3D8D-4AEB-A68D-5C42E05CA0A7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31C9-40D7-46E3-BAEB-655A132AC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E72F60-9494-4DB2-9F42-8712E0A56639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A9551C-2D45-47C7-A262-8270E28DC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68F5B9-6D24-4B2C-8EE4-692DD9453140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7E4A0C-94D2-422F-8323-894F2D655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E5905-CF36-4F6F-ACC5-FFB0C7C9AB72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A5B366-A22F-4F53-ADD4-FF8E9F5C4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E7938-F6AD-48C8-95A9-A5ADD9B26A1C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3BC7B-9DC2-4C5B-A73C-B53A5DE6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27D3-BB45-4BC7-A724-248AE8A283E5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F7B35-5930-4834-B78D-A50A83474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30DAF-146E-42A2-A9F4-538FCBA7EC7E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DED534-FEC2-42CA-AFB9-3862C6DD5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2ECCDC-DD3B-41E2-AA84-35EBE0FDB691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8D84E2-B310-4C58-AB2B-1E2248F9E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BE33-4B3E-4839-B31E-88756CC0C3DF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641C-E4FE-473A-AC12-0C6C37BF9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63E-CFB1-4DD5-804D-25A1320F2C22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E365-B584-4527-9893-2B278B84D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i="0">
                <a:latin typeface="Arial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0025"/>
            <a:ext cx="82327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412875"/>
            <a:ext cx="8234362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5613" y="1042988"/>
            <a:ext cx="8229600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55613" y="200025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None/>
              <a:defRPr/>
            </a:pPr>
            <a:endParaRPr lang="it-IT" dirty="0">
              <a:latin typeface="+mn-lt"/>
            </a:endParaRPr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19925" y="260350"/>
            <a:ext cx="1944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76375" y="6356350"/>
            <a:ext cx="5759450" cy="3127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1">
                <a:solidFill>
                  <a:srgbClr val="9F9F9F"/>
                </a:solidFill>
                <a:latin typeface="Calibri" pitchFamily="34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  <p:sldLayoutId id="2147483756" r:id="rId12"/>
    <p:sldLayoutId id="2147483755" r:id="rId13"/>
    <p:sldLayoutId id="2147483754" r:id="rId14"/>
    <p:sldLayoutId id="2147483753" r:id="rId15"/>
    <p:sldLayoutId id="2147483752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EYInterstate Light" pitchFamily="2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EYInterstate Light" pitchFamily="2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EYInterstate Light" pitchFamily="2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EYInterstate Light" pitchFamily="2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EYInterstate Light" pitchFamily="2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EYInterstate Light" pitchFamily="2" charset="0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EYInterstate Light" pitchFamily="2" charset="0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EYInterstate Light" pitchFamily="2" charset="0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EYInterstate Light" pitchFamily="2" charset="0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EYInterstate Light" pitchFamily="2" charset="0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ED9AFF-23BA-4005-8A5A-23E94F3FDBF7}" type="datetimeFigureOut">
              <a:rPr lang="en-US"/>
              <a:pPr>
                <a:defRPr/>
              </a:pPr>
              <a:t>5/23/2016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ro-RO"/>
          </a:p>
          <a:p>
            <a:r>
              <a:rPr lang="ro-RO"/>
              <a:t>Proiect co-finanţat din Fondul European de Dezvoltare Regională prin POAT 2007-2013</a:t>
            </a:r>
          </a:p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85FBF8-2C65-4F45-B997-EE1F95505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45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9925" y="260350"/>
            <a:ext cx="1944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0" r:id="rId2"/>
    <p:sldLayoutId id="2147483773" r:id="rId3"/>
    <p:sldLayoutId id="2147483774" r:id="rId4"/>
    <p:sldLayoutId id="2147483775" r:id="rId5"/>
    <p:sldLayoutId id="2147483776" r:id="rId6"/>
    <p:sldLayoutId id="2147483769" r:id="rId7"/>
    <p:sldLayoutId id="2147483777" r:id="rId8"/>
    <p:sldLayoutId id="2147483778" r:id="rId9"/>
    <p:sldLayoutId id="2147483768" r:id="rId10"/>
    <p:sldLayoutId id="214748376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4925" y="3517900"/>
            <a:ext cx="9144000" cy="2359025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0" tIns="0" rIns="0" bIns="0" anchor="ctr"/>
          <a:lstStyle/>
          <a:p>
            <a:pPr marL="231775" indent="-231775" algn="ctr">
              <a:lnSpc>
                <a:spcPct val="70000"/>
              </a:lnSpc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None/>
              <a:tabLst>
                <a:tab pos="622300" algn="l"/>
              </a:tabLst>
              <a:defRPr/>
            </a:pPr>
            <a:endParaRPr lang="ro-RO">
              <a:latin typeface="EYInterstate Light" pitchFamily="2" charset="0"/>
            </a:endParaRP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4716463" y="126365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o-RO" sz="1800" b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5" y="2132857"/>
            <a:ext cx="9115425" cy="129614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2" indent="-290513" algn="ctr">
              <a:lnSpc>
                <a:spcPct val="85000"/>
              </a:lnSpc>
              <a:defRPr/>
            </a:pPr>
            <a:r>
              <a:rPr lang="en-US" sz="320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Times New Roman" pitchFamily="18" charset="0"/>
              </a:rPr>
              <a:t>Large Infrastructure</a:t>
            </a:r>
            <a:r>
              <a:rPr lang="vi-VN" sz="3200" kern="0" dirty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Times New Roman" pitchFamily="18" charset="0"/>
              </a:rPr>
              <a:t>Operational Programme </a:t>
            </a:r>
            <a:r>
              <a:rPr lang="vi-VN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Times New Roman" pitchFamily="18" charset="0"/>
              </a:rPr>
              <a:t>2014-2020</a:t>
            </a:r>
            <a:endParaRPr lang="ro-RO" sz="3200" kern="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1013" y="2924944"/>
            <a:ext cx="7559675" cy="201653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o-RO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o-RO" sz="2000" dirty="0" smtClean="0">
                <a:latin typeface="Calibri" pitchFamily="34" charset="0"/>
                <a:cs typeface="Calibri" pitchFamily="34" charset="0"/>
              </a:rPr>
            </a:br>
            <a:r>
              <a:rPr lang="ro-RO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o-RO" sz="2000" dirty="0" smtClean="0">
                <a:latin typeface="Calibri" pitchFamily="34" charset="0"/>
                <a:cs typeface="Calibri" pitchFamily="34" charset="0"/>
              </a:rPr>
            </a:br>
            <a:r>
              <a:rPr lang="ro-RO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o-RO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i="1" dirty="0">
                <a:latin typeface="Calibri" panose="020F0502020204030204" pitchFamily="34" charset="0"/>
              </a:rPr>
              <a:t>May </a:t>
            </a:r>
            <a:r>
              <a:rPr lang="ro-RO" sz="2000" i="1" dirty="0" smtClean="0">
                <a:latin typeface="Calibri" panose="020F0502020204030204" pitchFamily="34" charset="0"/>
              </a:rPr>
              <a:t>201</a:t>
            </a:r>
            <a:r>
              <a:rPr lang="en-US" sz="2000" i="1" dirty="0">
                <a:latin typeface="Calibri" panose="020F0502020204030204" pitchFamily="34" charset="0"/>
              </a:rPr>
              <a:t>6</a:t>
            </a:r>
            <a:r>
              <a:rPr lang="ro-RO" sz="2000" dirty="0">
                <a:latin typeface="Calibri" panose="020F0502020204030204" pitchFamily="34" charset="0"/>
              </a:rPr>
              <a:t/>
            </a:r>
            <a:br>
              <a:rPr lang="ro-RO" sz="2000" dirty="0">
                <a:latin typeface="Calibri" panose="020F0502020204030204" pitchFamily="34" charset="0"/>
              </a:rPr>
            </a:br>
            <a:r>
              <a:rPr lang="ro-RO" sz="2000" i="1" dirty="0">
                <a:latin typeface="Calibri" panose="020F0502020204030204" pitchFamily="34" charset="0"/>
              </a:rPr>
              <a:t/>
            </a:r>
            <a:br>
              <a:rPr lang="ro-RO" sz="2000" i="1" dirty="0">
                <a:latin typeface="Calibri" panose="020F0502020204030204" pitchFamily="34" charset="0"/>
              </a:rPr>
            </a:br>
            <a:endParaRPr lang="ro-RO" sz="2000" i="1" dirty="0">
              <a:latin typeface="Calibri" panose="020F0502020204030204" pitchFamily="34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4" y="4987925"/>
            <a:ext cx="8163247" cy="962025"/>
          </a:xfrm>
        </p:spPr>
        <p:txBody>
          <a:bodyPr/>
          <a:lstStyle/>
          <a:p>
            <a:pPr marR="0">
              <a:lnSpc>
                <a:spcPct val="150000"/>
              </a:lnSpc>
              <a:spcBef>
                <a:spcPts val="1200"/>
              </a:spcBef>
            </a:pPr>
            <a:r>
              <a:rPr lang="en-US" sz="1400" b="1" i="1" dirty="0" smtClean="0">
                <a:solidFill>
                  <a:srgbClr val="000000"/>
                </a:solidFill>
                <a:latin typeface="Calibri" pitchFamily="34" charset="0"/>
              </a:rPr>
              <a:t>	   	Ministry of European Funds</a:t>
            </a:r>
          </a:p>
          <a:p>
            <a:pPr marR="0">
              <a:lnSpc>
                <a:spcPct val="150000"/>
              </a:lnSpc>
              <a:spcBef>
                <a:spcPts val="1200"/>
              </a:spcBef>
            </a:pPr>
            <a:r>
              <a:rPr lang="en-US" sz="1400" b="1" i="1" dirty="0" smtClean="0">
                <a:solidFill>
                  <a:srgbClr val="000000"/>
                </a:solidFill>
                <a:latin typeface="Calibri" pitchFamily="34" charset="0"/>
              </a:rPr>
              <a:t>	                                                 Managing Authority for Large Infrastructure Operational Programme</a:t>
            </a:r>
            <a:r>
              <a:rPr lang="vi-VN" sz="1400" b="1" i="1" dirty="0" smtClean="0">
                <a:solidFill>
                  <a:srgbClr val="000000"/>
                </a:solidFill>
                <a:latin typeface="Calibri" pitchFamily="34" charset="0"/>
              </a:rPr>
              <a:t>		</a:t>
            </a:r>
          </a:p>
          <a:p>
            <a:pPr marR="0">
              <a:lnSpc>
                <a:spcPct val="150000"/>
              </a:lnSpc>
              <a:spcBef>
                <a:spcPts val="1200"/>
              </a:spcBef>
            </a:pPr>
            <a:endParaRPr lang="ro-RO" sz="1600" b="1" i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277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4813"/>
            <a:ext cx="57848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LIOP is not a programme where companies can apply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directly,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with some exceptions:</a:t>
            </a:r>
          </a:p>
          <a:p>
            <a:pPr lvl="2" algn="just">
              <a:buFontTx/>
              <a:buChar char="-"/>
            </a:pPr>
            <a:r>
              <a:rPr lang="en-US" dirty="0" smtClean="0">
                <a:latin typeface="Calibri" pitchFamily="34" charset="0"/>
              </a:rPr>
              <a:t>monitoring energy consumption at industrial level or production of energy through cogeneration in industry)</a:t>
            </a:r>
          </a:p>
          <a:p>
            <a:pPr lvl="2" algn="just">
              <a:buFontTx/>
              <a:buChar char="-"/>
            </a:pPr>
            <a:r>
              <a:rPr lang="en-US" dirty="0" err="1" smtClean="0">
                <a:latin typeface="Calibri" pitchFamily="34" charset="0"/>
              </a:rPr>
              <a:t>specialised</a:t>
            </a:r>
            <a:r>
              <a:rPr lang="en-US" dirty="0" smtClean="0">
                <a:latin typeface="Calibri" pitchFamily="34" charset="0"/>
              </a:rPr>
              <a:t> companies, mainly public, such as regional water companies, energy producers, companies responsible with energy distribution and </a:t>
            </a:r>
            <a:r>
              <a:rPr lang="en-US" dirty="0">
                <a:latin typeface="Calibri" pitchFamily="34" charset="0"/>
              </a:rPr>
              <a:t>transport </a:t>
            </a:r>
            <a:endParaRPr lang="en-US" dirty="0" smtClean="0">
              <a:latin typeface="Calibri" pitchFamily="34" charset="0"/>
            </a:endParaRPr>
          </a:p>
          <a:p>
            <a:pPr marL="630238" lvl="2" indent="0" algn="just">
              <a:buNone/>
            </a:pPr>
            <a:endParaRPr lang="en-US" dirty="0" smtClean="0">
              <a:latin typeface="Calibri" pitchFamily="34" charset="0"/>
            </a:endParaRPr>
          </a:p>
          <a:p>
            <a:pPr marL="479425" indent="-342900" algn="just"/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Private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companies, mainly those </a:t>
            </a:r>
            <a:r>
              <a:rPr lang="en-US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specialised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construction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environment protection, can benefit of these funds though public procurement contracts</a:t>
            </a:r>
            <a:endParaRPr lang="en-U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Tx/>
              <a:buChar char="-"/>
            </a:pPr>
            <a:endParaRPr lang="en-US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Tx/>
              <a:buChar char="-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Opportunities for Business</a:t>
            </a:r>
          </a:p>
        </p:txBody>
      </p:sp>
    </p:spTree>
    <p:extLst>
      <p:ext uri="{BB962C8B-B14F-4D97-AF65-F5344CB8AC3E}">
        <p14:creationId xmlns:p14="http://schemas.microsoft.com/office/powerpoint/2010/main" val="366988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2"/>
          </a:xfrm>
        </p:spPr>
        <p:txBody>
          <a:bodyPr/>
          <a:lstStyle/>
          <a:p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LIOP –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programme approved in July 2015</a:t>
            </a:r>
          </a:p>
          <a:p>
            <a:endParaRPr lang="en-US" sz="24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Applicant guidelines:</a:t>
            </a:r>
          </a:p>
          <a:p>
            <a:pPr lvl="1"/>
            <a:r>
              <a:rPr 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guidelines were launched in April 2016 (water and wastewater infrastructure, waste management, biodiversity, intervention capacity to disaster, monitoring air quality)</a:t>
            </a:r>
          </a:p>
          <a:p>
            <a:pPr lvl="1"/>
            <a:endParaRPr lang="en-US" sz="20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guidelines to be launched by end of May 2016 (roads, railway, metro infrastructure, infrastructure for energy transmission, district heating)</a:t>
            </a:r>
          </a:p>
          <a:p>
            <a:pPr lvl="1"/>
            <a:endParaRPr lang="en-US" sz="20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other guidelines to be launched in June 2016 (decontamination of polluted sites, inland waterways infrastructure, cogeneration and renewables, smart metering, monitoring energy for large consumers)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Timetable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73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2158"/>
          </a:xfrm>
        </p:spPr>
        <p:txBody>
          <a:bodyPr/>
          <a:lstStyle/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Except for 890 mil. euro allocated competitive projects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the financial allocation for LIOP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is targeted towards 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priority projects or pre-identified, including phased projects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Thus, 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292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projects have been identified so far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out of which</a:t>
            </a:r>
            <a:r>
              <a:rPr lang="ro-RO" sz="28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ro-RO" sz="2000" dirty="0">
                <a:latin typeface="Calibri" pitchFamily="34" charset="0"/>
                <a:cs typeface="Calibri" pitchFamily="34" charset="0"/>
              </a:rPr>
              <a:t>82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are phased projects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ro-RO" sz="2000" dirty="0">
                <a:latin typeface="Calibri" pitchFamily="34" charset="0"/>
                <a:cs typeface="Calibri" pitchFamily="34" charset="0"/>
              </a:rPr>
              <a:t>150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new investments </a:t>
            </a:r>
            <a:r>
              <a:rPr lang="ro-RO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including those started under SOP Transport, but not phased</a:t>
            </a:r>
            <a:r>
              <a:rPr lang="ro-RO" sz="2000" dirty="0" smtClean="0">
                <a:latin typeface="Calibri" pitchFamily="34" charset="0"/>
                <a:cs typeface="Calibri" pitchFamily="34" charset="0"/>
              </a:rPr>
              <a:t>)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ro-RO" sz="2000" dirty="0">
                <a:latin typeface="Calibri" pitchFamily="34" charset="0"/>
                <a:cs typeface="Calibri" pitchFamily="34" charset="0"/>
              </a:rPr>
              <a:t>60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TA projects for supporting project development</a:t>
            </a:r>
            <a:r>
              <a:rPr lang="ro-RO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Project portfolio</a:t>
            </a:r>
            <a:endParaRPr lang="en-US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97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0113" y="1773238"/>
            <a:ext cx="7789862" cy="4462462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"/>
              </a:spcBef>
              <a:spcAft>
                <a:spcPts val="100"/>
              </a:spcAft>
              <a:buFont typeface="Verdana" pitchFamily="34" charset="0"/>
              <a:buNone/>
            </a:pPr>
            <a:endParaRPr lang="ro-RO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lvl="1" indent="0" algn="ctr">
              <a:spcBef>
                <a:spcPts val="100"/>
              </a:spcBef>
              <a:spcAft>
                <a:spcPts val="100"/>
              </a:spcAft>
              <a:buFont typeface="Verdana" pitchFamily="34" charset="0"/>
              <a:buNone/>
            </a:pPr>
            <a:endParaRPr lang="ro-RO" sz="4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lvl="1" indent="0" algn="ctr">
              <a:spcBef>
                <a:spcPts val="100"/>
              </a:spcBef>
              <a:spcAft>
                <a:spcPts val="100"/>
              </a:spcAft>
              <a:buFont typeface="Verdana" pitchFamily="34" charset="0"/>
              <a:buNone/>
            </a:pPr>
            <a:r>
              <a:rPr lang="en-US" sz="4400" b="1" dirty="0" smtClean="0">
                <a:solidFill>
                  <a:srgbClr val="000000"/>
                </a:solidFill>
                <a:latin typeface="Calibri" pitchFamily="34" charset="0"/>
              </a:rPr>
              <a:t>Thank you for your attention</a:t>
            </a:r>
            <a:r>
              <a:rPr lang="ro-RO" sz="4400" b="1" dirty="0" smtClean="0">
                <a:solidFill>
                  <a:srgbClr val="000000"/>
                </a:solidFill>
                <a:latin typeface="Calibri" pitchFamily="34" charset="0"/>
              </a:rPr>
              <a:t>! </a:t>
            </a:r>
          </a:p>
          <a:p>
            <a:pPr marL="0" lvl="1" indent="0" algn="ctr">
              <a:spcBef>
                <a:spcPts val="100"/>
              </a:spcBef>
              <a:spcAft>
                <a:spcPts val="100"/>
              </a:spcAft>
              <a:buFont typeface="Verdana" pitchFamily="34" charset="0"/>
              <a:buNone/>
            </a:pPr>
            <a:r>
              <a:rPr lang="ro-RO" sz="4400" dirty="0" smtClean="0">
                <a:latin typeface="Calibri" panose="020F0502020204030204" pitchFamily="34" charset="0"/>
              </a:rPr>
              <a:t/>
            </a:r>
            <a:br>
              <a:rPr lang="ro-RO" sz="4400" dirty="0" smtClean="0">
                <a:latin typeface="Calibri" panose="020F0502020204030204" pitchFamily="34" charset="0"/>
              </a:rPr>
            </a:br>
            <a:r>
              <a:rPr lang="vi-VN" sz="4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0" lvl="1" indent="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Verdana" pitchFamily="34" charset="0"/>
              <a:buNone/>
            </a:pPr>
            <a:endParaRPr lang="ro-RO" sz="2400" dirty="0" smtClean="0">
              <a:latin typeface="Calibri" pitchFamily="34" charset="0"/>
            </a:endParaRPr>
          </a:p>
          <a:p>
            <a:pPr marL="0" lvl="1" indent="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Verdana" pitchFamily="34" charset="0"/>
              <a:buNone/>
            </a:pPr>
            <a:endParaRPr lang="ro-RO" sz="26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0" y="6092825"/>
            <a:ext cx="3960813" cy="64928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ro-RO" b="0" i="1">
              <a:latin typeface="Calibri" pitchFamily="34" charset="0"/>
            </a:endParaRPr>
          </a:p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8455" cy="1080120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</a:t>
            </a:r>
            <a:endParaRPr lang="ro-RO" sz="28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366447" cy="4462538"/>
          </a:xfrm>
        </p:spPr>
        <p:txBody>
          <a:bodyPr>
            <a:normAutofit/>
          </a:bodyPr>
          <a:lstStyle/>
          <a:p>
            <a:pPr marL="0" lvl="1" indent="0" fontAlgn="auto">
              <a:spcBef>
                <a:spcPts val="100"/>
              </a:spcBef>
              <a:spcAft>
                <a:spcPts val="100"/>
              </a:spcAft>
              <a:buFont typeface="Verdana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allocation of EU funds for Large Infrastructure OP:</a:t>
            </a:r>
            <a:endParaRPr lang="ro-RO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549908" lvl="6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9,4 billion Euro, out of which</a:t>
            </a:r>
            <a:r>
              <a:rPr lang="pt-BR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2121408" lvl="8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2.4 billion euro </a:t>
            </a:r>
            <a:r>
              <a:rPr lang="ro-RO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pt-BR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ERDF</a:t>
            </a:r>
            <a:endParaRPr lang="pt-BR" sz="2800" b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2121408" lvl="8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pt-BR" sz="28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6.9 billion euro </a:t>
            </a:r>
            <a:r>
              <a:rPr lang="ro-RO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Cohesion Fund</a:t>
            </a:r>
            <a:endParaRPr lang="pt-BR" sz="28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Bef>
                <a:spcPts val="100"/>
              </a:spcBef>
              <a:spcAft>
                <a:spcPts val="100"/>
              </a:spcAft>
              <a:buFont typeface="Verdana"/>
              <a:buNone/>
              <a:defRPr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Bef>
                <a:spcPts val="100"/>
              </a:spcBef>
              <a:spcAft>
                <a:spcPts val="100"/>
              </a:spcAft>
              <a:buFont typeface="Verdana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LIOP covers 4 thematic objectives relevant for the following sectors</a:t>
            </a:r>
            <a:r>
              <a:rPr lang="ro-RO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Bef>
                <a:spcPts val="100"/>
              </a:spcBef>
              <a:spcAft>
                <a:spcPts val="100"/>
              </a:spcAft>
              <a:buFont typeface="Verdana"/>
              <a:buNone/>
              <a:defRPr/>
            </a:pPr>
            <a:endParaRPr lang="ro-RO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 fontAlgn="auto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(4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energy efficiency and clean energy; 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 fontAlgn="auto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(5) for 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 prevention and management; </a:t>
            </a:r>
          </a:p>
          <a:p>
            <a:pPr marL="457200" lvl="1" indent="-457200" fontAlgn="auto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(6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environment; 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 fontAlgn="auto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(7</a:t>
            </a: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transport and energy infrastructure. 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Bef>
                <a:spcPts val="100"/>
              </a:spcBef>
              <a:spcAft>
                <a:spcPts val="100"/>
              </a:spcAft>
              <a:buFont typeface="Verdana"/>
              <a:buNone/>
              <a:defRPr/>
            </a:pPr>
            <a:endParaRPr lang="vi-VN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fontAlgn="auto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Verdana"/>
              <a:buNone/>
              <a:defRPr/>
            </a:pPr>
            <a:endParaRPr lang="ro-RO" sz="2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1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0" y="6092825"/>
            <a:ext cx="3960813" cy="64928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ro-RO" b="0" i="1">
              <a:latin typeface="Calibri" pitchFamily="34" charset="0"/>
            </a:endParaRPr>
          </a:p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8455" cy="1080120"/>
          </a:xfrm>
        </p:spPr>
        <p:txBody>
          <a:bodyPr/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Large Infrastructure Operational Programme</a:t>
            </a:r>
            <a:endParaRPr lang="ro-RO" sz="28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Infrastructure OP </a:t>
            </a:r>
            <a:r>
              <a:rPr lang="ro-RO" sz="2000" b="1" dirty="0">
                <a:latin typeface="Calibri" panose="020F0502020204030204" pitchFamily="34" charset="0"/>
                <a:cs typeface="Calibri" panose="020F0502020204030204" pitchFamily="34" charset="0"/>
              </a:rPr>
              <a:t>2014-2020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covers nine Priority Axis:</a:t>
            </a:r>
            <a:endParaRPr lang="ro-RO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ro-RO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(55% of LIOP  allocation)</a:t>
            </a:r>
            <a:endParaRPr lang="ro-R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Improving mobility through the development of the TEN-T network and metro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Development of a multimodal, high-quality, sustainable and efficient transport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ro-RO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 and risk management (40,3%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LIOP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allocation)</a:t>
            </a:r>
            <a:endParaRPr lang="ro-RO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Environmental infrastructure development based on an efficient management of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resources </a:t>
            </a:r>
            <a:endParaRPr 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Environmental protection through measures to preserve biodiversity, air quality monitoring and remediation of historically contaminated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sites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Promoting the adaptation to climate change, preventing and risk management</a:t>
            </a:r>
            <a:endParaRPr lang="ro-RO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efficiency and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 energy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(5,2%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LIOP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allocation)</a:t>
            </a:r>
            <a:endParaRPr lang="ro-RO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Clean Energy and energy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efficiency in order to support a low carbon economy</a:t>
            </a:r>
            <a:endParaRPr lang="en-US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PA7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Energy efficiency at system level </a:t>
            </a:r>
            <a:r>
              <a:rPr lang="en-US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centralised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heating in selected cities</a:t>
            </a:r>
          </a:p>
          <a:p>
            <a:pPr marL="365760" indent="-256032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PA8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Smart and sustainable energy transport system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o-RO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8455" cy="6480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t-BR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Large Infrastructure Operational Programme</a:t>
            </a:r>
            <a:endParaRPr lang="ro-RO" sz="28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920" cy="5328592"/>
          </a:xfrm>
        </p:spPr>
        <p:txBody>
          <a:bodyPr>
            <a:noAutofit/>
          </a:bodyPr>
          <a:lstStyle/>
          <a:p>
            <a:pPr marL="395478" indent="-28575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 smtClean="0">
                <a:latin typeface="Calibri" pitchFamily="34" charset="0"/>
              </a:rPr>
              <a:t>PA</a:t>
            </a:r>
            <a:r>
              <a:rPr lang="ro-RO" sz="1800" b="1" dirty="0" smtClean="0">
                <a:latin typeface="Calibri" pitchFamily="34" charset="0"/>
              </a:rPr>
              <a:t> </a:t>
            </a:r>
            <a:r>
              <a:rPr lang="ro-RO" sz="1800" b="1" dirty="0">
                <a:latin typeface="Calibri" pitchFamily="34" charset="0"/>
              </a:rPr>
              <a:t>1: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Improving mobility through the development of the TEN-T network and metro system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4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bn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euro (C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651066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Construction/upgrading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motorways / expressways / national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including construction of TEN-T network bypass variants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  <a:p>
            <a:pPr marL="651066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Construction/upgrading of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railway and </a:t>
            </a:r>
            <a:r>
              <a:rPr lang="en-US" sz="16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inlandwaters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TEN-T core network </a:t>
            </a:r>
          </a:p>
          <a:p>
            <a:pPr marL="651066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 of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subway infrastructure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Bucharest</a:t>
            </a:r>
            <a:endParaRPr lang="ro-RO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316" lvl="1" indent="0" algn="just" fontAlgn="auto">
              <a:spcAft>
                <a:spcPts val="0"/>
              </a:spcAft>
              <a:buNone/>
              <a:defRPr/>
            </a:pPr>
            <a:endParaRPr lang="ro-RO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5478" indent="-28575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b="1" dirty="0" smtClean="0">
                <a:latin typeface="Calibri" pitchFamily="34" charset="0"/>
              </a:rPr>
              <a:t>PA</a:t>
            </a:r>
            <a:r>
              <a:rPr lang="ro-RO" sz="1800" b="1" dirty="0" smtClean="0">
                <a:latin typeface="Calibri" pitchFamily="34" charset="0"/>
              </a:rPr>
              <a:t> </a:t>
            </a:r>
            <a:r>
              <a:rPr lang="ro-RO" sz="1800" b="1" dirty="0">
                <a:latin typeface="Calibri" pitchFamily="34" charset="0"/>
              </a:rPr>
              <a:t>2: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Development of a multimodal, high-quality, sustainable and efficient transport system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bn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ERDF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SB)</a:t>
            </a:r>
            <a:endParaRPr lang="it-IT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</a:rPr>
              <a:t>Comprehensive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TEN-T network and national roads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ensuring connection to TEN-T network</a:t>
            </a:r>
            <a:endParaRPr lang="ro-RO" sz="1600" dirty="0" smtClean="0">
              <a:latin typeface="Calibri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Ports and airports </a:t>
            </a:r>
            <a:r>
              <a:rPr lang="en-US" sz="1600" dirty="0" smtClean="0">
                <a:latin typeface="Calibri" pitchFamily="34" charset="0"/>
              </a:rPr>
              <a:t>infrastructure development</a:t>
            </a:r>
            <a:endParaRPr lang="ro-RO" sz="1600" dirty="0" smtClean="0">
              <a:latin typeface="Calibri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Intermodal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development</a:t>
            </a:r>
            <a:endParaRPr lang="ro-RO" sz="1600" b="1" dirty="0" smtClean="0">
              <a:latin typeface="Calibri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</a:rPr>
              <a:t>Reducing the </a:t>
            </a:r>
            <a:r>
              <a:rPr lang="en-US" sz="1600" b="1" dirty="0">
                <a:solidFill>
                  <a:srgbClr val="FF0000"/>
                </a:solidFill>
                <a:latin typeface="Calibri" pitchFamily="34" charset="0"/>
              </a:rPr>
              <a:t>waiting time </a:t>
            </a:r>
            <a:r>
              <a:rPr lang="en-US" sz="1600" dirty="0" smtClean="0">
                <a:latin typeface="Calibri" pitchFamily="34" charset="0"/>
              </a:rPr>
              <a:t>at cross boarder points</a:t>
            </a:r>
            <a:endParaRPr lang="ro-RO" sz="1600" b="1" dirty="0" smtClean="0">
              <a:latin typeface="Calibri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Safety and security measures </a:t>
            </a:r>
            <a:r>
              <a:rPr lang="en-US" sz="1600" dirty="0" smtClean="0">
                <a:latin typeface="Calibri" pitchFamily="34" charset="0"/>
              </a:rPr>
              <a:t>on all modes of transport</a:t>
            </a:r>
            <a:endParaRPr lang="ro-RO" sz="1600" b="1" dirty="0" smtClean="0">
              <a:latin typeface="Calibri" pitchFamily="34" charset="0"/>
            </a:endParaRPr>
          </a:p>
          <a:p>
            <a:pPr marL="651066" lvl="1" indent="-285750" algn="just"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</a:rPr>
              <a:t>Increase </a:t>
            </a:r>
            <a:r>
              <a:rPr lang="en-US" sz="1600" b="1" dirty="0" smtClean="0">
                <a:latin typeface="Calibri" pitchFamily="34" charset="0"/>
              </a:rPr>
              <a:t>the sustainability and quality </a:t>
            </a:r>
            <a:r>
              <a:rPr lang="en-US" sz="1600" dirty="0" smtClean="0">
                <a:latin typeface="Calibri" pitchFamily="34" charset="0"/>
              </a:rPr>
              <a:t>of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railway transport </a:t>
            </a:r>
            <a:r>
              <a:rPr lang="en-US" sz="1600" dirty="0" smtClean="0">
                <a:latin typeface="Calibri" pitchFamily="34" charset="0"/>
              </a:rPr>
              <a:t>through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reform and </a:t>
            </a:r>
            <a:r>
              <a:rPr lang="en-US" sz="1600" b="1" dirty="0" err="1" smtClean="0">
                <a:solidFill>
                  <a:srgbClr val="FF0000"/>
                </a:solidFill>
                <a:latin typeface="Calibri" pitchFamily="34" charset="0"/>
              </a:rPr>
              <a:t>modernisation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 measures</a:t>
            </a:r>
          </a:p>
          <a:p>
            <a:pPr marL="365316" lvl="1" indent="0" algn="just" fontAlgn="auto">
              <a:spcAft>
                <a:spcPts val="0"/>
              </a:spcAft>
              <a:buNone/>
              <a:defRPr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65316" lvl="1" indent="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Projects promoted are </a:t>
            </a:r>
            <a:r>
              <a:rPr lang="en-US" sz="1600" b="1" dirty="0" err="1" smtClean="0">
                <a:solidFill>
                  <a:srgbClr val="FF0000"/>
                </a:solidFill>
                <a:latin typeface="Calibri" pitchFamily="34" charset="0"/>
              </a:rPr>
              <a:t>prioritised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 according  to GTMP, and covers phased projects started in 2007-2013 and project meant to </a:t>
            </a:r>
            <a:r>
              <a:rPr lang="en-US" sz="1600" b="1" dirty="0" err="1" smtClean="0">
                <a:solidFill>
                  <a:srgbClr val="FF0000"/>
                </a:solidFill>
                <a:latin typeface="Calibri" pitchFamily="34" charset="0"/>
              </a:rPr>
              <a:t>finalise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alibri" pitchFamily="34" charset="0"/>
              </a:rPr>
              <a:t>Rin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-Danube corridor </a:t>
            </a:r>
            <a:endParaRPr lang="ro-RO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2431" cy="648072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Transpor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t</a:t>
            </a:r>
            <a:endParaRPr lang="ro-RO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84826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1200"/>
              </a:spcBef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Environmental infrastructure development based on an efficient management of resources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3,2 </a:t>
            </a:r>
            <a:r>
              <a:rPr 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bn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CF + SB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2788" lvl="2" indent="-357188" algn="just">
              <a:spcBef>
                <a:spcPts val="1200"/>
              </a:spcBef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sz="1800" i="1" dirty="0" smtClean="0">
                <a:latin typeface="Calibri" pitchFamily="34" charset="0"/>
              </a:rPr>
              <a:t>Integrated investments in </a:t>
            </a:r>
            <a:r>
              <a:rPr lang="en-US" sz="1800" b="1" i="1" dirty="0" smtClean="0">
                <a:solidFill>
                  <a:srgbClr val="FF0000"/>
                </a:solidFill>
                <a:latin typeface="Calibri" pitchFamily="34" charset="0"/>
              </a:rPr>
              <a:t>water and wastewater infrastructure </a:t>
            </a:r>
            <a:r>
              <a:rPr lang="en-US" sz="1800" i="1" dirty="0" smtClean="0">
                <a:latin typeface="Calibri" pitchFamily="34" charset="0"/>
              </a:rPr>
              <a:t>in order to comply </a:t>
            </a:r>
            <a:r>
              <a:rPr lang="en-US" sz="1800" i="1" dirty="0">
                <a:latin typeface="Calibri" pitchFamily="34" charset="0"/>
              </a:rPr>
              <a:t>with requirements </a:t>
            </a:r>
            <a:r>
              <a:rPr lang="en-US" sz="1800" i="1" dirty="0" smtClean="0">
                <a:latin typeface="Calibri" pitchFamily="34" charset="0"/>
              </a:rPr>
              <a:t>of EU directives – </a:t>
            </a:r>
            <a:r>
              <a:rPr lang="en-US" sz="1800" b="1" i="1" dirty="0" smtClean="0">
                <a:solidFill>
                  <a:srgbClr val="FF0000"/>
                </a:solidFill>
                <a:latin typeface="Calibri" pitchFamily="34" charset="0"/>
              </a:rPr>
              <a:t>second phase of projects </a:t>
            </a:r>
            <a:r>
              <a:rPr lang="en-US" sz="1800" i="1" dirty="0" smtClean="0">
                <a:latin typeface="Calibri" pitchFamily="34" charset="0"/>
              </a:rPr>
              <a:t>extended towards smaller agglomerations (in order to fulfill requirements to ensure treatment of wastewater in agglomerations above 2.000 </a:t>
            </a:r>
            <a:r>
              <a:rPr lang="en-US" sz="1800" i="1" dirty="0" err="1" smtClean="0">
                <a:latin typeface="Calibri" pitchFamily="34" charset="0"/>
              </a:rPr>
              <a:t>p.e.</a:t>
            </a:r>
            <a:r>
              <a:rPr lang="en-US" sz="1800" i="1" dirty="0" smtClean="0">
                <a:latin typeface="Calibri" pitchFamily="34" charset="0"/>
              </a:rPr>
              <a:t>)</a:t>
            </a:r>
            <a:endParaRPr lang="ro-RO" sz="18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225550" lvl="4" indent="-357188" algn="just">
              <a:spcBef>
                <a:spcPts val="1200"/>
              </a:spcBef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b="1" i="1" dirty="0" smtClean="0">
                <a:solidFill>
                  <a:srgbClr val="3399FF"/>
                </a:solidFill>
                <a:latin typeface="Calibri" pitchFamily="34" charset="0"/>
              </a:rPr>
              <a:t>Regional water companies</a:t>
            </a:r>
            <a:endParaRPr lang="ro-RO" b="1" i="1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868362" lvl="4" indent="0" algn="just">
              <a:spcBef>
                <a:spcPts val="1200"/>
              </a:spcBef>
              <a:buNone/>
              <a:tabLst>
                <a:tab pos="712788" algn="l"/>
              </a:tabLst>
            </a:pPr>
            <a:endParaRPr lang="ro-RO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712788" lvl="2" indent="-357188" algn="just">
              <a:spcBef>
                <a:spcPts val="1200"/>
              </a:spcBef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sz="1800" i="1" dirty="0" smtClean="0">
                <a:latin typeface="Calibri" pitchFamily="34" charset="0"/>
              </a:rPr>
              <a:t>Investments in </a:t>
            </a:r>
            <a:r>
              <a:rPr lang="en-US" sz="1800" b="1" i="1" dirty="0" smtClean="0">
                <a:solidFill>
                  <a:srgbClr val="FF0000"/>
                </a:solidFill>
                <a:latin typeface="Calibri" pitchFamily="34" charset="0"/>
              </a:rPr>
              <a:t>waste sector </a:t>
            </a:r>
            <a:r>
              <a:rPr lang="en-US" sz="1800" i="1" dirty="0">
                <a:latin typeface="Calibri" pitchFamily="34" charset="0"/>
              </a:rPr>
              <a:t>in order to comply with requirements of EU directives </a:t>
            </a:r>
            <a:r>
              <a:rPr lang="en-US" sz="1800" i="1" dirty="0" smtClean="0">
                <a:latin typeface="Calibri" pitchFamily="34" charset="0"/>
              </a:rPr>
              <a:t>through 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integrated projects for waste management at county level </a:t>
            </a:r>
            <a:r>
              <a:rPr lang="en-US" sz="1800" b="1" i="1" dirty="0" smtClean="0">
                <a:solidFill>
                  <a:srgbClr val="FF0000"/>
                </a:solidFill>
                <a:latin typeface="Calibri" pitchFamily="34" charset="0"/>
              </a:rPr>
              <a:t> - no new projects, only phased  and integrated waste project in Bucharest</a:t>
            </a:r>
            <a:endParaRPr lang="ro-RO" sz="18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225550" lvl="4" indent="-357188" algn="just">
              <a:spcBef>
                <a:spcPts val="1200"/>
              </a:spcBef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b="1" i="1" dirty="0" smtClean="0">
                <a:solidFill>
                  <a:srgbClr val="3399FF"/>
                </a:solidFill>
                <a:latin typeface="Calibri" pitchFamily="34" charset="0"/>
              </a:rPr>
              <a:t>Intercommunity Development Associations through County Councils</a:t>
            </a:r>
            <a:endParaRPr lang="ro-RO" sz="13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2431" cy="64807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Environment and climate change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29827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Autofit/>
          </a:bodyPr>
          <a:lstStyle/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Environmental protection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preserve </a:t>
            </a:r>
            <a:r>
              <a:rPr lang="en-US" sz="1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biodiversity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 quality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monitoring and remediation of </a:t>
            </a:r>
            <a:r>
              <a:rPr lang="en-US" sz="1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historically contaminated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sites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470 mil.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ERDF + SB)</a:t>
            </a:r>
          </a:p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endParaRPr lang="ro-RO" sz="20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Biodiversity </a:t>
            </a:r>
            <a:endParaRPr lang="ro-RO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77887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Drafting and implementation of  management plans of </a:t>
            </a:r>
            <a:r>
              <a:rPr lang="en-US" sz="16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Natura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2000 sites and protected areas</a:t>
            </a:r>
            <a:endParaRPr lang="vi-VN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77887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Maintaining and restoring the degraded ecosystems and their services, outside the protected areas</a:t>
            </a:r>
            <a:endParaRPr lang="vi-VN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77887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 to complete the knowledge gaps on biodiversity</a:t>
            </a:r>
          </a:p>
          <a:p>
            <a:pPr marL="522287" lvl="3" indent="0" algn="just">
              <a:buNone/>
              <a:tabLst>
                <a:tab pos="355600" algn="l"/>
              </a:tabLst>
            </a:pPr>
            <a:endParaRPr lang="ro-RO" sz="16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93725" lvl="2" indent="-355600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600" b="1" dirty="0" smtClean="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institutions </a:t>
            </a:r>
            <a:r>
              <a:rPr lang="ro-RO" sz="1600" b="1" dirty="0" smtClean="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b="1" dirty="0" smtClean="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institutes / Universities  / NGOs /administrators and custodians of protected areas </a:t>
            </a:r>
          </a:p>
          <a:p>
            <a:pPr marL="593725" lvl="2" indent="-355600">
              <a:buFont typeface="Wingdings" pitchFamily="2" charset="2"/>
              <a:buChar char="q"/>
              <a:tabLst>
                <a:tab pos="355600" algn="l"/>
              </a:tabLst>
            </a:pPr>
            <a:endParaRPr lang="ro-RO" sz="1600" b="1" dirty="0" smtClean="0">
              <a:solidFill>
                <a:srgbClr val="3399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 lvl="2" indent="-28575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the assessment and monitoring capacity of air quality at national level </a:t>
            </a:r>
          </a:p>
          <a:p>
            <a:pPr marL="808037" lvl="3" indent="-28575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US" sz="1600" b="1" dirty="0" smtClean="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Ministry of Environment, Water and Forests</a:t>
            </a:r>
            <a:endParaRPr lang="ro-RO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4988" lvl="3" indent="-261938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Reduce the surface of historical polluted sites</a:t>
            </a:r>
            <a:endParaRPr lang="ro-RO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3588" lvl="4" indent="-261938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US" sz="1600" b="1" dirty="0" smtClean="0">
                <a:solidFill>
                  <a:srgbClr val="3399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authorities / other public bodies for contaminated sites owned or made available for the project purpose</a:t>
            </a:r>
            <a:endParaRPr lang="ro-RO" sz="1600" b="1" dirty="0">
              <a:solidFill>
                <a:srgbClr val="3399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2431" cy="64807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Environment and climate change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(II)</a:t>
            </a:r>
          </a:p>
        </p:txBody>
      </p:sp>
    </p:spTree>
    <p:extLst>
      <p:ext uri="{BB962C8B-B14F-4D97-AF65-F5344CB8AC3E}">
        <p14:creationId xmlns:p14="http://schemas.microsoft.com/office/powerpoint/2010/main" val="5501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529408"/>
            <a:ext cx="8496944" cy="4131840"/>
          </a:xfrm>
        </p:spPr>
        <p:txBody>
          <a:bodyPr>
            <a:noAutofit/>
          </a:bodyPr>
          <a:lstStyle/>
          <a:p>
            <a:pPr marL="238125" lvl="2" indent="0">
              <a:buNone/>
              <a:tabLst>
                <a:tab pos="355600" algn="l"/>
              </a:tabLst>
            </a:pPr>
            <a:endParaRPr lang="ro-RO" sz="1600" b="1" i="1" dirty="0" smtClean="0">
              <a:solidFill>
                <a:srgbClr val="3399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Promoting the adaptation to climate change, preventing and risk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530 mil. euro (FC+BS)</a:t>
            </a:r>
          </a:p>
          <a:p>
            <a:pPr marL="355600" lvl="1" indent="-355600">
              <a:buFont typeface="Wingdings" pitchFamily="2" charset="2"/>
              <a:buChar char="q"/>
              <a:tabLst>
                <a:tab pos="355600" algn="l"/>
              </a:tabLst>
            </a:pPr>
            <a:endParaRPr lang="ro-RO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sz="1600" b="1" i="1" dirty="0" smtClean="0">
                <a:latin typeface="Calibri" pitchFamily="34" charset="0"/>
              </a:rPr>
              <a:t>Measures based on green infrastructure and ecosystem based services meant to reduce the incidence of risk exacerbated by climate change </a:t>
            </a:r>
            <a:r>
              <a:rPr lang="ro-RO" sz="1600" i="1" dirty="0" smtClean="0">
                <a:latin typeface="Calibri" pitchFamily="34" charset="0"/>
              </a:rPr>
              <a:t>(</a:t>
            </a:r>
            <a:r>
              <a:rPr lang="en-US" sz="1600" i="1" dirty="0" smtClean="0">
                <a:latin typeface="Calibri" pitchFamily="34" charset="0"/>
              </a:rPr>
              <a:t>mainly</a:t>
            </a:r>
            <a:r>
              <a:rPr lang="ro-RO" sz="1600" i="1" dirty="0" smtClean="0">
                <a:latin typeface="Calibri" pitchFamily="34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Calibri" pitchFamily="34" charset="0"/>
              </a:rPr>
              <a:t>floods and coastal 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erosion</a:t>
            </a:r>
            <a:r>
              <a:rPr lang="ro-RO" sz="1600" i="1" dirty="0" smtClean="0">
                <a:latin typeface="Calibri" pitchFamily="34" charset="0"/>
              </a:rPr>
              <a:t>),</a:t>
            </a:r>
            <a:r>
              <a:rPr lang="en-US" sz="1600" i="1" dirty="0" smtClean="0">
                <a:latin typeface="Calibri" pitchFamily="34" charset="0"/>
              </a:rPr>
              <a:t> and complementary structural measures</a:t>
            </a:r>
            <a:endParaRPr lang="ro-RO" sz="1600" i="1" dirty="0" smtClean="0">
              <a:latin typeface="Calibri" pitchFamily="34" charset="0"/>
            </a:endParaRPr>
          </a:p>
          <a:p>
            <a:pPr marL="925512" lvl="3" indent="-285750" algn="just">
              <a:tabLst>
                <a:tab pos="712788" algn="l"/>
              </a:tabLst>
            </a:pPr>
            <a:r>
              <a:rPr lang="en-US" sz="1400" b="1" i="1" dirty="0" smtClean="0">
                <a:solidFill>
                  <a:srgbClr val="3399FF"/>
                </a:solidFill>
                <a:latin typeface="Calibri" pitchFamily="34" charset="0"/>
              </a:rPr>
              <a:t>National Administration Romanian Water, including partnerships with NGOs</a:t>
            </a:r>
          </a:p>
          <a:p>
            <a:pPr marL="925512" lvl="3" indent="-285750" algn="just">
              <a:tabLst>
                <a:tab pos="712788" algn="l"/>
              </a:tabLst>
            </a:pPr>
            <a:r>
              <a:rPr lang="en-US" sz="1400" b="1" i="1" dirty="0" smtClean="0">
                <a:solidFill>
                  <a:srgbClr val="3399FF"/>
                </a:solidFill>
                <a:latin typeface="Calibri" pitchFamily="34" charset="0"/>
              </a:rPr>
              <a:t>Other beneficiaries to be defined after the National risk Assessment will be finalized</a:t>
            </a:r>
          </a:p>
          <a:p>
            <a:pPr marL="925512" lvl="3" indent="-285750" algn="just">
              <a:tabLst>
                <a:tab pos="712788" algn="l"/>
              </a:tabLst>
            </a:pPr>
            <a:endParaRPr lang="ro-RO" sz="1400" b="1" i="1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sz="1600" b="1" i="1" dirty="0" smtClean="0">
                <a:latin typeface="Calibri" pitchFamily="34" charset="0"/>
              </a:rPr>
              <a:t>Increase the response capacity to disaster</a:t>
            </a:r>
            <a:endParaRPr lang="ro-RO" sz="1600" b="1" i="1" dirty="0" smtClean="0">
              <a:latin typeface="Calibri" pitchFamily="34" charset="0"/>
            </a:endParaRPr>
          </a:p>
          <a:p>
            <a:pPr marL="996950" lvl="3" indent="-357188" algn="just">
              <a:buFont typeface="Wingdings" pitchFamily="2" charset="2"/>
              <a:buChar char="q"/>
              <a:tabLst>
                <a:tab pos="712788" algn="l"/>
              </a:tabLst>
            </a:pPr>
            <a:r>
              <a:rPr lang="en-US" sz="1400" b="1" i="1" dirty="0" smtClean="0">
                <a:solidFill>
                  <a:srgbClr val="3399FF"/>
                </a:solidFill>
                <a:latin typeface="Calibri" pitchFamily="34" charset="0"/>
              </a:rPr>
              <a:t>General Inspectorate for Emergency Situation, including partners with other central and public authorities with responsibilities in risk management</a:t>
            </a:r>
            <a:endParaRPr lang="ro-RO" sz="1400" b="1" i="1" dirty="0">
              <a:solidFill>
                <a:srgbClr val="3399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2431" cy="64807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Environment and climate change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(III)</a:t>
            </a:r>
          </a:p>
        </p:txBody>
      </p:sp>
    </p:spTree>
    <p:extLst>
      <p:ext uri="{BB962C8B-B14F-4D97-AF65-F5344CB8AC3E}">
        <p14:creationId xmlns:p14="http://schemas.microsoft.com/office/powerpoint/2010/main" val="2974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6 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Clean Energy and energy efficiency in order to support a low carbon 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economy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218 mil.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ERDF and SB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ro-RO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600" b="1" i="1" dirty="0" smtClean="0">
                <a:latin typeface="Calibri" pitchFamily="34" charset="0"/>
              </a:rPr>
              <a:t>Development of 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new production capacities</a:t>
            </a:r>
            <a:r>
              <a:rPr lang="en-US" sz="16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based on biomass/biogas and geothermal sources 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  <a:p>
            <a:pPr lvl="1" algn="just"/>
            <a:endParaRPr lang="ro-RO" sz="1400" b="1" i="1" dirty="0">
              <a:latin typeface="Calibri" pitchFamily="34" charset="0"/>
            </a:endParaRPr>
          </a:p>
          <a:p>
            <a:pPr lvl="1"/>
            <a:r>
              <a:rPr lang="en-US" sz="1600" b="1" i="1" dirty="0" smtClean="0">
                <a:latin typeface="Calibri" pitchFamily="34" charset="0"/>
              </a:rPr>
              <a:t>Implementing power 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smart metering </a:t>
            </a:r>
            <a:r>
              <a:rPr lang="en-US" sz="1600" b="1" i="1" dirty="0" smtClean="0">
                <a:latin typeface="Calibri" pitchFamily="34" charset="0"/>
              </a:rPr>
              <a:t>for residential consumers (demonstrative projects to be )</a:t>
            </a:r>
            <a:endParaRPr lang="ro-RO" sz="1600" b="1" i="1" dirty="0" smtClean="0">
              <a:latin typeface="Calibri" pitchFamily="34" charset="0"/>
            </a:endParaRPr>
          </a:p>
          <a:p>
            <a:pPr lvl="1"/>
            <a:endParaRPr lang="ro-RO" sz="1600" b="1" i="1" dirty="0">
              <a:latin typeface="Calibri" pitchFamily="34" charset="0"/>
            </a:endParaRPr>
          </a:p>
          <a:p>
            <a:pPr lvl="1"/>
            <a:r>
              <a:rPr 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Monitori</a:t>
            </a:r>
            <a:r>
              <a:rPr lang="en-US" sz="1600" b="1" i="1" dirty="0" err="1" smtClean="0">
                <a:solidFill>
                  <a:srgbClr val="FF0000"/>
                </a:solidFill>
                <a:latin typeface="Calibri" pitchFamily="34" charset="0"/>
              </a:rPr>
              <a:t>ng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 the energy consumption at the level of industrial platforms </a:t>
            </a:r>
            <a:r>
              <a:rPr lang="en-US" sz="1600" b="1" i="1" dirty="0" smtClean="0">
                <a:latin typeface="Calibri" pitchFamily="34" charset="0"/>
              </a:rPr>
              <a:t>in order to implement energy efficiency measures</a:t>
            </a:r>
          </a:p>
          <a:p>
            <a:pPr lvl="1"/>
            <a:endParaRPr lang="ro-RO" sz="1600" b="1" i="1" dirty="0">
              <a:latin typeface="Calibri" pitchFamily="34" charset="0"/>
            </a:endParaRPr>
          </a:p>
          <a:p>
            <a:pPr lvl="1"/>
            <a:r>
              <a:rPr lang="en-US" sz="1600" b="1" i="1" dirty="0" smtClean="0">
                <a:latin typeface="Calibri" pitchFamily="34" charset="0"/>
              </a:rPr>
              <a:t>Development of high efficiency </a:t>
            </a:r>
            <a:r>
              <a:rPr lang="en-US" sz="1600" b="1" i="1" dirty="0" smtClean="0">
                <a:solidFill>
                  <a:srgbClr val="FF0000"/>
                </a:solidFill>
                <a:latin typeface="Calibri" pitchFamily="34" charset="0"/>
              </a:rPr>
              <a:t>cogeneration</a:t>
            </a:r>
            <a:r>
              <a:rPr lang="en-US" sz="1600" b="1" i="1" dirty="0" smtClean="0">
                <a:latin typeface="Calibri" pitchFamily="34" charset="0"/>
              </a:rPr>
              <a:t> units for industrial consumers  (natural gas, biomass, and biogas from industrial residual process)</a:t>
            </a:r>
            <a:endParaRPr lang="ro-RO" sz="1600" b="1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6447" cy="6480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Clean energy and energy efficiency</a:t>
            </a:r>
            <a:endParaRPr lang="ro-RO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Energy efficiency at system level </a:t>
            </a:r>
            <a:r>
              <a:rPr lang="en-US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centralised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heating in selected cities</a:t>
            </a:r>
          </a:p>
          <a:p>
            <a:pPr marL="109537" indent="0">
              <a:buNone/>
              <a:defRPr/>
            </a:pP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275 mil.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ERDF+CF+SB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09537" lvl="1" indent="0">
              <a:spcBef>
                <a:spcPts val="400"/>
              </a:spcBef>
              <a:buSzPct val="68000"/>
              <a:buNone/>
              <a:defRPr/>
            </a:pPr>
            <a:r>
              <a:rPr lang="ro-RO" sz="1800" b="1" dirty="0" smtClean="0">
                <a:latin typeface="Calibri" pitchFamily="34" charset="0"/>
              </a:rPr>
              <a:t>  </a:t>
            </a:r>
          </a:p>
          <a:p>
            <a:pPr marL="395287" lvl="1" indent="-285750" algn="just">
              <a:spcBef>
                <a:spcPts val="400"/>
              </a:spcBef>
              <a:buSzPct val="68000"/>
              <a:defRPr/>
            </a:pP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Local public authorities for selected cities </a:t>
            </a: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(Bacău</a:t>
            </a: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, Botoşani, Focşani, Oradea, </a:t>
            </a: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  </a:t>
            </a: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Râmnicu </a:t>
            </a: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Vâlcea, Timişoara, Iaşi) </a:t>
            </a: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– </a:t>
            </a: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ERDF (meant to continue </a:t>
            </a:r>
            <a:r>
              <a:rPr lang="en-US" sz="1800" i="1" dirty="0" err="1" smtClean="0">
                <a:solidFill>
                  <a:srgbClr val="3399FF"/>
                </a:solidFill>
                <a:latin typeface="Calibri" pitchFamily="34" charset="0"/>
              </a:rPr>
              <a:t>intial</a:t>
            </a: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 projects started through SOP Environment 2007-2013)</a:t>
            </a:r>
          </a:p>
          <a:p>
            <a:pPr marL="395287" lvl="1" indent="-285750" algn="just">
              <a:spcBef>
                <a:spcPts val="400"/>
              </a:spcBef>
              <a:buSzPct val="68000"/>
              <a:defRPr/>
            </a:pPr>
            <a:endParaRPr lang="en-US" sz="1800" i="1" dirty="0">
              <a:solidFill>
                <a:srgbClr val="3399FF"/>
              </a:solidFill>
              <a:latin typeface="Calibri" panose="020F0502020204030204" pitchFamily="34" charset="0"/>
            </a:endParaRPr>
          </a:p>
          <a:p>
            <a:pPr marL="395287" lvl="1" indent="-285750">
              <a:spcBef>
                <a:spcPts val="400"/>
              </a:spcBef>
              <a:buSzPct val="68000"/>
              <a:defRPr/>
            </a:pP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General Council of Bucharest </a:t>
            </a: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 - </a:t>
            </a:r>
            <a:r>
              <a:rPr lang="en-US" sz="1800" i="1" dirty="0" smtClean="0">
                <a:solidFill>
                  <a:srgbClr val="3399FF"/>
                </a:solidFill>
                <a:latin typeface="Calibri" pitchFamily="34" charset="0"/>
              </a:rPr>
              <a:t>CF</a:t>
            </a:r>
            <a:endParaRPr lang="ro-RO" sz="1800" i="1" dirty="0">
              <a:solidFill>
                <a:srgbClr val="3399FF"/>
              </a:solidFill>
              <a:latin typeface="Calibri" pitchFamily="34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o-RO" sz="2200" b="1" u="sng" dirty="0" smtClean="0">
              <a:latin typeface="Calibri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q"/>
              <a:defRPr/>
            </a:pP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Smart and sustainable energy transport system 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47 mil. euro (</a:t>
            </a:r>
            <a:r>
              <a:rPr 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ERDF + SB</a:t>
            </a:r>
            <a:r>
              <a:rPr lang="ro-RO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09537" lvl="1" indent="0">
              <a:spcBef>
                <a:spcPts val="400"/>
              </a:spcBef>
              <a:buSzPct val="68000"/>
              <a:buNone/>
              <a:defRPr/>
            </a:pP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    Transelectrica </a:t>
            </a: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și Transgaz</a:t>
            </a:r>
          </a:p>
          <a:p>
            <a:pPr marL="651066" lvl="1" indent="-28575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sz="1800" b="1" dirty="0" smtClean="0">
                <a:latin typeface="Calibri" pitchFamily="34" charset="0"/>
              </a:rPr>
              <a:t>Development and enforcement of power network to accomodate the additional power produced  by the new installed renewable capcities</a:t>
            </a:r>
          </a:p>
          <a:p>
            <a:pPr marL="651066" lvl="1" indent="-28575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1800" b="1" dirty="0" smtClean="0">
                <a:latin typeface="Calibri" pitchFamily="34" charset="0"/>
              </a:rPr>
              <a:t>Increase the flexibility of National Gas Transport System in order to ensure interconnections </a:t>
            </a:r>
            <a:r>
              <a:rPr lang="pt-BR" sz="1800" b="1" dirty="0">
                <a:latin typeface="Calibri" pitchFamily="34" charset="0"/>
              </a:rPr>
              <a:t>with neighboring </a:t>
            </a:r>
            <a:r>
              <a:rPr lang="pt-BR" sz="1800" b="1" dirty="0" smtClean="0">
                <a:latin typeface="Calibri" pitchFamily="34" charset="0"/>
              </a:rPr>
              <a:t>countries</a:t>
            </a:r>
            <a:endParaRPr lang="ro-RO" sz="1800" b="1" u="sng" dirty="0" smtClean="0">
              <a:latin typeface="Calibri" pitchFamily="34" charset="0"/>
            </a:endParaRPr>
          </a:p>
          <a:p>
            <a:pPr marL="1173353" lvl="3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10463" cy="792088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Energy efficiency and transport of energy</a:t>
            </a:r>
            <a:endParaRPr lang="ro-RO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Y_Handout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231775" marR="0" indent="-231775" algn="ctr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None/>
          <a:tabLst>
            <a:tab pos="622300" algn="l"/>
          </a:tabLst>
          <a:defRPr kumimoji="0" lang="en-US" sz="1300" b="1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231775" marR="0" indent="-231775" algn="ctr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None/>
          <a:tabLst>
            <a:tab pos="622300" algn="l"/>
          </a:tabLst>
          <a:defRPr kumimoji="0" lang="en-US" sz="1300" b="1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56406</TotalTime>
  <Words>1088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EYInterstate Light</vt:lpstr>
      <vt:lpstr>Lucida Sans Unicode</vt:lpstr>
      <vt:lpstr>Times New Roman</vt:lpstr>
      <vt:lpstr>Verdana</vt:lpstr>
      <vt:lpstr>Wingdings</vt:lpstr>
      <vt:lpstr>Wingdings 2</vt:lpstr>
      <vt:lpstr>Wingdings 3</vt:lpstr>
      <vt:lpstr>EY_Handout</vt:lpstr>
      <vt:lpstr>Concourse</vt:lpstr>
      <vt:lpstr>   May 2016  </vt:lpstr>
      <vt:lpstr>   Large Infrastructure Operational Programme</vt:lpstr>
      <vt:lpstr> Large Infrastructure Operational Programme</vt:lpstr>
      <vt:lpstr>   Transport</vt:lpstr>
      <vt:lpstr>   Environment and climate change(I)</vt:lpstr>
      <vt:lpstr>    Environment and climate change (II)</vt:lpstr>
      <vt:lpstr>    Environment and climate change (III)</vt:lpstr>
      <vt:lpstr>Clean energy and energy efficiency</vt:lpstr>
      <vt:lpstr>Energy efficiency and transport of energy</vt:lpstr>
      <vt:lpstr>Opportunities for Business</vt:lpstr>
      <vt:lpstr>Timetable</vt:lpstr>
      <vt:lpstr>Project portfolio</vt:lpstr>
      <vt:lpstr>   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 Training Employee benefits</dc:title>
  <dc:creator>YourNameHere</dc:creator>
  <cp:lastModifiedBy>delia.ionica</cp:lastModifiedBy>
  <cp:revision>1838</cp:revision>
  <cp:lastPrinted>2016-05-23T16:47:22Z</cp:lastPrinted>
  <dcterms:created xsi:type="dcterms:W3CDTF">2009-06-16T09:28:10Z</dcterms:created>
  <dcterms:modified xsi:type="dcterms:W3CDTF">2016-05-23T16:58:36Z</dcterms:modified>
</cp:coreProperties>
</file>