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5"/>
  </p:notesMasterIdLst>
  <p:sldIdLst>
    <p:sldId id="414" r:id="rId3"/>
    <p:sldId id="389" r:id="rId4"/>
    <p:sldId id="400" r:id="rId5"/>
    <p:sldId id="409" r:id="rId6"/>
    <p:sldId id="405" r:id="rId7"/>
    <p:sldId id="356" r:id="rId8"/>
    <p:sldId id="404" r:id="rId9"/>
    <p:sldId id="403" r:id="rId10"/>
    <p:sldId id="406" r:id="rId11"/>
    <p:sldId id="332" r:id="rId12"/>
    <p:sldId id="371" r:id="rId13"/>
    <p:sldId id="372" r:id="rId14"/>
    <p:sldId id="373" r:id="rId15"/>
    <p:sldId id="374" r:id="rId16"/>
    <p:sldId id="391" r:id="rId17"/>
    <p:sldId id="346" r:id="rId18"/>
    <p:sldId id="336" r:id="rId19"/>
    <p:sldId id="350" r:id="rId20"/>
    <p:sldId id="280" r:id="rId21"/>
    <p:sldId id="283" r:id="rId22"/>
    <p:sldId id="282" r:id="rId23"/>
    <p:sldId id="286" r:id="rId24"/>
    <p:sldId id="392" r:id="rId25"/>
    <p:sldId id="397" r:id="rId26"/>
    <p:sldId id="393" r:id="rId27"/>
    <p:sldId id="285" r:id="rId28"/>
    <p:sldId id="362" r:id="rId29"/>
    <p:sldId id="387" r:id="rId30"/>
    <p:sldId id="388" r:id="rId31"/>
    <p:sldId id="394" r:id="rId32"/>
    <p:sldId id="415" r:id="rId33"/>
    <p:sldId id="413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5050"/>
    <a:srgbClr val="92D050"/>
    <a:srgbClr val="FFAB81"/>
    <a:srgbClr val="339933"/>
    <a:srgbClr val="0715B7"/>
    <a:srgbClr val="0779B7"/>
    <a:srgbClr val="BCBCBC"/>
    <a:srgbClr val="019ADD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066" autoAdjust="0"/>
  </p:normalViewPr>
  <p:slideViewPr>
    <p:cSldViewPr snapToGrid="0">
      <p:cViewPr varScale="1">
        <p:scale>
          <a:sx n="108" d="100"/>
          <a:sy n="108" d="100"/>
        </p:scale>
        <p:origin x="-850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3949C-9DC7-476D-B485-419469C1E8A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F29987-E9D1-46AD-B5AC-3F12931DC59C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 GDP: 24.4%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21F3B04-613F-4715-BFB8-B6B91B30A298}" type="parTrans" cxnId="{BEA73FD6-336C-4393-98F1-3CE28E3DA8DF}">
      <dgm:prSet/>
      <dgm:spPr/>
      <dgm:t>
        <a:bodyPr/>
        <a:lstStyle/>
        <a:p>
          <a:pPr algn="ctr"/>
          <a:endParaRPr lang="en-US"/>
        </a:p>
      </dgm:t>
    </dgm:pt>
    <dgm:pt modelId="{BB56011C-8951-4D60-8459-37AE92990553}" type="sibTrans" cxnId="{BEA73FD6-336C-4393-98F1-3CE28E3DA8DF}">
      <dgm:prSet/>
      <dgm:spPr/>
      <dgm:t>
        <a:bodyPr/>
        <a:lstStyle/>
        <a:p>
          <a:pPr algn="ctr"/>
          <a:endParaRPr lang="en-US"/>
        </a:p>
      </dgm:t>
    </dgm:pt>
    <dgm:pt modelId="{B6FDF7CD-1140-4B2D-9822-47C0BB1D100C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Population: 2.1mil (10%)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23D9553-7C67-488A-BC0D-E7587E61FC13}" type="parTrans" cxnId="{A7162A6E-1C47-4F6D-BD05-2874DFAD3B49}">
      <dgm:prSet/>
      <dgm:spPr/>
      <dgm:t>
        <a:bodyPr/>
        <a:lstStyle/>
        <a:p>
          <a:pPr algn="ctr"/>
          <a:endParaRPr lang="en-US"/>
        </a:p>
      </dgm:t>
    </dgm:pt>
    <dgm:pt modelId="{5EE69777-5DCA-4979-BFF3-DA5B334555B3}" type="sibTrans" cxnId="{A7162A6E-1C47-4F6D-BD05-2874DFAD3B49}">
      <dgm:prSet/>
      <dgm:spPr/>
      <dgm:t>
        <a:bodyPr/>
        <a:lstStyle/>
        <a:p>
          <a:pPr algn="ctr"/>
          <a:endParaRPr lang="en-US"/>
        </a:p>
      </dgm:t>
    </dgm:pt>
    <dgm:pt modelId="{0C89DDFC-0EDC-4625-A2D1-0A44DCB1C3CE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 GDP: 31.0%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426AF0F-1CAC-4CE2-BDDF-A0E4D19B82DA}" type="parTrans" cxnId="{A36D4972-AC01-43E4-83B4-E31B5972E186}">
      <dgm:prSet/>
      <dgm:spPr/>
      <dgm:t>
        <a:bodyPr/>
        <a:lstStyle/>
        <a:p>
          <a:pPr algn="ctr"/>
          <a:endParaRPr lang="en-US"/>
        </a:p>
      </dgm:t>
    </dgm:pt>
    <dgm:pt modelId="{631B3C8B-0B8D-47DB-8D71-FD2EA5591E06}" type="sibTrans" cxnId="{A36D4972-AC01-43E4-83B4-E31B5972E186}">
      <dgm:prSet/>
      <dgm:spPr/>
      <dgm:t>
        <a:bodyPr/>
        <a:lstStyle/>
        <a:p>
          <a:pPr algn="ctr"/>
          <a:endParaRPr lang="en-US"/>
        </a:p>
      </dgm:t>
    </dgm:pt>
    <dgm:pt modelId="{397F6B17-BB67-4A6E-8AD2-1FA8A00500DB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Density: 8518 inhab./sq km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0A251A4-4DF2-4AB8-BD1C-F837870D3485}" type="parTrans" cxnId="{8614A4B7-749D-4F2D-A979-204891EE77B9}">
      <dgm:prSet/>
      <dgm:spPr/>
      <dgm:t>
        <a:bodyPr/>
        <a:lstStyle/>
        <a:p>
          <a:pPr algn="ctr"/>
          <a:endParaRPr lang="en-US"/>
        </a:p>
      </dgm:t>
    </dgm:pt>
    <dgm:pt modelId="{C41A904A-3AA5-4131-ABF4-B7F55E46CEA9}" type="sibTrans" cxnId="{8614A4B7-749D-4F2D-A979-204891EE77B9}">
      <dgm:prSet/>
      <dgm:spPr/>
      <dgm:t>
        <a:bodyPr/>
        <a:lstStyle/>
        <a:p>
          <a:pPr algn="ctr"/>
          <a:endParaRPr lang="en-US"/>
        </a:p>
      </dgm:t>
    </dgm:pt>
    <dgm:pt modelId="{E6EB23E1-CAD5-4A13-860E-910E4AB8E8B7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Market size: 2.5 b€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CD583A6-AD77-42BB-A3C8-05E989544AD0}" type="parTrans" cxnId="{DBA6DC6F-DE73-4622-9C1F-C468A4C4E243}">
      <dgm:prSet/>
      <dgm:spPr/>
      <dgm:t>
        <a:bodyPr/>
        <a:lstStyle/>
        <a:p>
          <a:pPr algn="ctr"/>
          <a:endParaRPr lang="en-US"/>
        </a:p>
      </dgm:t>
    </dgm:pt>
    <dgm:pt modelId="{5762F6C5-7A5E-4680-A758-DE2268036DFA}" type="sibTrans" cxnId="{DBA6DC6F-DE73-4622-9C1F-C468A4C4E243}">
      <dgm:prSet/>
      <dgm:spPr/>
      <dgm:t>
        <a:bodyPr/>
        <a:lstStyle/>
        <a:p>
          <a:pPr algn="ctr"/>
          <a:endParaRPr lang="en-US"/>
        </a:p>
      </dgm:t>
    </dgm:pt>
    <dgm:pt modelId="{BC7FEC7D-9834-4486-8CBD-1F7255D5879F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Competition: 148 stores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C48B88F-A11C-43E0-88E0-39573DB831D6}" type="parTrans" cxnId="{10E5D2E8-0716-4D89-A5DD-7FDF9B4E54EB}">
      <dgm:prSet/>
      <dgm:spPr/>
      <dgm:t>
        <a:bodyPr/>
        <a:lstStyle/>
        <a:p>
          <a:pPr algn="ctr"/>
          <a:endParaRPr lang="en-US"/>
        </a:p>
      </dgm:t>
    </dgm:pt>
    <dgm:pt modelId="{785391EB-08E2-4A67-8896-8758C472CC2E}" type="sibTrans" cxnId="{10E5D2E8-0716-4D89-A5DD-7FDF9B4E54EB}">
      <dgm:prSet/>
      <dgm:spPr/>
      <dgm:t>
        <a:bodyPr/>
        <a:lstStyle/>
        <a:p>
          <a:pPr algn="ctr"/>
          <a:endParaRPr lang="en-US"/>
        </a:p>
      </dgm:t>
    </dgm:pt>
    <dgm:pt modelId="{53582233-61FE-4903-B87E-D9B5469B5C0E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Net Income 568€/month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0841D11-B901-43B4-8826-28815FADAD92}" type="parTrans" cxnId="{D786CB25-9964-4246-A564-6893C9B4B7F8}">
      <dgm:prSet/>
      <dgm:spPr/>
      <dgm:t>
        <a:bodyPr/>
        <a:lstStyle/>
        <a:p>
          <a:pPr algn="ctr"/>
          <a:endParaRPr lang="en-US"/>
        </a:p>
      </dgm:t>
    </dgm:pt>
    <dgm:pt modelId="{C6F6067B-0378-43E9-8905-3D6DDAF3FCCB}" type="sibTrans" cxnId="{D786CB25-9964-4246-A564-6893C9B4B7F8}">
      <dgm:prSet/>
      <dgm:spPr/>
      <dgm:t>
        <a:bodyPr/>
        <a:lstStyle/>
        <a:p>
          <a:pPr algn="ctr"/>
          <a:endParaRPr lang="en-US"/>
        </a:p>
      </dgm:t>
    </dgm:pt>
    <dgm:pt modelId="{1E4971E9-A0A0-4B08-B4D0-C8DEC5BD91DE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Population: 2.9mil (15%)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4C3A9F8-58D2-4C78-82E0-FC8741EFC03B}" type="parTrans" cxnId="{BD7EEC83-7715-4CD9-BC93-004AD2D1E58D}">
      <dgm:prSet/>
      <dgm:spPr/>
      <dgm:t>
        <a:bodyPr/>
        <a:lstStyle/>
        <a:p>
          <a:pPr algn="ctr"/>
          <a:endParaRPr lang="en-US"/>
        </a:p>
      </dgm:t>
    </dgm:pt>
    <dgm:pt modelId="{3AB1A961-7116-4671-8746-726494D62D62}" type="sibTrans" cxnId="{BD7EEC83-7715-4CD9-BC93-004AD2D1E58D}">
      <dgm:prSet/>
      <dgm:spPr/>
      <dgm:t>
        <a:bodyPr/>
        <a:lstStyle/>
        <a:p>
          <a:pPr algn="ctr"/>
          <a:endParaRPr lang="en-US"/>
        </a:p>
      </dgm:t>
    </dgm:pt>
    <dgm:pt modelId="{B8B8A3A2-095A-4A5C-BEE6-972DEB15F6BD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Density: 2317 inhab./sq km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6DD5444-C915-4E7C-8384-5FDC25DC73CF}" type="parTrans" cxnId="{64C9C74C-817D-4F38-B71F-E5C5B8484502}">
      <dgm:prSet/>
      <dgm:spPr/>
      <dgm:t>
        <a:bodyPr/>
        <a:lstStyle/>
        <a:p>
          <a:pPr algn="ctr"/>
          <a:endParaRPr lang="en-US"/>
        </a:p>
      </dgm:t>
    </dgm:pt>
    <dgm:pt modelId="{695F8BA1-9BEA-4B02-AC0C-F8E84E7D4CC7}" type="sibTrans" cxnId="{64C9C74C-817D-4F38-B71F-E5C5B8484502}">
      <dgm:prSet/>
      <dgm:spPr/>
      <dgm:t>
        <a:bodyPr/>
        <a:lstStyle/>
        <a:p>
          <a:pPr algn="ctr"/>
          <a:endParaRPr lang="en-US"/>
        </a:p>
      </dgm:t>
    </dgm:pt>
    <dgm:pt modelId="{75933B06-1D8C-466A-867C-E4CDD074C919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Net Income 375€/month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F637473-E76C-494D-A242-9D7BA99BBA06}" type="parTrans" cxnId="{43AA6CF9-5D71-4233-BFFF-0597BDE19125}">
      <dgm:prSet/>
      <dgm:spPr/>
      <dgm:t>
        <a:bodyPr/>
        <a:lstStyle/>
        <a:p>
          <a:pPr algn="ctr"/>
          <a:endParaRPr lang="en-US"/>
        </a:p>
      </dgm:t>
    </dgm:pt>
    <dgm:pt modelId="{F3614D73-FED6-4656-85A8-900582D3C5C4}" type="sibTrans" cxnId="{43AA6CF9-5D71-4233-BFFF-0597BDE19125}">
      <dgm:prSet/>
      <dgm:spPr/>
      <dgm:t>
        <a:bodyPr/>
        <a:lstStyle/>
        <a:p>
          <a:pPr algn="ctr"/>
          <a:endParaRPr lang="en-US"/>
        </a:p>
      </dgm:t>
    </dgm:pt>
    <dgm:pt modelId="{DD3CEF80-48F7-4F25-B458-184FF05272D8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Market size: 2.9 b€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1C87738-E512-4A47-9AAB-A6525CC1E93D}" type="parTrans" cxnId="{7EE2FDCF-9803-47E2-8C2F-4AA45FAE2E25}">
      <dgm:prSet/>
      <dgm:spPr/>
      <dgm:t>
        <a:bodyPr/>
        <a:lstStyle/>
        <a:p>
          <a:pPr algn="ctr"/>
          <a:endParaRPr lang="en-US"/>
        </a:p>
      </dgm:t>
    </dgm:pt>
    <dgm:pt modelId="{96397611-3B74-4F89-A8A0-5C11F0AD78DA}" type="sibTrans" cxnId="{7EE2FDCF-9803-47E2-8C2F-4AA45FAE2E25}">
      <dgm:prSet/>
      <dgm:spPr/>
      <dgm:t>
        <a:bodyPr/>
        <a:lstStyle/>
        <a:p>
          <a:pPr algn="ctr"/>
          <a:endParaRPr lang="en-US"/>
        </a:p>
      </dgm:t>
    </dgm:pt>
    <dgm:pt modelId="{8E4D4A32-05CA-44FB-B40E-BD6D39DBCF3D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Competition: 316 stores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C3826B5-E544-44EE-AFCA-EB11B77EDFE7}" type="parTrans" cxnId="{4080412C-93AA-4170-9574-64600B7A42CC}">
      <dgm:prSet/>
      <dgm:spPr/>
      <dgm:t>
        <a:bodyPr/>
        <a:lstStyle/>
        <a:p>
          <a:pPr algn="ctr"/>
          <a:endParaRPr lang="en-US"/>
        </a:p>
      </dgm:t>
    </dgm:pt>
    <dgm:pt modelId="{85A4C466-48C1-484F-8375-C66D9014B68F}" type="sibTrans" cxnId="{4080412C-93AA-4170-9574-64600B7A42CC}">
      <dgm:prSet/>
      <dgm:spPr/>
      <dgm:t>
        <a:bodyPr/>
        <a:lstStyle/>
        <a:p>
          <a:pPr algn="ctr"/>
          <a:endParaRPr lang="en-US"/>
        </a:p>
      </dgm:t>
    </dgm:pt>
    <dgm:pt modelId="{69E7F5CB-C464-411C-9B49-BF43E6FE5303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Competition: 781 stores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E8DCBC7-6693-4D7D-A743-2DB54A009FC9}" type="sibTrans" cxnId="{D4537AA7-0E39-4540-B253-E721AC4E7345}">
      <dgm:prSet/>
      <dgm:spPr/>
      <dgm:t>
        <a:bodyPr/>
        <a:lstStyle/>
        <a:p>
          <a:pPr algn="ctr"/>
          <a:endParaRPr lang="en-US"/>
        </a:p>
      </dgm:t>
    </dgm:pt>
    <dgm:pt modelId="{7DF83868-CF57-45C9-ADD2-0143B7DBAEC5}" type="parTrans" cxnId="{D4537AA7-0E39-4540-B253-E721AC4E7345}">
      <dgm:prSet/>
      <dgm:spPr/>
      <dgm:t>
        <a:bodyPr/>
        <a:lstStyle/>
        <a:p>
          <a:pPr algn="ctr"/>
          <a:endParaRPr lang="en-US"/>
        </a:p>
      </dgm:t>
    </dgm:pt>
    <dgm:pt modelId="{2D2CF46D-7166-4036-872D-764A30B2F182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Market size: 11.6 b€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744CC1C-5DC6-4DFB-BFAE-CA8D2BDA23C2}" type="sibTrans" cxnId="{A29BE8B0-C066-409F-8BC2-34C1F4E3A1F7}">
      <dgm:prSet/>
      <dgm:spPr/>
      <dgm:t>
        <a:bodyPr/>
        <a:lstStyle/>
        <a:p>
          <a:pPr algn="ctr"/>
          <a:endParaRPr lang="en-US"/>
        </a:p>
      </dgm:t>
    </dgm:pt>
    <dgm:pt modelId="{CB71FE81-9919-4291-ADB5-2E2E6C489605}" type="parTrans" cxnId="{A29BE8B0-C066-409F-8BC2-34C1F4E3A1F7}">
      <dgm:prSet/>
      <dgm:spPr/>
      <dgm:t>
        <a:bodyPr/>
        <a:lstStyle/>
        <a:p>
          <a:pPr algn="ctr"/>
          <a:endParaRPr lang="en-US"/>
        </a:p>
      </dgm:t>
    </dgm:pt>
    <dgm:pt modelId="{9F00FD87-9437-4097-923C-ECC4B2777AB1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Income 332 €/month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CD47198-D19B-4951-8435-0C674C5756AE}" type="sibTrans" cxnId="{B808AC29-22F8-4003-9AF9-562FA2DFBD87}">
      <dgm:prSet/>
      <dgm:spPr/>
      <dgm:t>
        <a:bodyPr/>
        <a:lstStyle/>
        <a:p>
          <a:pPr algn="ctr"/>
          <a:endParaRPr lang="en-US"/>
        </a:p>
      </dgm:t>
    </dgm:pt>
    <dgm:pt modelId="{35CD9F5D-E11C-4464-BDBC-09786938CA8D}" type="parTrans" cxnId="{B808AC29-22F8-4003-9AF9-562FA2DFBD87}">
      <dgm:prSet/>
      <dgm:spPr/>
      <dgm:t>
        <a:bodyPr/>
        <a:lstStyle/>
        <a:p>
          <a:pPr algn="ctr"/>
          <a:endParaRPr lang="en-US"/>
        </a:p>
      </dgm:t>
    </dgm:pt>
    <dgm:pt modelId="{64665B36-1F52-4C39-AEBE-04D0DBB3E3F4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Density: N/A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AAFB85D-DDA2-4C98-9C6E-E16C0ABE6A1F}" type="sibTrans" cxnId="{8ACD0406-947B-437A-B889-B5194429E820}">
      <dgm:prSet/>
      <dgm:spPr/>
      <dgm:t>
        <a:bodyPr/>
        <a:lstStyle/>
        <a:p>
          <a:pPr algn="ctr"/>
          <a:endParaRPr lang="en-US"/>
        </a:p>
      </dgm:t>
    </dgm:pt>
    <dgm:pt modelId="{F1519920-FA96-4A8F-818E-BEA9EC848A13}" type="parTrans" cxnId="{8ACD0406-947B-437A-B889-B5194429E820}">
      <dgm:prSet/>
      <dgm:spPr/>
      <dgm:t>
        <a:bodyPr/>
        <a:lstStyle/>
        <a:p>
          <a:pPr algn="ctr"/>
          <a:endParaRPr lang="en-US"/>
        </a:p>
      </dgm:t>
    </dgm:pt>
    <dgm:pt modelId="{2A7DA74B-4C44-4839-8919-4D1EC9EED374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US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Population</a:t>
          </a:r>
          <a:r>
            <a:rPr lang="en-US" sz="14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14.9mil </a:t>
          </a:r>
          <a:r>
            <a:rPr lang="en-US" sz="1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(75%)</a:t>
          </a:r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0E00374-F8F9-449D-A624-514B3F052B85}" type="sibTrans" cxnId="{4441AC08-E570-40A0-8965-C689F21037F1}">
      <dgm:prSet/>
      <dgm:spPr/>
      <dgm:t>
        <a:bodyPr/>
        <a:lstStyle/>
        <a:p>
          <a:pPr algn="ctr"/>
          <a:endParaRPr lang="en-US"/>
        </a:p>
      </dgm:t>
    </dgm:pt>
    <dgm:pt modelId="{3C13F057-ACC4-4428-81D3-7A2B3A1F44FB}" type="parTrans" cxnId="{4441AC08-E570-40A0-8965-C689F21037F1}">
      <dgm:prSet/>
      <dgm:spPr/>
      <dgm:t>
        <a:bodyPr/>
        <a:lstStyle/>
        <a:p>
          <a:pPr algn="ctr"/>
          <a:endParaRPr lang="en-US"/>
        </a:p>
      </dgm:t>
    </dgm:pt>
    <dgm:pt modelId="{D717DD2B-3C5E-49F1-BA80-B3D2F976FB12}">
      <dgm:prSet phldrT="[Text]" custT="1"/>
      <dgm:spPr>
        <a:noFill/>
        <a:ln>
          <a:solidFill>
            <a:schemeClr val="tx1">
              <a:alpha val="55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 GDP: 44.6%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77379A7-7ADE-4FA1-B659-751BED6BFC9F}" type="sibTrans" cxnId="{0AA5C6A2-6490-4899-804B-56A5078E6718}">
      <dgm:prSet/>
      <dgm:spPr/>
      <dgm:t>
        <a:bodyPr/>
        <a:lstStyle/>
        <a:p>
          <a:pPr algn="ctr"/>
          <a:endParaRPr lang="en-US"/>
        </a:p>
      </dgm:t>
    </dgm:pt>
    <dgm:pt modelId="{253931BE-0F5A-4CD5-9FB5-ADBEA9ED158A}" type="parTrans" cxnId="{0AA5C6A2-6490-4899-804B-56A5078E6718}">
      <dgm:prSet/>
      <dgm:spPr/>
      <dgm:t>
        <a:bodyPr/>
        <a:lstStyle/>
        <a:p>
          <a:pPr algn="ctr"/>
          <a:endParaRPr lang="en-US"/>
        </a:p>
      </dgm:t>
    </dgm:pt>
    <dgm:pt modelId="{9BED9459-3203-4B69-BDE2-D4AF65827776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F320AA2-B6C3-4813-82F6-7082D84D9B19}" type="parTrans" cxnId="{B7CAF5F3-F39C-4204-8F2C-3C2C40F704F3}">
      <dgm:prSet/>
      <dgm:spPr/>
      <dgm:t>
        <a:bodyPr/>
        <a:lstStyle/>
        <a:p>
          <a:endParaRPr lang="en-US"/>
        </a:p>
      </dgm:t>
    </dgm:pt>
    <dgm:pt modelId="{8B2A8923-625A-4FE3-AFE7-6871996484C8}" type="sibTrans" cxnId="{B7CAF5F3-F39C-4204-8F2C-3C2C40F704F3}">
      <dgm:prSet/>
      <dgm:spPr/>
      <dgm:t>
        <a:bodyPr/>
        <a:lstStyle/>
        <a:p>
          <a:endParaRPr lang="en-US"/>
        </a:p>
      </dgm:t>
    </dgm:pt>
    <dgm:pt modelId="{399589F8-6DDA-4D53-BBD1-5333ABC0C110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D278E18-F4BF-4BBD-B0DF-DF35AE534B67}" type="parTrans" cxnId="{6F87DC7D-9A66-44A8-823B-DBA101A858AC}">
      <dgm:prSet/>
      <dgm:spPr/>
      <dgm:t>
        <a:bodyPr/>
        <a:lstStyle/>
        <a:p>
          <a:endParaRPr lang="en-US"/>
        </a:p>
      </dgm:t>
    </dgm:pt>
    <dgm:pt modelId="{7E1A0143-A0CD-43FC-B227-FF07D7AE0EC8}" type="sibTrans" cxnId="{6F87DC7D-9A66-44A8-823B-DBA101A858AC}">
      <dgm:prSet/>
      <dgm:spPr/>
      <dgm:t>
        <a:bodyPr/>
        <a:lstStyle/>
        <a:p>
          <a:endParaRPr lang="en-US"/>
        </a:p>
      </dgm:t>
    </dgm:pt>
    <dgm:pt modelId="{E618053B-9F7A-4CAA-9914-2AE65BC71B7B}">
      <dgm:prSet phldrT="[Text]" custT="1"/>
      <dgm:spPr>
        <a:noFill/>
        <a:ln>
          <a:solidFill>
            <a:schemeClr val="accent6">
              <a:lumMod val="60000"/>
              <a:lumOff val="40000"/>
              <a:alpha val="90000"/>
            </a:schemeClr>
          </a:solidFill>
        </a:ln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endParaRPr lang="en-US" sz="1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16AFA6A-7DED-4A19-A70A-691AA0165FB8}" type="parTrans" cxnId="{9D6CA6F4-037D-414A-BE39-5F1E1AD4F4D8}">
      <dgm:prSet/>
      <dgm:spPr/>
      <dgm:t>
        <a:bodyPr/>
        <a:lstStyle/>
        <a:p>
          <a:endParaRPr lang="en-US"/>
        </a:p>
      </dgm:t>
    </dgm:pt>
    <dgm:pt modelId="{407C5A9A-672E-4EC9-A666-BC53B09F8587}" type="sibTrans" cxnId="{9D6CA6F4-037D-414A-BE39-5F1E1AD4F4D8}">
      <dgm:prSet/>
      <dgm:spPr/>
      <dgm:t>
        <a:bodyPr/>
        <a:lstStyle/>
        <a:p>
          <a:endParaRPr lang="en-US"/>
        </a:p>
      </dgm:t>
    </dgm:pt>
    <dgm:pt modelId="{B8661884-CDC7-4D11-80FC-DA0EB4C82247}" type="pres">
      <dgm:prSet presAssocID="{0053949C-9DC7-476D-B485-419469C1E8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FB000-D838-4A03-9E47-25F0B825236E}" type="pres">
      <dgm:prSet presAssocID="{29F29987-E9D1-46AD-B5AC-3F12931DC59C}" presName="composite" presStyleCnt="0"/>
      <dgm:spPr/>
    </dgm:pt>
    <dgm:pt modelId="{66A12DDE-5206-48BB-8D94-6B85A74A496B}" type="pres">
      <dgm:prSet presAssocID="{29F29987-E9D1-46AD-B5AC-3F12931DC59C}" presName="parTx" presStyleLbl="alignNode1" presStyleIdx="0" presStyleCnt="3" custScaleY="49375" custLinFactNeighborX="3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8FBCE-D0DC-4BA4-9B33-CB0E4591272E}" type="pres">
      <dgm:prSet presAssocID="{29F29987-E9D1-46AD-B5AC-3F12931DC59C}" presName="desTx" presStyleLbl="alignAccFollowNode1" presStyleIdx="0" presStyleCnt="3" custScaleY="56929" custLinFactNeighborX="3170" custLinFactNeighborY="-10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049E6-0E85-4B0A-8D74-9B39DA9D8DCD}" type="pres">
      <dgm:prSet presAssocID="{BB56011C-8951-4D60-8459-37AE92990553}" presName="space" presStyleCnt="0"/>
      <dgm:spPr/>
    </dgm:pt>
    <dgm:pt modelId="{C46D747E-984E-4E85-A3BC-590A5E52B391}" type="pres">
      <dgm:prSet presAssocID="{0C89DDFC-0EDC-4625-A2D1-0A44DCB1C3CE}" presName="composite" presStyleCnt="0"/>
      <dgm:spPr/>
    </dgm:pt>
    <dgm:pt modelId="{54C795A3-CD52-434C-B22F-62A3EE73D012}" type="pres">
      <dgm:prSet presAssocID="{0C89DDFC-0EDC-4625-A2D1-0A44DCB1C3CE}" presName="parTx" presStyleLbl="alignNode1" presStyleIdx="1" presStyleCnt="3" custScaleY="58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0BDB5-D623-4C1A-8FD3-2BB6243EDC10}" type="pres">
      <dgm:prSet presAssocID="{0C89DDFC-0EDC-4625-A2D1-0A44DCB1C3CE}" presName="desTx" presStyleLbl="alignAccFollowNode1" presStyleIdx="1" presStyleCnt="3" custScaleY="56480" custLinFactNeighborY="-12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736AE-59CA-47FF-AF00-30FBEA0F41FB}" type="pres">
      <dgm:prSet presAssocID="{631B3C8B-0B8D-47DB-8D71-FD2EA5591E06}" presName="space" presStyleCnt="0"/>
      <dgm:spPr/>
    </dgm:pt>
    <dgm:pt modelId="{128B6E9C-59EA-4FD3-BC08-C877C46DDACB}" type="pres">
      <dgm:prSet presAssocID="{D717DD2B-3C5E-49F1-BA80-B3D2F976FB12}" presName="composite" presStyleCnt="0"/>
      <dgm:spPr/>
    </dgm:pt>
    <dgm:pt modelId="{ED91C269-5E7D-4B6A-AC2A-84F816F910A0}" type="pres">
      <dgm:prSet presAssocID="{D717DD2B-3C5E-49F1-BA80-B3D2F976FB12}" presName="parTx" presStyleLbl="alignNode1" presStyleIdx="2" presStyleCnt="3" custScaleY="58222" custLinFactNeighborX="-3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716C4-B837-4378-95CA-CF0D91B4CA0B}" type="pres">
      <dgm:prSet presAssocID="{D717DD2B-3C5E-49F1-BA80-B3D2F976FB12}" presName="desTx" presStyleLbl="alignAccFollowNode1" presStyleIdx="2" presStyleCnt="3" custScaleY="55217" custLinFactNeighborX="-3170" custLinFactNeighborY="-13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F7F89-7461-40B6-89FC-0D6833C36695}" type="presOf" srcId="{2A7DA74B-4C44-4839-8919-4D1EC9EED374}" destId="{790716C4-B837-4378-95CA-CF0D91B4CA0B}" srcOrd="0" destOrd="1" presId="urn:microsoft.com/office/officeart/2005/8/layout/hList1"/>
    <dgm:cxn modelId="{10E5D2E8-0716-4D89-A5DD-7FDF9B4E54EB}" srcId="{29F29987-E9D1-46AD-B5AC-3F12931DC59C}" destId="{BC7FEC7D-9834-4486-8CBD-1F7255D5879F}" srcOrd="5" destOrd="0" parTransId="{AC48B88F-A11C-43E0-88E0-39573DB831D6}" sibTransId="{785391EB-08E2-4A67-8896-8758C472CC2E}"/>
    <dgm:cxn modelId="{DBA6DC6F-DE73-4622-9C1F-C468A4C4E243}" srcId="{29F29987-E9D1-46AD-B5AC-3F12931DC59C}" destId="{E6EB23E1-CAD5-4A13-860E-910E4AB8E8B7}" srcOrd="4" destOrd="0" parTransId="{ACD583A6-AD77-42BB-A3C8-05E989544AD0}" sibTransId="{5762F6C5-7A5E-4680-A758-DE2268036DFA}"/>
    <dgm:cxn modelId="{43AA6CF9-5D71-4233-BFFF-0597BDE19125}" srcId="{0C89DDFC-0EDC-4625-A2D1-0A44DCB1C3CE}" destId="{75933B06-1D8C-466A-867C-E4CDD074C919}" srcOrd="3" destOrd="0" parTransId="{9F637473-E76C-494D-A242-9D7BA99BBA06}" sibTransId="{F3614D73-FED6-4656-85A8-900582D3C5C4}"/>
    <dgm:cxn modelId="{07F4DF39-651E-48FE-9A58-82D1F199BC87}" type="presOf" srcId="{399589F8-6DDA-4D53-BBD1-5333ABC0C110}" destId="{0CA0BDB5-D623-4C1A-8FD3-2BB6243EDC10}" srcOrd="0" destOrd="0" presId="urn:microsoft.com/office/officeart/2005/8/layout/hList1"/>
    <dgm:cxn modelId="{6973873D-BC09-4FF1-A936-C17712E0B3F8}" type="presOf" srcId="{D717DD2B-3C5E-49F1-BA80-B3D2F976FB12}" destId="{ED91C269-5E7D-4B6A-AC2A-84F816F910A0}" srcOrd="0" destOrd="0" presId="urn:microsoft.com/office/officeart/2005/8/layout/hList1"/>
    <dgm:cxn modelId="{D4537AA7-0E39-4540-B253-E721AC4E7345}" srcId="{D717DD2B-3C5E-49F1-BA80-B3D2F976FB12}" destId="{69E7F5CB-C464-411C-9B49-BF43E6FE5303}" srcOrd="5" destOrd="0" parTransId="{7DF83868-CF57-45C9-ADD2-0143B7DBAEC5}" sibTransId="{AE8DCBC7-6693-4D7D-A743-2DB54A009FC9}"/>
    <dgm:cxn modelId="{A36D4972-AC01-43E4-83B4-E31B5972E186}" srcId="{0053949C-9DC7-476D-B485-419469C1E8A2}" destId="{0C89DDFC-0EDC-4625-A2D1-0A44DCB1C3CE}" srcOrd="1" destOrd="0" parTransId="{9426AF0F-1CAC-4CE2-BDDF-A0E4D19B82DA}" sibTransId="{631B3C8B-0B8D-47DB-8D71-FD2EA5591E06}"/>
    <dgm:cxn modelId="{FCB52D4B-565D-44F3-9561-7C08CA3E7797}" type="presOf" srcId="{69E7F5CB-C464-411C-9B49-BF43E6FE5303}" destId="{790716C4-B837-4378-95CA-CF0D91B4CA0B}" srcOrd="0" destOrd="5" presId="urn:microsoft.com/office/officeart/2005/8/layout/hList1"/>
    <dgm:cxn modelId="{296260CC-376F-4624-847E-3249EA6532CE}" type="presOf" srcId="{53582233-61FE-4903-B87E-D9B5469B5C0E}" destId="{6B78FBCE-D0DC-4BA4-9B33-CB0E4591272E}" srcOrd="0" destOrd="3" presId="urn:microsoft.com/office/officeart/2005/8/layout/hList1"/>
    <dgm:cxn modelId="{41F4BA04-7A7F-4B67-AB38-9009E95C576B}" type="presOf" srcId="{0C89DDFC-0EDC-4625-A2D1-0A44DCB1C3CE}" destId="{54C795A3-CD52-434C-B22F-62A3EE73D012}" srcOrd="0" destOrd="0" presId="urn:microsoft.com/office/officeart/2005/8/layout/hList1"/>
    <dgm:cxn modelId="{B9BA837D-4E94-417A-82FD-59F603AFAD59}" type="presOf" srcId="{E6EB23E1-CAD5-4A13-860E-910E4AB8E8B7}" destId="{6B78FBCE-D0DC-4BA4-9B33-CB0E4591272E}" srcOrd="0" destOrd="4" presId="urn:microsoft.com/office/officeart/2005/8/layout/hList1"/>
    <dgm:cxn modelId="{E445D8C0-62C6-4AAD-BA65-098C7459D2FF}" type="presOf" srcId="{75933B06-1D8C-466A-867C-E4CDD074C919}" destId="{0CA0BDB5-D623-4C1A-8FD3-2BB6243EDC10}" srcOrd="0" destOrd="3" presId="urn:microsoft.com/office/officeart/2005/8/layout/hList1"/>
    <dgm:cxn modelId="{9B307C2F-B70E-4E9D-8DEB-693ED2B94CA9}" type="presOf" srcId="{1E4971E9-A0A0-4B08-B4D0-C8DEC5BD91DE}" destId="{0CA0BDB5-D623-4C1A-8FD3-2BB6243EDC10}" srcOrd="0" destOrd="1" presId="urn:microsoft.com/office/officeart/2005/8/layout/hList1"/>
    <dgm:cxn modelId="{01C5E8C2-7A13-420F-A47E-5C7F5742A9F1}" type="presOf" srcId="{B6FDF7CD-1140-4B2D-9822-47C0BB1D100C}" destId="{6B78FBCE-D0DC-4BA4-9B33-CB0E4591272E}" srcOrd="0" destOrd="1" presId="urn:microsoft.com/office/officeart/2005/8/layout/hList1"/>
    <dgm:cxn modelId="{BC84C4B5-5615-4496-A836-A0A420DE4C0D}" type="presOf" srcId="{2D2CF46D-7166-4036-872D-764A30B2F182}" destId="{790716C4-B837-4378-95CA-CF0D91B4CA0B}" srcOrd="0" destOrd="4" presId="urn:microsoft.com/office/officeart/2005/8/layout/hList1"/>
    <dgm:cxn modelId="{BEA73FD6-336C-4393-98F1-3CE28E3DA8DF}" srcId="{0053949C-9DC7-476D-B485-419469C1E8A2}" destId="{29F29987-E9D1-46AD-B5AC-3F12931DC59C}" srcOrd="0" destOrd="0" parTransId="{D21F3B04-613F-4715-BFB8-B6B91B30A298}" sibTransId="{BB56011C-8951-4D60-8459-37AE92990553}"/>
    <dgm:cxn modelId="{8ACD0406-947B-437A-B889-B5194429E820}" srcId="{D717DD2B-3C5E-49F1-BA80-B3D2F976FB12}" destId="{64665B36-1F52-4C39-AEBE-04D0DBB3E3F4}" srcOrd="2" destOrd="0" parTransId="{F1519920-FA96-4A8F-818E-BEA9EC848A13}" sibTransId="{DAAFB85D-DDA2-4C98-9C6E-E16C0ABE6A1F}"/>
    <dgm:cxn modelId="{A18242ED-FF16-4CE0-BDA9-E75CB847D402}" type="presOf" srcId="{8E4D4A32-05CA-44FB-B40E-BD6D39DBCF3D}" destId="{0CA0BDB5-D623-4C1A-8FD3-2BB6243EDC10}" srcOrd="0" destOrd="5" presId="urn:microsoft.com/office/officeart/2005/8/layout/hList1"/>
    <dgm:cxn modelId="{16EE0A19-DA15-4437-8B68-B8F07156322C}" type="presOf" srcId="{9F00FD87-9437-4097-923C-ECC4B2777AB1}" destId="{790716C4-B837-4378-95CA-CF0D91B4CA0B}" srcOrd="0" destOrd="3" presId="urn:microsoft.com/office/officeart/2005/8/layout/hList1"/>
    <dgm:cxn modelId="{DBC9C42D-EE5F-4185-8974-E9069DF842C2}" type="presOf" srcId="{9BED9459-3203-4B69-BDE2-D4AF65827776}" destId="{6B78FBCE-D0DC-4BA4-9B33-CB0E4591272E}" srcOrd="0" destOrd="0" presId="urn:microsoft.com/office/officeart/2005/8/layout/hList1"/>
    <dgm:cxn modelId="{8614A4B7-749D-4F2D-A979-204891EE77B9}" srcId="{29F29987-E9D1-46AD-B5AC-3F12931DC59C}" destId="{397F6B17-BB67-4A6E-8AD2-1FA8A00500DB}" srcOrd="2" destOrd="0" parTransId="{70A251A4-4DF2-4AB8-BD1C-F837870D3485}" sibTransId="{C41A904A-3AA5-4131-ABF4-B7F55E46CEA9}"/>
    <dgm:cxn modelId="{A7162A6E-1C47-4F6D-BD05-2874DFAD3B49}" srcId="{29F29987-E9D1-46AD-B5AC-3F12931DC59C}" destId="{B6FDF7CD-1140-4B2D-9822-47C0BB1D100C}" srcOrd="1" destOrd="0" parTransId="{923D9553-7C67-488A-BC0D-E7587E61FC13}" sibTransId="{5EE69777-5DCA-4979-BFF3-DA5B334555B3}"/>
    <dgm:cxn modelId="{59C311F1-2E1F-4C6D-A95D-9DA1D3F88200}" type="presOf" srcId="{B8B8A3A2-095A-4A5C-BEE6-972DEB15F6BD}" destId="{0CA0BDB5-D623-4C1A-8FD3-2BB6243EDC10}" srcOrd="0" destOrd="2" presId="urn:microsoft.com/office/officeart/2005/8/layout/hList1"/>
    <dgm:cxn modelId="{4441AC08-E570-40A0-8965-C689F21037F1}" srcId="{D717DD2B-3C5E-49F1-BA80-B3D2F976FB12}" destId="{2A7DA74B-4C44-4839-8919-4D1EC9EED374}" srcOrd="1" destOrd="0" parTransId="{3C13F057-ACC4-4428-81D3-7A2B3A1F44FB}" sibTransId="{A0E00374-F8F9-449D-A624-514B3F052B85}"/>
    <dgm:cxn modelId="{D547A55A-1475-462A-9431-B922529130CE}" type="presOf" srcId="{0053949C-9DC7-476D-B485-419469C1E8A2}" destId="{B8661884-CDC7-4D11-80FC-DA0EB4C82247}" srcOrd="0" destOrd="0" presId="urn:microsoft.com/office/officeart/2005/8/layout/hList1"/>
    <dgm:cxn modelId="{D786CB25-9964-4246-A564-6893C9B4B7F8}" srcId="{29F29987-E9D1-46AD-B5AC-3F12931DC59C}" destId="{53582233-61FE-4903-B87E-D9B5469B5C0E}" srcOrd="3" destOrd="0" parTransId="{C0841D11-B901-43B4-8826-28815FADAD92}" sibTransId="{C6F6067B-0378-43E9-8905-3D6DDAF3FCCB}"/>
    <dgm:cxn modelId="{64C9C74C-817D-4F38-B71F-E5C5B8484502}" srcId="{0C89DDFC-0EDC-4625-A2D1-0A44DCB1C3CE}" destId="{B8B8A3A2-095A-4A5C-BEE6-972DEB15F6BD}" srcOrd="2" destOrd="0" parTransId="{D6DD5444-C915-4E7C-8384-5FDC25DC73CF}" sibTransId="{695F8BA1-9BEA-4B02-AC0C-F8E84E7D4CC7}"/>
    <dgm:cxn modelId="{A29BE8B0-C066-409F-8BC2-34C1F4E3A1F7}" srcId="{D717DD2B-3C5E-49F1-BA80-B3D2F976FB12}" destId="{2D2CF46D-7166-4036-872D-764A30B2F182}" srcOrd="4" destOrd="0" parTransId="{CB71FE81-9919-4291-ADB5-2E2E6C489605}" sibTransId="{2744CC1C-5DC6-4DFB-BFAE-CA8D2BDA23C2}"/>
    <dgm:cxn modelId="{315DDD5D-0DDE-4C1F-B03B-F4D643F5EF14}" type="presOf" srcId="{397F6B17-BB67-4A6E-8AD2-1FA8A00500DB}" destId="{6B78FBCE-D0DC-4BA4-9B33-CB0E4591272E}" srcOrd="0" destOrd="2" presId="urn:microsoft.com/office/officeart/2005/8/layout/hList1"/>
    <dgm:cxn modelId="{B7CAF5F3-F39C-4204-8F2C-3C2C40F704F3}" srcId="{29F29987-E9D1-46AD-B5AC-3F12931DC59C}" destId="{9BED9459-3203-4B69-BDE2-D4AF65827776}" srcOrd="0" destOrd="0" parTransId="{3F320AA2-B6C3-4813-82F6-7082D84D9B19}" sibTransId="{8B2A8923-625A-4FE3-AFE7-6871996484C8}"/>
    <dgm:cxn modelId="{BB1CE941-75D1-4E18-8AE6-4381C78CE1EF}" type="presOf" srcId="{29F29987-E9D1-46AD-B5AC-3F12931DC59C}" destId="{66A12DDE-5206-48BB-8D94-6B85A74A496B}" srcOrd="0" destOrd="0" presId="urn:microsoft.com/office/officeart/2005/8/layout/hList1"/>
    <dgm:cxn modelId="{DDA98C96-8303-4D3A-BB6D-6312A166D0B1}" type="presOf" srcId="{DD3CEF80-48F7-4F25-B458-184FF05272D8}" destId="{0CA0BDB5-D623-4C1A-8FD3-2BB6243EDC10}" srcOrd="0" destOrd="4" presId="urn:microsoft.com/office/officeart/2005/8/layout/hList1"/>
    <dgm:cxn modelId="{4E724286-54A9-493D-94C2-B0A802AF5260}" type="presOf" srcId="{E618053B-9F7A-4CAA-9914-2AE65BC71B7B}" destId="{790716C4-B837-4378-95CA-CF0D91B4CA0B}" srcOrd="0" destOrd="0" presId="urn:microsoft.com/office/officeart/2005/8/layout/hList1"/>
    <dgm:cxn modelId="{BD7EEC83-7715-4CD9-BC93-004AD2D1E58D}" srcId="{0C89DDFC-0EDC-4625-A2D1-0A44DCB1C3CE}" destId="{1E4971E9-A0A0-4B08-B4D0-C8DEC5BD91DE}" srcOrd="1" destOrd="0" parTransId="{64C3A9F8-58D2-4C78-82E0-FC8741EFC03B}" sibTransId="{3AB1A961-7116-4671-8746-726494D62D62}"/>
    <dgm:cxn modelId="{9D6CA6F4-037D-414A-BE39-5F1E1AD4F4D8}" srcId="{D717DD2B-3C5E-49F1-BA80-B3D2F976FB12}" destId="{E618053B-9F7A-4CAA-9914-2AE65BC71B7B}" srcOrd="0" destOrd="0" parTransId="{616AFA6A-7DED-4A19-A70A-691AA0165FB8}" sibTransId="{407C5A9A-672E-4EC9-A666-BC53B09F8587}"/>
    <dgm:cxn modelId="{6F87DC7D-9A66-44A8-823B-DBA101A858AC}" srcId="{0C89DDFC-0EDC-4625-A2D1-0A44DCB1C3CE}" destId="{399589F8-6DDA-4D53-BBD1-5333ABC0C110}" srcOrd="0" destOrd="0" parTransId="{1D278E18-F4BF-4BBD-B0DF-DF35AE534B67}" sibTransId="{7E1A0143-A0CD-43FC-B227-FF07D7AE0EC8}"/>
    <dgm:cxn modelId="{4080412C-93AA-4170-9574-64600B7A42CC}" srcId="{0C89DDFC-0EDC-4625-A2D1-0A44DCB1C3CE}" destId="{8E4D4A32-05CA-44FB-B40E-BD6D39DBCF3D}" srcOrd="5" destOrd="0" parTransId="{CC3826B5-E544-44EE-AFCA-EB11B77EDFE7}" sibTransId="{85A4C466-48C1-484F-8375-C66D9014B68F}"/>
    <dgm:cxn modelId="{5AEF6EA7-CA01-432F-BDD5-7B505E75F808}" type="presOf" srcId="{64665B36-1F52-4C39-AEBE-04D0DBB3E3F4}" destId="{790716C4-B837-4378-95CA-CF0D91B4CA0B}" srcOrd="0" destOrd="2" presId="urn:microsoft.com/office/officeart/2005/8/layout/hList1"/>
    <dgm:cxn modelId="{B808AC29-22F8-4003-9AF9-562FA2DFBD87}" srcId="{D717DD2B-3C5E-49F1-BA80-B3D2F976FB12}" destId="{9F00FD87-9437-4097-923C-ECC4B2777AB1}" srcOrd="3" destOrd="0" parTransId="{35CD9F5D-E11C-4464-BDBC-09786938CA8D}" sibTransId="{9CD47198-D19B-4951-8435-0C674C5756AE}"/>
    <dgm:cxn modelId="{7EE2FDCF-9803-47E2-8C2F-4AA45FAE2E25}" srcId="{0C89DDFC-0EDC-4625-A2D1-0A44DCB1C3CE}" destId="{DD3CEF80-48F7-4F25-B458-184FF05272D8}" srcOrd="4" destOrd="0" parTransId="{51C87738-E512-4A47-9AAB-A6525CC1E93D}" sibTransId="{96397611-3B74-4F89-A8A0-5C11F0AD78DA}"/>
    <dgm:cxn modelId="{0AA5C6A2-6490-4899-804B-56A5078E6718}" srcId="{0053949C-9DC7-476D-B485-419469C1E8A2}" destId="{D717DD2B-3C5E-49F1-BA80-B3D2F976FB12}" srcOrd="2" destOrd="0" parTransId="{253931BE-0F5A-4CD5-9FB5-ADBEA9ED158A}" sibTransId="{477379A7-7ADE-4FA1-B659-751BED6BFC9F}"/>
    <dgm:cxn modelId="{87F978AC-0A69-46AC-B58D-CD064CFEF666}" type="presOf" srcId="{BC7FEC7D-9834-4486-8CBD-1F7255D5879F}" destId="{6B78FBCE-D0DC-4BA4-9B33-CB0E4591272E}" srcOrd="0" destOrd="5" presId="urn:microsoft.com/office/officeart/2005/8/layout/hList1"/>
    <dgm:cxn modelId="{50C496D4-E57C-495B-9F4C-F8CC395C6D1F}" type="presParOf" srcId="{B8661884-CDC7-4D11-80FC-DA0EB4C82247}" destId="{635FB000-D838-4A03-9E47-25F0B825236E}" srcOrd="0" destOrd="0" presId="urn:microsoft.com/office/officeart/2005/8/layout/hList1"/>
    <dgm:cxn modelId="{69527CAC-7F76-4CBE-B9FD-7EB12CB77F89}" type="presParOf" srcId="{635FB000-D838-4A03-9E47-25F0B825236E}" destId="{66A12DDE-5206-48BB-8D94-6B85A74A496B}" srcOrd="0" destOrd="0" presId="urn:microsoft.com/office/officeart/2005/8/layout/hList1"/>
    <dgm:cxn modelId="{3609918F-9DC8-4F0E-ADF2-B29F76B7AFA7}" type="presParOf" srcId="{635FB000-D838-4A03-9E47-25F0B825236E}" destId="{6B78FBCE-D0DC-4BA4-9B33-CB0E4591272E}" srcOrd="1" destOrd="0" presId="urn:microsoft.com/office/officeart/2005/8/layout/hList1"/>
    <dgm:cxn modelId="{08B32F54-6D1A-4521-810A-F6BD1E80CCB3}" type="presParOf" srcId="{B8661884-CDC7-4D11-80FC-DA0EB4C82247}" destId="{44A049E6-0E85-4B0A-8D74-9B39DA9D8DCD}" srcOrd="1" destOrd="0" presId="urn:microsoft.com/office/officeart/2005/8/layout/hList1"/>
    <dgm:cxn modelId="{6F46D81E-BEAD-4BE2-BBD1-493E3D4401F3}" type="presParOf" srcId="{B8661884-CDC7-4D11-80FC-DA0EB4C82247}" destId="{C46D747E-984E-4E85-A3BC-590A5E52B391}" srcOrd="2" destOrd="0" presId="urn:microsoft.com/office/officeart/2005/8/layout/hList1"/>
    <dgm:cxn modelId="{30ADD452-1F6E-424E-B141-26FF5D3E90FF}" type="presParOf" srcId="{C46D747E-984E-4E85-A3BC-590A5E52B391}" destId="{54C795A3-CD52-434C-B22F-62A3EE73D012}" srcOrd="0" destOrd="0" presId="urn:microsoft.com/office/officeart/2005/8/layout/hList1"/>
    <dgm:cxn modelId="{B3F7C706-7E09-4A90-8508-B9CD2C721DC5}" type="presParOf" srcId="{C46D747E-984E-4E85-A3BC-590A5E52B391}" destId="{0CA0BDB5-D623-4C1A-8FD3-2BB6243EDC10}" srcOrd="1" destOrd="0" presId="urn:microsoft.com/office/officeart/2005/8/layout/hList1"/>
    <dgm:cxn modelId="{4ED505F4-CA7C-4722-BE12-B3310A0319D1}" type="presParOf" srcId="{B8661884-CDC7-4D11-80FC-DA0EB4C82247}" destId="{D6A736AE-59CA-47FF-AF00-30FBEA0F41FB}" srcOrd="3" destOrd="0" presId="urn:microsoft.com/office/officeart/2005/8/layout/hList1"/>
    <dgm:cxn modelId="{B21D347C-ED69-4B6C-9075-1B5766DB87E3}" type="presParOf" srcId="{B8661884-CDC7-4D11-80FC-DA0EB4C82247}" destId="{128B6E9C-59EA-4FD3-BC08-C877C46DDACB}" srcOrd="4" destOrd="0" presId="urn:microsoft.com/office/officeart/2005/8/layout/hList1"/>
    <dgm:cxn modelId="{8172211F-8826-4107-A1EC-2B9DAF7F2729}" type="presParOf" srcId="{128B6E9C-59EA-4FD3-BC08-C877C46DDACB}" destId="{ED91C269-5E7D-4B6A-AC2A-84F816F910A0}" srcOrd="0" destOrd="0" presId="urn:microsoft.com/office/officeart/2005/8/layout/hList1"/>
    <dgm:cxn modelId="{9C77EDB5-91B4-4B6B-9C2F-6D4D6F252881}" type="presParOf" srcId="{128B6E9C-59EA-4FD3-BC08-C877C46DDACB}" destId="{790716C4-B837-4378-95CA-CF0D91B4CA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12DDE-5206-48BB-8D94-6B85A74A496B}">
      <dsp:nvSpPr>
        <dsp:cNvPr id="0" name=""/>
        <dsp:cNvSpPr/>
      </dsp:nvSpPr>
      <dsp:spPr>
        <a:xfrm>
          <a:off x="73790" y="605429"/>
          <a:ext cx="2254822" cy="377658"/>
        </a:xfrm>
        <a:prstGeom prst="rect">
          <a:avLst/>
        </a:prstGeom>
        <a:noFill/>
        <a:ln w="254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 GDP: 24.4%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3790" y="605429"/>
        <a:ext cx="2254822" cy="377658"/>
      </dsp:txXfrm>
    </dsp:sp>
    <dsp:sp modelId="{6B78FBCE-D0DC-4BA4-9B33-CB0E4591272E}">
      <dsp:nvSpPr>
        <dsp:cNvPr id="0" name=""/>
        <dsp:cNvSpPr/>
      </dsp:nvSpPr>
      <dsp:spPr>
        <a:xfrm>
          <a:off x="73790" y="1103692"/>
          <a:ext cx="2254822" cy="1600205"/>
        </a:xfrm>
        <a:prstGeom prst="rect">
          <a:avLst/>
        </a:prstGeom>
        <a:noFill/>
        <a:ln w="254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Population: 2.1mil (10%)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Density: 8518 inhab./sq km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Net Income 568€/month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Market size: 2.5 b€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Competition: 148 stores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3790" y="1103692"/>
        <a:ext cx="2254822" cy="1600205"/>
      </dsp:txXfrm>
    </dsp:sp>
    <dsp:sp modelId="{54C795A3-CD52-434C-B22F-62A3EE73D012}">
      <dsp:nvSpPr>
        <dsp:cNvPr id="0" name=""/>
        <dsp:cNvSpPr/>
      </dsp:nvSpPr>
      <dsp:spPr>
        <a:xfrm>
          <a:off x="2572810" y="558113"/>
          <a:ext cx="2254822" cy="444952"/>
        </a:xfrm>
        <a:prstGeom prst="rect">
          <a:avLst/>
        </a:prstGeom>
        <a:noFill/>
        <a:ln w="254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 GDP: 31.0%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72810" y="558113"/>
        <a:ext cx="2254822" cy="444952"/>
      </dsp:txXfrm>
    </dsp:sp>
    <dsp:sp modelId="{0CA0BDB5-D623-4C1A-8FD3-2BB6243EDC10}">
      <dsp:nvSpPr>
        <dsp:cNvPr id="0" name=""/>
        <dsp:cNvSpPr/>
      </dsp:nvSpPr>
      <dsp:spPr>
        <a:xfrm>
          <a:off x="2572810" y="1102013"/>
          <a:ext cx="2254822" cy="1587585"/>
        </a:xfrm>
        <a:prstGeom prst="rect">
          <a:avLst/>
        </a:prstGeom>
        <a:noFill/>
        <a:ln w="254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Population: 2.9mil (15%)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Density: 2317 inhab./sq km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Net Income 375€/month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Market size: 2.9 b€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Competition: 316 stores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572810" y="1102013"/>
        <a:ext cx="2254822" cy="1587585"/>
      </dsp:txXfrm>
    </dsp:sp>
    <dsp:sp modelId="{ED91C269-5E7D-4B6A-AC2A-84F816F910A0}">
      <dsp:nvSpPr>
        <dsp:cNvPr id="0" name=""/>
        <dsp:cNvSpPr/>
      </dsp:nvSpPr>
      <dsp:spPr>
        <a:xfrm>
          <a:off x="5071830" y="566708"/>
          <a:ext cx="2254822" cy="445327"/>
        </a:xfrm>
        <a:prstGeom prst="rect">
          <a:avLst/>
        </a:prstGeom>
        <a:noFill/>
        <a:ln w="25400" cap="flat" cmpd="sng" algn="ctr">
          <a:solidFill>
            <a:schemeClr val="tx1">
              <a:alpha val="5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% GDP: 44.6%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071830" y="566708"/>
        <a:ext cx="2254822" cy="445327"/>
      </dsp:txXfrm>
    </dsp:sp>
    <dsp:sp modelId="{790716C4-B837-4378-95CA-CF0D91B4CA0B}">
      <dsp:nvSpPr>
        <dsp:cNvPr id="0" name=""/>
        <dsp:cNvSpPr/>
      </dsp:nvSpPr>
      <dsp:spPr>
        <a:xfrm>
          <a:off x="5071830" y="1090664"/>
          <a:ext cx="2254822" cy="1552083"/>
        </a:xfrm>
        <a:prstGeom prst="rect">
          <a:avLst/>
        </a:prstGeom>
        <a:noFill/>
        <a:ln w="254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Population</a:t>
          </a: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14.9mil </a:t>
          </a:r>
          <a:r>
            <a:rPr lang="en-US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(75%)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Density: N/A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Income 332 €/month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Market size: 11.6 b€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Competition: 781 stores</a:t>
          </a:r>
          <a:endParaRPr lang="en-US" sz="1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071830" y="1090664"/>
        <a:ext cx="2254822" cy="1552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9E1C4-AAC8-4B6A-8843-2BAF00F9BE8B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59BBD-CC16-4F78-87C3-468045605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4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CECE3-D06C-41ED-BBFA-11FE67CC04A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6CDEB-0661-B144-9074-AE831D4E9728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103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6CDEB-0661-B144-9074-AE831D4E9728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103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#stores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#stores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#stores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5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9BBD-CC16-4F78-87C3-468045605F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4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" y="4805362"/>
            <a:ext cx="8458200" cy="21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3" name="Image 7" descr="DLZGroup_cmyk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03430" y="2432452"/>
            <a:ext cx="5137150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A8FC003F-F778-444D-AB0F-F9CED41682B0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42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71526"/>
            <a:ext cx="8229600" cy="3982641"/>
          </a:xfrm>
          <a:prstGeom prst="rect">
            <a:avLst/>
          </a:prstGeom>
          <a:solidFill>
            <a:srgbClr val="E86A37"/>
          </a:solidFill>
          <a:ln>
            <a:solidFill>
              <a:srgbClr val="E86A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CB1568C8-1197-B645-8A45-1C53FA570213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15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LZ_2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modify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5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Cliquez pour modifier les sty les du texte du masque</a:t>
            </a:r>
          </a:p>
          <a:p>
            <a:pPr lvl="1"/>
            <a:r>
              <a:rPr lang="nl-BE" dirty="0" smtClean="0"/>
              <a:t>Deuxième niveau</a:t>
            </a:r>
          </a:p>
          <a:p>
            <a:pPr lvl="2"/>
            <a:r>
              <a:rPr lang="nl-BE" dirty="0" smtClean="0"/>
              <a:t>Troisième niveau</a:t>
            </a:r>
          </a:p>
          <a:p>
            <a:pPr lvl="3"/>
            <a:r>
              <a:rPr lang="nl-BE" dirty="0" smtClean="0"/>
              <a:t>Quatrième niveau</a:t>
            </a:r>
          </a:p>
          <a:p>
            <a:pPr lvl="4"/>
            <a:r>
              <a:rPr lang="nl-BE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B7107EB7-0F8B-5445-A4D1-69B7FB1CC606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LZ_2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3" indent="0">
              <a:buNone/>
              <a:defRPr sz="1600" b="1"/>
            </a:lvl6pPr>
            <a:lvl7pPr marL="2741835" indent="0">
              <a:buNone/>
              <a:defRPr sz="1600" b="1"/>
            </a:lvl7pPr>
            <a:lvl8pPr marL="3198807" indent="0">
              <a:buNone/>
              <a:defRPr sz="1600" b="1"/>
            </a:lvl8pPr>
            <a:lvl9pPr marL="365578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3" indent="0">
              <a:buNone/>
              <a:defRPr sz="1600" b="1"/>
            </a:lvl6pPr>
            <a:lvl7pPr marL="2741835" indent="0">
              <a:buNone/>
              <a:defRPr sz="1600" b="1"/>
            </a:lvl7pPr>
            <a:lvl8pPr marL="3198807" indent="0">
              <a:buNone/>
              <a:defRPr sz="1600" b="1"/>
            </a:lvl8pPr>
            <a:lvl9pPr marL="365578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5406199C-CB4C-2742-BB3A-BC07ECAAEFD3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5" descr="mot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0230" y="335757"/>
            <a:ext cx="8083550" cy="2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10" descr="ThankYou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35096" y="2114551"/>
            <a:ext cx="64738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D163AC61-EB4B-AC43-A899-178E57A80DB5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58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83566" y="4786001"/>
            <a:ext cx="503237" cy="273844"/>
          </a:xfrm>
          <a:prstGeom prst="rect">
            <a:avLst/>
          </a:prstGeom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E8EA0C20-C23B-EC45-AFCE-E5370929061F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71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83566" y="4767267"/>
            <a:ext cx="503237" cy="273844"/>
          </a:xfrm>
          <a:prstGeom prst="rect">
            <a:avLst/>
          </a:prstGeom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E8EA0C20-C23B-EC45-AFCE-E5370929061F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52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5"/>
            <a:ext cx="8301046" cy="344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687634" y="5120100"/>
            <a:ext cx="176123" cy="999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913217">
              <a:defRPr/>
            </a:pPr>
            <a:r>
              <a:rPr lang="el-GR" sz="900" dirty="0">
                <a:solidFill>
                  <a:prstClr val="black"/>
                </a:solidFill>
                <a:ea typeface="ＭＳ Ｐゴシック" pitchFamily="-65" charset="-128"/>
              </a:rPr>
              <a:t>‹#›</a:t>
            </a:r>
          </a:p>
          <a:p>
            <a:pPr algn="r" defTabSz="913217">
              <a:defRPr/>
            </a:pPr>
            <a:endParaRPr lang="el-GR" sz="900" dirty="0">
              <a:solidFill>
                <a:prstClr val="black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03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1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9291" y="15430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6" y="15430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5016104"/>
            <a:ext cx="8839200" cy="114300"/>
          </a:xfrm>
          <a:prstGeom prst="rect">
            <a:avLst/>
          </a:prstGeom>
        </p:spPr>
        <p:txBody>
          <a:bodyPr lIns="91322" tIns="45660" rIns="91322" bIns="45660"/>
          <a:lstStyle>
            <a:lvl1pPr>
              <a:defRPr>
                <a:latin typeface="Times New Roman" pitchFamily="18" charset="0"/>
              </a:defRPr>
            </a:lvl1pPr>
          </a:lstStyle>
          <a:p>
            <a:pPr defTabSz="456972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83723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609" y="878263"/>
            <a:ext cx="2706607" cy="304946"/>
          </a:xfrm>
          <a:blipFill dpi="0" rotWithShape="1">
            <a:blip r:embed="rId2" cstate="print"/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 rtl="0"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3328" y="878263"/>
            <a:ext cx="2706607" cy="304946"/>
          </a:xfrm>
          <a:blipFill dpi="0" rotWithShape="1">
            <a:blip r:embed="rId2" cstate="print"/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 rtl="0"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223469" y="878263"/>
            <a:ext cx="2706607" cy="304946"/>
          </a:xfrm>
          <a:blipFill dpi="0" rotWithShape="1">
            <a:blip r:embed="rId2" cstate="print"/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 rtl="0"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3609" y="1183202"/>
            <a:ext cx="2706607" cy="3521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534" tIns="42534" rIns="42534" bIns="42534" rtlCol="0" anchor="ctr"/>
          <a:lstStyle/>
          <a:p>
            <a:pPr algn="ctr" defTabSz="912760"/>
            <a:endParaRPr lang="en-US" sz="1900" dirty="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23469" y="1183202"/>
            <a:ext cx="2706607" cy="3521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534" tIns="42534" rIns="42534" bIns="42534" rtlCol="0" anchor="ctr"/>
          <a:lstStyle/>
          <a:p>
            <a:pPr algn="ctr" defTabSz="912760"/>
            <a:endParaRPr lang="en-US" sz="19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3328" y="1183202"/>
            <a:ext cx="2706607" cy="3521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534" tIns="42534" rIns="42534" bIns="42534" rtlCol="0" anchor="ctr"/>
          <a:lstStyle/>
          <a:p>
            <a:pPr algn="ctr" defTabSz="912760"/>
            <a:endParaRPr lang="en-US" sz="19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01" y="878263"/>
            <a:ext cx="4016257" cy="304946"/>
          </a:xfrm>
          <a:blipFill dpi="0" rotWithShape="1">
            <a:blip r:embed="rId2" cstate="print"/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355083" y="1183197"/>
            <a:ext cx="4004562" cy="3682781"/>
          </a:xfrm>
          <a:prstGeom prst="rect">
            <a:avLst/>
          </a:prstGeom>
        </p:spPr>
        <p:txBody>
          <a:bodyPr>
            <a:normAutofit/>
          </a:bodyPr>
          <a:lstStyle>
            <a:lvl1pPr marL="252492" indent="-252492" algn="l" defTabSz="91252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800672" y="878263"/>
            <a:ext cx="4016257" cy="304946"/>
          </a:xfrm>
          <a:blipFill dpi="0" rotWithShape="1">
            <a:blip r:embed="rId2" cstate="print"/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4800654" y="1183197"/>
            <a:ext cx="4004562" cy="3682781"/>
          </a:xfrm>
          <a:prstGeom prst="rect">
            <a:avLst/>
          </a:prstGeom>
        </p:spPr>
        <p:txBody>
          <a:bodyPr>
            <a:normAutofit/>
          </a:bodyPr>
          <a:lstStyle>
            <a:lvl1pPr marL="252492" indent="-252492" algn="l" defTabSz="91252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9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LZ_Txt/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5" y="765572"/>
            <a:ext cx="8229600" cy="3996000"/>
          </a:xfrm>
        </p:spPr>
        <p:txBody>
          <a:bodyPr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nl-BE" dirty="0" smtClean="0"/>
              <a:t>Click to modify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15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-36855" y="0"/>
            <a:ext cx="8303065" cy="285750"/>
          </a:xfrm>
        </p:spPr>
        <p:txBody>
          <a:bodyPr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DJB CHALK IT UP" pitchFamily="2" charset="0"/>
                <a:ea typeface="Verdana" pitchFamily="34" charset="0"/>
                <a:cs typeface="Verdana" pitchFamily="34" charset="0"/>
              </a:defRPr>
            </a:lvl1pPr>
            <a:lvl2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10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26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" y="4805362"/>
            <a:ext cx="8458200" cy="21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3" name="Image 7" descr="DLZGroup_cmyk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430" y="2432452"/>
            <a:ext cx="5137150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A8FC003F-F778-444D-AB0F-F9CED41682B0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009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LZ_Txt/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5" y="765572"/>
            <a:ext cx="8229600" cy="3996000"/>
          </a:xfrm>
        </p:spPr>
        <p:txBody>
          <a:bodyPr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nl-BE" dirty="0" smtClean="0"/>
              <a:t>Click to modify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19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DLZGroup_cmyk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8" y="228605"/>
            <a:ext cx="2720975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963E48A4-118C-BC41-BD39-9BA05A17FA8E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457205" y="771525"/>
            <a:ext cx="8229600" cy="3982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noProof="0" dirty="0" smtClean="0"/>
              <a:t>Click to insert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0419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Pic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457205" y="771525"/>
            <a:ext cx="8229600" cy="3982500"/>
          </a:xfrm>
        </p:spPr>
        <p:txBody>
          <a:bodyPr/>
          <a:lstStyle>
            <a:lvl1pPr marL="342730" marR="0" indent="-342730" algn="l" defTabSz="45697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Tx/>
              <a:buFont typeface="Arial" pitchFamily="-65" charset="0"/>
              <a:buNone/>
              <a:tabLst/>
              <a:defRPr/>
            </a:lvl1pPr>
          </a:lstStyle>
          <a:p>
            <a:pPr marL="342730" marR="0" lvl="0" indent="-342730" algn="l" defTabSz="45697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Tx/>
              <a:buFont typeface="Arial" pitchFamily="-65" charset="0"/>
              <a:buChar char="•"/>
              <a:tabLst/>
              <a:defRPr/>
            </a:pPr>
            <a:r>
              <a:rPr lang="fr-FR" noProof="0" dirty="0" smtClean="0"/>
              <a:t>Click to insert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1943105"/>
            <a:ext cx="7772400" cy="628651"/>
          </a:xfrm>
        </p:spPr>
        <p:txBody>
          <a:bodyPr anchor="t">
            <a:norm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53975" dist="50800" dir="2700000" algn="tl" rotWithShape="0">
                    <a:schemeClr val="tx1">
                      <a:alpha val="49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&amp; modify the title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FBA50A79-3AEB-6D40-9AEE-BA200C739D88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6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LZ_Txt/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5" y="765572"/>
            <a:ext cx="8229600" cy="3996000"/>
          </a:xfrm>
        </p:spPr>
        <p:txBody>
          <a:bodyPr>
            <a:normAutofit/>
          </a:bodyPr>
          <a:lstStyle/>
          <a:p>
            <a:pPr lvl="0"/>
            <a:r>
              <a:rPr lang="nl-BE" dirty="0" smtClean="0"/>
              <a:t>Click to modify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1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65577"/>
            <a:ext cx="8229600" cy="3982640"/>
          </a:xfrm>
          <a:prstGeom prst="rect">
            <a:avLst/>
          </a:prstGeom>
          <a:solidFill>
            <a:srgbClr val="B7CF28"/>
          </a:solidFill>
          <a:ln>
            <a:solidFill>
              <a:srgbClr val="B7CF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AD0AC3D3-8130-974B-BACF-A22EE5790390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070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71526"/>
            <a:ext cx="8229600" cy="3982641"/>
          </a:xfrm>
          <a:prstGeom prst="rect">
            <a:avLst/>
          </a:prstGeom>
          <a:solidFill>
            <a:srgbClr val="00A4D5"/>
          </a:solidFill>
          <a:ln>
            <a:solidFill>
              <a:srgbClr val="00A4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948D139C-AC43-1F49-98C1-C7ECCF8C739B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246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71526"/>
            <a:ext cx="8229600" cy="3982641"/>
          </a:xfrm>
          <a:prstGeom prst="rect">
            <a:avLst/>
          </a:prstGeom>
          <a:solidFill>
            <a:srgbClr val="8B387B"/>
          </a:solidFill>
          <a:ln>
            <a:solidFill>
              <a:srgbClr val="8B3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22E82B6F-8985-9C44-A2E7-05D60548F368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33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 descr="DLZGroup_cmyk-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24208" y="228605"/>
            <a:ext cx="2720975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963E48A4-118C-BC41-BD39-9BA05A17FA8E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5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457205" y="771525"/>
            <a:ext cx="8229600" cy="3982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noProof="0" dirty="0" smtClean="0"/>
              <a:t>Click to insert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3915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71526"/>
            <a:ext cx="8229600" cy="3982641"/>
          </a:xfrm>
          <a:prstGeom prst="rect">
            <a:avLst/>
          </a:prstGeom>
          <a:solidFill>
            <a:srgbClr val="D63668"/>
          </a:solidFill>
          <a:ln>
            <a:solidFill>
              <a:srgbClr val="D636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FCB7C37C-D566-0F48-876E-30B0452C845C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77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71526"/>
            <a:ext cx="8229600" cy="3982641"/>
          </a:xfrm>
          <a:prstGeom prst="rect">
            <a:avLst/>
          </a:prstGeom>
          <a:solidFill>
            <a:srgbClr val="E86A37"/>
          </a:solidFill>
          <a:ln>
            <a:solidFill>
              <a:srgbClr val="E86A3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CB1568C8-1197-B645-8A45-1C53FA570213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363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LZ_2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modify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5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Cliquez pour modifier les sty les du texte du masque</a:t>
            </a:r>
          </a:p>
          <a:p>
            <a:pPr lvl="1"/>
            <a:r>
              <a:rPr lang="nl-BE" dirty="0" smtClean="0"/>
              <a:t>Deuxième niveau</a:t>
            </a:r>
          </a:p>
          <a:p>
            <a:pPr lvl="2"/>
            <a:r>
              <a:rPr lang="nl-BE" dirty="0" smtClean="0"/>
              <a:t>Troisième niveau</a:t>
            </a:r>
          </a:p>
          <a:p>
            <a:pPr lvl="3"/>
            <a:r>
              <a:rPr lang="nl-BE" dirty="0" smtClean="0"/>
              <a:t>Quatrième niveau</a:t>
            </a:r>
          </a:p>
          <a:p>
            <a:pPr lvl="4"/>
            <a:r>
              <a:rPr lang="nl-BE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B7107EB7-0F8B-5445-A4D1-69B7FB1CC606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60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LZ_2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3" indent="0">
              <a:buNone/>
              <a:defRPr sz="1600" b="1"/>
            </a:lvl6pPr>
            <a:lvl7pPr marL="2741835" indent="0">
              <a:buNone/>
              <a:defRPr sz="1600" b="1"/>
            </a:lvl7pPr>
            <a:lvl8pPr marL="3198807" indent="0">
              <a:buNone/>
              <a:defRPr sz="1600" b="1"/>
            </a:lvl8pPr>
            <a:lvl9pPr marL="365578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5" indent="0">
              <a:buNone/>
              <a:defRPr sz="1800" b="1"/>
            </a:lvl3pPr>
            <a:lvl4pPr marL="1370915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3" indent="0">
              <a:buNone/>
              <a:defRPr sz="1600" b="1"/>
            </a:lvl6pPr>
            <a:lvl7pPr marL="2741835" indent="0">
              <a:buNone/>
              <a:defRPr sz="1600" b="1"/>
            </a:lvl7pPr>
            <a:lvl8pPr marL="3198807" indent="0">
              <a:buNone/>
              <a:defRPr sz="1600" b="1"/>
            </a:lvl8pPr>
            <a:lvl9pPr marL="365578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5406199C-CB4C-2742-BB3A-BC07ECAAEFD3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5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5" descr="mot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30" y="335757"/>
            <a:ext cx="8083550" cy="2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10" descr="ThankYou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096" y="2114551"/>
            <a:ext cx="64738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D163AC61-EB4B-AC43-A899-178E57A80DB5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436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83566" y="4786001"/>
            <a:ext cx="503237" cy="273844"/>
          </a:xfrm>
          <a:prstGeom prst="rect">
            <a:avLst/>
          </a:prstGeom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E8EA0C20-C23B-EC45-AFCE-E5370929061F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861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83566" y="4767267"/>
            <a:ext cx="503237" cy="273844"/>
          </a:xfrm>
          <a:prstGeom prst="rect">
            <a:avLst/>
          </a:prstGeom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E8EA0C20-C23B-EC45-AFCE-E5370929061F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66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5"/>
            <a:ext cx="8301046" cy="344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687634" y="5120100"/>
            <a:ext cx="176123" cy="999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913217">
              <a:defRPr/>
            </a:pPr>
            <a:r>
              <a:rPr lang="el-GR" sz="900" dirty="0">
                <a:solidFill>
                  <a:prstClr val="black"/>
                </a:solidFill>
                <a:ea typeface="ＭＳ Ｐゴシック" pitchFamily="-65" charset="-128"/>
              </a:rPr>
              <a:t>‹#›</a:t>
            </a:r>
          </a:p>
          <a:p>
            <a:pPr algn="r" defTabSz="913217">
              <a:defRPr/>
            </a:pPr>
            <a:endParaRPr lang="el-GR" sz="900" dirty="0">
              <a:solidFill>
                <a:prstClr val="black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182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1"/>
            <a:ext cx="7581900" cy="706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9291" y="15430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216" y="1543050"/>
            <a:ext cx="3692525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5016104"/>
            <a:ext cx="8839200" cy="114300"/>
          </a:xfrm>
          <a:prstGeom prst="rect">
            <a:avLst/>
          </a:prstGeom>
        </p:spPr>
        <p:txBody>
          <a:bodyPr lIns="91322" tIns="45660" rIns="91322" bIns="45660"/>
          <a:lstStyle>
            <a:lvl1pPr>
              <a:defRPr>
                <a:latin typeface="Times New Roman" pitchFamily="18" charset="0"/>
              </a:defRPr>
            </a:lvl1pPr>
          </a:lstStyle>
          <a:p>
            <a:pPr defTabSz="456972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303414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3609" y="878263"/>
            <a:ext cx="2706607" cy="30494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 rtl="0"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3328" y="878263"/>
            <a:ext cx="2706607" cy="30494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 rtl="0"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223469" y="878263"/>
            <a:ext cx="2706607" cy="30494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 rtl="0">
              <a:buNone/>
              <a:defRPr sz="1500" b="1" cap="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3609" y="1183202"/>
            <a:ext cx="2706607" cy="3521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534" tIns="42534" rIns="42534" bIns="42534" rtlCol="0" anchor="ctr"/>
          <a:lstStyle/>
          <a:p>
            <a:pPr algn="ctr" defTabSz="912760"/>
            <a:endParaRPr lang="en-US" sz="1900" dirty="0" smtClean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23469" y="1183202"/>
            <a:ext cx="2706607" cy="3521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534" tIns="42534" rIns="42534" bIns="42534" rtlCol="0" anchor="ctr"/>
          <a:lstStyle/>
          <a:p>
            <a:pPr algn="ctr" defTabSz="912760"/>
            <a:endParaRPr lang="en-US" sz="19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3328" y="1183202"/>
            <a:ext cx="2706607" cy="3521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534" tIns="42534" rIns="42534" bIns="42534" rtlCol="0" anchor="ctr"/>
          <a:lstStyle/>
          <a:p>
            <a:pPr algn="ctr" defTabSz="912760"/>
            <a:endParaRPr lang="en-US" sz="19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5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Pic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457205" y="771525"/>
            <a:ext cx="8229600" cy="3982500"/>
          </a:xfrm>
        </p:spPr>
        <p:txBody>
          <a:bodyPr/>
          <a:lstStyle>
            <a:lvl1pPr marL="342730" marR="0" indent="-342730" algn="l" defTabSz="45697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Tx/>
              <a:buFont typeface="Arial" pitchFamily="-65" charset="0"/>
              <a:buNone/>
              <a:tabLst/>
              <a:defRPr/>
            </a:lvl1pPr>
          </a:lstStyle>
          <a:p>
            <a:pPr marL="342730" marR="0" lvl="0" indent="-342730" algn="l" defTabSz="45697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Tx/>
              <a:buFont typeface="Arial" pitchFamily="-65" charset="0"/>
              <a:buChar char="•"/>
              <a:tabLst/>
              <a:defRPr/>
            </a:pPr>
            <a:r>
              <a:rPr lang="fr-FR" noProof="0" dirty="0" smtClean="0"/>
              <a:t>Click to insert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1943105"/>
            <a:ext cx="7772400" cy="628651"/>
          </a:xfrm>
        </p:spPr>
        <p:txBody>
          <a:bodyPr anchor="t">
            <a:norm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53975" dist="50800" dir="2700000" algn="tl" rotWithShape="0">
                    <a:schemeClr val="tx1">
                      <a:alpha val="49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&amp; modify the title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FBA50A79-3AEB-6D40-9AEE-BA200C739D88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33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01" y="878263"/>
            <a:ext cx="4016257" cy="30494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355083" y="1183197"/>
            <a:ext cx="4004562" cy="3682781"/>
          </a:xfrm>
          <a:prstGeom prst="rect">
            <a:avLst/>
          </a:prstGeom>
        </p:spPr>
        <p:txBody>
          <a:bodyPr>
            <a:normAutofit/>
          </a:bodyPr>
          <a:lstStyle>
            <a:lvl1pPr marL="252492" indent="-252492" algn="l" defTabSz="91252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800672" y="878263"/>
            <a:ext cx="4016257" cy="304946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48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4800654" y="1183197"/>
            <a:ext cx="4004562" cy="3682781"/>
          </a:xfrm>
          <a:prstGeom prst="rect">
            <a:avLst/>
          </a:prstGeom>
        </p:spPr>
        <p:txBody>
          <a:bodyPr>
            <a:normAutofit/>
          </a:bodyPr>
          <a:lstStyle>
            <a:lvl1pPr marL="252492" indent="-252492" algn="l" defTabSz="912520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56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-36855" y="0"/>
            <a:ext cx="8303065" cy="285750"/>
          </a:xfrm>
        </p:spPr>
        <p:txBody>
          <a:bodyPr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DJB CHALK IT UP" pitchFamily="2" charset="0"/>
                <a:ea typeface="Verdana" pitchFamily="34" charset="0"/>
                <a:cs typeface="Verdana" pitchFamily="34" charset="0"/>
              </a:defRPr>
            </a:lvl1pPr>
            <a:lvl2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36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415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-36854" y="0"/>
            <a:ext cx="3456726" cy="285750"/>
          </a:xfrm>
        </p:spPr>
        <p:txBody>
          <a:bodyPr>
            <a:noAutofit/>
          </a:bodyPr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DJB CHALK IT UP" pitchFamily="2" charset="0"/>
                <a:ea typeface="Verdana" pitchFamily="34" charset="0"/>
                <a:cs typeface="Verdana" pitchFamily="34" charset="0"/>
              </a:defRPr>
            </a:lvl1pPr>
            <a:lvl2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2000" b="1" kern="1200" dirty="0" smtClean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5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LZ_Txt/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5" y="765572"/>
            <a:ext cx="8229600" cy="3996000"/>
          </a:xfrm>
        </p:spPr>
        <p:txBody>
          <a:bodyPr>
            <a:normAutofit/>
          </a:bodyPr>
          <a:lstStyle/>
          <a:p>
            <a:pPr lvl="0"/>
            <a:r>
              <a:rPr lang="nl-BE" dirty="0" smtClean="0"/>
              <a:t>Click to modify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|</a:t>
            </a:r>
            <a:r>
              <a:rPr lang="fr-FR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>
                <a:solidFill>
                  <a:srgbClr val="898989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1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65577"/>
            <a:ext cx="8229600" cy="3982640"/>
          </a:xfrm>
          <a:prstGeom prst="rect">
            <a:avLst/>
          </a:prstGeom>
          <a:solidFill>
            <a:srgbClr val="B7CF28"/>
          </a:solidFill>
          <a:ln>
            <a:solidFill>
              <a:srgbClr val="B7CF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AD0AC3D3-8130-974B-BACF-A22EE5790390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58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71526"/>
            <a:ext cx="8229600" cy="3982641"/>
          </a:xfrm>
          <a:prstGeom prst="rect">
            <a:avLst/>
          </a:prstGeom>
          <a:solidFill>
            <a:srgbClr val="00A4D5"/>
          </a:solidFill>
          <a:ln>
            <a:solidFill>
              <a:srgbClr val="00A4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948D139C-AC43-1F49-98C1-C7ECCF8C739B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439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71526"/>
            <a:ext cx="8229600" cy="3982641"/>
          </a:xfrm>
          <a:prstGeom prst="rect">
            <a:avLst/>
          </a:prstGeom>
          <a:solidFill>
            <a:srgbClr val="8B387B"/>
          </a:solidFill>
          <a:ln>
            <a:solidFill>
              <a:srgbClr val="8B38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22E82B6F-8985-9C44-A2E7-05D60548F368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68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LZ_Chapt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5" y="771526"/>
            <a:ext cx="8229600" cy="3982641"/>
          </a:xfrm>
          <a:prstGeom prst="rect">
            <a:avLst/>
          </a:prstGeom>
          <a:solidFill>
            <a:srgbClr val="D63668"/>
          </a:solidFill>
          <a:ln>
            <a:solidFill>
              <a:srgbClr val="D636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baseline="-250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657350"/>
            <a:ext cx="7315200" cy="2228850"/>
          </a:xfrm>
        </p:spPr>
        <p:txBody>
          <a:bodyPr anchor="ctr">
            <a:noAutofit/>
          </a:bodyPr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 smtClean="0"/>
              <a:t>Click to modify the text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rgbClr val="40404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FCB7C37C-D566-0F48-876E-30B0452C845C}" type="slidenum">
              <a:rPr lang="en-US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6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5" y="114301"/>
            <a:ext cx="8229600" cy="6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5" y="765577"/>
            <a:ext cx="82296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 smtClean="0"/>
              <a:t>Click to modify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83566" y="4767267"/>
            <a:ext cx="503237" cy="273844"/>
          </a:xfrm>
          <a:prstGeom prst="rect">
            <a:avLst/>
          </a:prstGeom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6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E8EA0C20-C23B-EC45-AFCE-E5370929061F}" type="slidenum">
              <a:rPr lang="en-US"/>
              <a:pPr defTabSz="45697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5" y="4762501"/>
            <a:ext cx="8229600" cy="11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57200" y="704854"/>
            <a:ext cx="1676400" cy="57150"/>
          </a:xfrm>
          <a:prstGeom prst="rect">
            <a:avLst/>
          </a:prstGeom>
          <a:solidFill>
            <a:srgbClr val="E86A37"/>
          </a:solidFill>
          <a:ln>
            <a:solidFill>
              <a:srgbClr val="DA7B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133603" y="704854"/>
            <a:ext cx="1600200" cy="57150"/>
          </a:xfrm>
          <a:prstGeom prst="rect">
            <a:avLst/>
          </a:prstGeom>
          <a:solidFill>
            <a:srgbClr val="D63668"/>
          </a:solidFill>
          <a:ln>
            <a:solidFill>
              <a:srgbClr val="B948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733800" y="704854"/>
            <a:ext cx="1676400" cy="57150"/>
          </a:xfrm>
          <a:prstGeom prst="rect">
            <a:avLst/>
          </a:prstGeom>
          <a:solidFill>
            <a:srgbClr val="8B387B"/>
          </a:solidFill>
          <a:ln>
            <a:solidFill>
              <a:srgbClr val="8745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410200" y="704854"/>
            <a:ext cx="1600200" cy="57150"/>
          </a:xfrm>
          <a:prstGeom prst="rect">
            <a:avLst/>
          </a:prstGeom>
          <a:solidFill>
            <a:srgbClr val="00A4D5"/>
          </a:solidFill>
          <a:ln>
            <a:solidFill>
              <a:srgbClr val="3C9A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010400" y="704854"/>
            <a:ext cx="1676400" cy="57150"/>
          </a:xfrm>
          <a:prstGeom prst="rect">
            <a:avLst/>
          </a:prstGeom>
          <a:solidFill>
            <a:srgbClr val="B7CF28"/>
          </a:solidFill>
          <a:ln>
            <a:solidFill>
              <a:srgbClr val="A9B8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35" name="Image 7" descr="DLZGroup_cmyk-01.png"/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473083" y="4829176"/>
            <a:ext cx="1730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e la date 3"/>
          <p:cNvSpPr txBox="1">
            <a:spLocks/>
          </p:cNvSpPr>
          <p:nvPr userDrawn="1"/>
        </p:nvSpPr>
        <p:spPr>
          <a:xfrm>
            <a:off x="7389821" y="4770840"/>
            <a:ext cx="992187" cy="273844"/>
          </a:xfrm>
          <a:prstGeom prst="rect">
            <a:avLst/>
          </a:prstGeom>
        </p:spPr>
        <p:txBody>
          <a:bodyPr lIns="91394" tIns="45697" rIns="91394" bIns="45697" anchor="ctr"/>
          <a:lstStyle>
            <a:lvl1pPr>
              <a:defRPr/>
            </a:lvl1pPr>
          </a:lstStyle>
          <a:p>
            <a:pPr algn="r" defTabSz="456972">
              <a:defRPr/>
            </a:pPr>
            <a:fld id="{9F71DD6F-509B-184A-8AC3-30063A458395}" type="datetime1">
              <a:rPr lang="fr-FR" sz="900" smtClean="0">
                <a:solidFill>
                  <a:prstClr val="white">
                    <a:lumMod val="50000"/>
                  </a:prstClr>
                </a:solidFill>
                <a:ea typeface="ＭＳ Ｐゴシック" pitchFamily="-65" charset="-128"/>
              </a:rPr>
              <a:pPr algn="r" defTabSz="456972">
                <a:defRPr/>
              </a:pPr>
              <a:t>07/05/2018</a:t>
            </a:fld>
            <a:endParaRPr lang="fr-FR" sz="900" dirty="0">
              <a:solidFill>
                <a:prstClr val="white">
                  <a:lumMod val="50000"/>
                </a:prstClr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8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0" r:id="rId18"/>
    <p:sldLayoutId id="2147483681" r:id="rId19"/>
    <p:sldLayoutId id="2147483682" r:id="rId20"/>
    <p:sldLayoutId id="2147483683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456972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F6228"/>
          </a:solidFill>
          <a:latin typeface="Arial"/>
          <a:ea typeface="ＭＳ Ｐゴシック" charset="-128"/>
          <a:cs typeface="ＭＳ Ｐゴシック" pitchFamily="-108" charset="-128"/>
        </a:defRPr>
      </a:lvl1pPr>
      <a:lvl2pPr algn="l" defTabSz="456972" rtl="0" eaLnBrk="0" fontAlgn="base" hangingPunct="0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  <a:cs typeface="ＭＳ Ｐゴシック" pitchFamily="-108" charset="-128"/>
        </a:defRPr>
      </a:lvl2pPr>
      <a:lvl3pPr algn="l" defTabSz="456972" rtl="0" eaLnBrk="0" fontAlgn="base" hangingPunct="0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  <a:cs typeface="ＭＳ Ｐゴシック" pitchFamily="-108" charset="-128"/>
        </a:defRPr>
      </a:lvl3pPr>
      <a:lvl4pPr algn="l" defTabSz="456972" rtl="0" eaLnBrk="0" fontAlgn="base" hangingPunct="0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  <a:cs typeface="ＭＳ Ｐゴシック" pitchFamily="-108" charset="-128"/>
        </a:defRPr>
      </a:lvl4pPr>
      <a:lvl5pPr algn="l" defTabSz="456972" rtl="0" eaLnBrk="0" fontAlgn="base" hangingPunct="0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  <a:cs typeface="ＭＳ Ｐゴシック" pitchFamily="-108" charset="-128"/>
        </a:defRPr>
      </a:lvl5pPr>
      <a:lvl6pPr marL="456972" algn="l" defTabSz="456972" rtl="0" fontAlgn="base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</a:defRPr>
      </a:lvl6pPr>
      <a:lvl7pPr marL="913945" algn="l" defTabSz="456972" rtl="0" fontAlgn="base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</a:defRPr>
      </a:lvl7pPr>
      <a:lvl8pPr marL="1370915" algn="l" defTabSz="456972" rtl="0" fontAlgn="base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</a:defRPr>
      </a:lvl8pPr>
      <a:lvl9pPr marL="1827890" algn="l" defTabSz="456972" rtl="0" fontAlgn="base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</a:defRPr>
      </a:lvl9pPr>
    </p:titleStyle>
    <p:bodyStyle>
      <a:lvl1pPr marL="342730" indent="-342730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•"/>
        <a:defRPr sz="3000" kern="1200" baseline="0">
          <a:solidFill>
            <a:srgbClr val="595959"/>
          </a:solidFill>
          <a:latin typeface="Arial"/>
          <a:ea typeface="ＭＳ Ｐゴシック" charset="-128"/>
          <a:cs typeface="ＭＳ Ｐゴシック" pitchFamily="-108" charset="-128"/>
        </a:defRPr>
      </a:lvl1pPr>
      <a:lvl2pPr marL="742580" indent="-285610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–"/>
        <a:defRPr sz="2800" kern="1200">
          <a:solidFill>
            <a:srgbClr val="595959"/>
          </a:solidFill>
          <a:latin typeface="Arial"/>
          <a:ea typeface="Arial" pitchFamily="-65" charset="0"/>
          <a:cs typeface="Arial"/>
        </a:defRPr>
      </a:lvl2pPr>
      <a:lvl3pPr marL="1142432" indent="-228487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•"/>
        <a:defRPr sz="2600" kern="1200">
          <a:solidFill>
            <a:srgbClr val="595959"/>
          </a:solidFill>
          <a:latin typeface="Arial"/>
          <a:ea typeface="Arial" pitchFamily="-65" charset="0"/>
          <a:cs typeface="Arial"/>
        </a:defRPr>
      </a:lvl3pPr>
      <a:lvl4pPr marL="1599404" indent="-228487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–"/>
        <a:defRPr sz="2400" kern="1200" baseline="0">
          <a:solidFill>
            <a:srgbClr val="595959"/>
          </a:solidFill>
          <a:latin typeface="Arial"/>
          <a:ea typeface="Arial" pitchFamily="-65" charset="0"/>
          <a:cs typeface="Arial"/>
        </a:defRPr>
      </a:lvl4pPr>
      <a:lvl5pPr marL="2056376" indent="-228487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»"/>
        <a:defRPr sz="2200" kern="1200">
          <a:solidFill>
            <a:srgbClr val="595959"/>
          </a:solidFill>
          <a:latin typeface="Arial"/>
          <a:ea typeface="Arial" pitchFamily="-65" charset="0"/>
          <a:cs typeface="Arial"/>
        </a:defRPr>
      </a:lvl5pPr>
      <a:lvl6pPr marL="2513348" indent="-228487" algn="l" defTabSz="4569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87" algn="l" defTabSz="4569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5" indent="-228487" algn="l" defTabSz="4569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67" indent="-228487" algn="l" defTabSz="4569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5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5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3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5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7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0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5" y="114301"/>
            <a:ext cx="8229600" cy="6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 smtClean="0"/>
              <a:t>Click to modify the title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5" y="765577"/>
            <a:ext cx="82296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 smtClean="0"/>
              <a:t>Click to modify text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83566" y="4767267"/>
            <a:ext cx="503237" cy="273844"/>
          </a:xfrm>
          <a:prstGeom prst="rect">
            <a:avLst/>
          </a:prstGeom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69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</a:t>
            </a:r>
            <a:r>
              <a:rPr lang="en-US" dirty="0"/>
              <a:t> </a:t>
            </a:r>
            <a:fld id="{E8EA0C20-C23B-EC45-AFCE-E5370929061F}" type="slidenum">
              <a:rPr lang="en-US"/>
              <a:pPr defTabSz="45697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7205" y="4762501"/>
            <a:ext cx="8229600" cy="11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57200" y="704854"/>
            <a:ext cx="1676400" cy="57150"/>
          </a:xfrm>
          <a:prstGeom prst="rect">
            <a:avLst/>
          </a:prstGeom>
          <a:solidFill>
            <a:srgbClr val="E86A37"/>
          </a:solidFill>
          <a:ln>
            <a:solidFill>
              <a:srgbClr val="DA7B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133603" y="704854"/>
            <a:ext cx="1600200" cy="57150"/>
          </a:xfrm>
          <a:prstGeom prst="rect">
            <a:avLst/>
          </a:prstGeom>
          <a:solidFill>
            <a:srgbClr val="D63668"/>
          </a:solidFill>
          <a:ln>
            <a:solidFill>
              <a:srgbClr val="B948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733800" y="704854"/>
            <a:ext cx="1676400" cy="57150"/>
          </a:xfrm>
          <a:prstGeom prst="rect">
            <a:avLst/>
          </a:prstGeom>
          <a:solidFill>
            <a:srgbClr val="8B387B"/>
          </a:solidFill>
          <a:ln>
            <a:solidFill>
              <a:srgbClr val="8745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410200" y="704854"/>
            <a:ext cx="1600200" cy="57150"/>
          </a:xfrm>
          <a:prstGeom prst="rect">
            <a:avLst/>
          </a:prstGeom>
          <a:solidFill>
            <a:srgbClr val="00A4D5"/>
          </a:solidFill>
          <a:ln>
            <a:solidFill>
              <a:srgbClr val="3C9A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010400" y="704854"/>
            <a:ext cx="1676400" cy="57150"/>
          </a:xfrm>
          <a:prstGeom prst="rect">
            <a:avLst/>
          </a:prstGeom>
          <a:solidFill>
            <a:srgbClr val="B7CF28"/>
          </a:solidFill>
          <a:ln>
            <a:solidFill>
              <a:srgbClr val="A9B8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4" tIns="45697" rIns="91394" bIns="45697" anchor="ctr"/>
          <a:lstStyle/>
          <a:p>
            <a:pPr algn="ctr" defTabSz="456972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35" name="Image 7" descr="DLZGroup_cmyk-01.png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3" y="4829176"/>
            <a:ext cx="17303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e la date 3"/>
          <p:cNvSpPr txBox="1">
            <a:spLocks/>
          </p:cNvSpPr>
          <p:nvPr userDrawn="1"/>
        </p:nvSpPr>
        <p:spPr>
          <a:xfrm>
            <a:off x="7389821" y="4770840"/>
            <a:ext cx="992187" cy="273844"/>
          </a:xfrm>
          <a:prstGeom prst="rect">
            <a:avLst/>
          </a:prstGeom>
        </p:spPr>
        <p:txBody>
          <a:bodyPr lIns="91394" tIns="45697" rIns="91394" bIns="45697" anchor="ctr"/>
          <a:lstStyle>
            <a:lvl1pPr>
              <a:defRPr/>
            </a:lvl1pPr>
          </a:lstStyle>
          <a:p>
            <a:pPr algn="r" defTabSz="456972">
              <a:defRPr/>
            </a:pPr>
            <a:fld id="{9F71DD6F-509B-184A-8AC3-30063A458395}" type="datetime1">
              <a:rPr lang="fr-FR" sz="900" smtClean="0">
                <a:solidFill>
                  <a:prstClr val="white">
                    <a:lumMod val="50000"/>
                  </a:prstClr>
                </a:solidFill>
                <a:ea typeface="ＭＳ Ｐゴシック" pitchFamily="-65" charset="-128"/>
              </a:rPr>
              <a:pPr algn="r" defTabSz="456972">
                <a:defRPr/>
              </a:pPr>
              <a:t>07/05/2018</a:t>
            </a:fld>
            <a:endParaRPr lang="fr-FR" sz="900" dirty="0">
              <a:solidFill>
                <a:prstClr val="white">
                  <a:lumMod val="50000"/>
                </a:prstClr>
              </a:solidFill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248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456972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F6228"/>
          </a:solidFill>
          <a:latin typeface="Arial"/>
          <a:ea typeface="ＭＳ Ｐゴシック" charset="-128"/>
          <a:cs typeface="ＭＳ Ｐゴシック" pitchFamily="-108" charset="-128"/>
        </a:defRPr>
      </a:lvl1pPr>
      <a:lvl2pPr algn="l" defTabSz="456972" rtl="0" eaLnBrk="0" fontAlgn="base" hangingPunct="0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  <a:cs typeface="ＭＳ Ｐゴシック" pitchFamily="-108" charset="-128"/>
        </a:defRPr>
      </a:lvl2pPr>
      <a:lvl3pPr algn="l" defTabSz="456972" rtl="0" eaLnBrk="0" fontAlgn="base" hangingPunct="0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  <a:cs typeface="ＭＳ Ｐゴシック" pitchFamily="-108" charset="-128"/>
        </a:defRPr>
      </a:lvl3pPr>
      <a:lvl4pPr algn="l" defTabSz="456972" rtl="0" eaLnBrk="0" fontAlgn="base" hangingPunct="0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  <a:cs typeface="ＭＳ Ｐゴシック" pitchFamily="-108" charset="-128"/>
        </a:defRPr>
      </a:lvl4pPr>
      <a:lvl5pPr algn="l" defTabSz="456972" rtl="0" eaLnBrk="0" fontAlgn="base" hangingPunct="0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  <a:cs typeface="ＭＳ Ｐゴシック" pitchFamily="-108" charset="-128"/>
        </a:defRPr>
      </a:lvl5pPr>
      <a:lvl6pPr marL="456972" algn="l" defTabSz="456972" rtl="0" fontAlgn="base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</a:defRPr>
      </a:lvl6pPr>
      <a:lvl7pPr marL="913945" algn="l" defTabSz="456972" rtl="0" fontAlgn="base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</a:defRPr>
      </a:lvl7pPr>
      <a:lvl8pPr marL="1370915" algn="l" defTabSz="456972" rtl="0" fontAlgn="base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</a:defRPr>
      </a:lvl8pPr>
      <a:lvl9pPr marL="1827890" algn="l" defTabSz="456972" rtl="0" fontAlgn="base">
        <a:spcBef>
          <a:spcPct val="0"/>
        </a:spcBef>
        <a:spcAft>
          <a:spcPct val="0"/>
        </a:spcAft>
        <a:defRPr sz="3600">
          <a:solidFill>
            <a:srgbClr val="4F6228"/>
          </a:solidFill>
          <a:latin typeface="Arial" charset="0"/>
          <a:ea typeface="ＭＳ Ｐゴシック" charset="-128"/>
        </a:defRPr>
      </a:lvl9pPr>
    </p:titleStyle>
    <p:bodyStyle>
      <a:lvl1pPr marL="342730" indent="-342730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•"/>
        <a:defRPr sz="3000" kern="1200" baseline="0">
          <a:solidFill>
            <a:srgbClr val="595959"/>
          </a:solidFill>
          <a:latin typeface="Arial"/>
          <a:ea typeface="ＭＳ Ｐゴシック" charset="-128"/>
          <a:cs typeface="ＭＳ Ｐゴシック" pitchFamily="-108" charset="-128"/>
        </a:defRPr>
      </a:lvl1pPr>
      <a:lvl2pPr marL="742580" indent="-285610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–"/>
        <a:defRPr sz="2800" kern="1200">
          <a:solidFill>
            <a:srgbClr val="595959"/>
          </a:solidFill>
          <a:latin typeface="Arial"/>
          <a:ea typeface="Arial" pitchFamily="-65" charset="0"/>
          <a:cs typeface="Arial"/>
        </a:defRPr>
      </a:lvl2pPr>
      <a:lvl3pPr marL="1142432" indent="-228487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•"/>
        <a:defRPr sz="2600" kern="1200">
          <a:solidFill>
            <a:srgbClr val="595959"/>
          </a:solidFill>
          <a:latin typeface="Arial"/>
          <a:ea typeface="Arial" pitchFamily="-65" charset="0"/>
          <a:cs typeface="Arial"/>
        </a:defRPr>
      </a:lvl3pPr>
      <a:lvl4pPr marL="1599404" indent="-228487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–"/>
        <a:defRPr sz="2400" kern="1200" baseline="0">
          <a:solidFill>
            <a:srgbClr val="595959"/>
          </a:solidFill>
          <a:latin typeface="Arial"/>
          <a:ea typeface="Arial" pitchFamily="-65" charset="0"/>
          <a:cs typeface="Arial"/>
        </a:defRPr>
      </a:lvl4pPr>
      <a:lvl5pPr marL="2056376" indent="-228487" algn="l" defTabSz="456972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Arial" pitchFamily="-65" charset="0"/>
        <a:buChar char="»"/>
        <a:defRPr sz="2200" kern="1200">
          <a:solidFill>
            <a:srgbClr val="595959"/>
          </a:solidFill>
          <a:latin typeface="Arial"/>
          <a:ea typeface="Arial" pitchFamily="-65" charset="0"/>
          <a:cs typeface="Arial"/>
        </a:defRPr>
      </a:lvl5pPr>
      <a:lvl6pPr marL="2513348" indent="-228487" algn="l" defTabSz="4569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87" algn="l" defTabSz="4569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5" indent="-228487" algn="l" defTabSz="4569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67" indent="-228487" algn="l" defTabSz="4569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5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5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3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5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7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0" algn="l" defTabSz="456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16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9.xml"/><Relationship Id="rId7" Type="http://schemas.openxmlformats.org/officeDocument/2006/relationships/image" Target="../media/image47.emf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48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9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jpeg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4.emf"/><Relationship Id="rId5" Type="http://schemas.openxmlformats.org/officeDocument/2006/relationships/image" Target="../media/image11.jpeg"/><Relationship Id="rId10" Type="http://schemas.openxmlformats.org/officeDocument/2006/relationships/package" Target="../embeddings/Microsoft_Excel_Worksheet1.xlsx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9.emf"/><Relationship Id="rId5" Type="http://schemas.openxmlformats.org/officeDocument/2006/relationships/image" Target="../media/image11.jpeg"/><Relationship Id="rId10" Type="http://schemas.openxmlformats.org/officeDocument/2006/relationships/image" Target="../media/image58.em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7.emf"/><Relationship Id="rId1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.jpeg"/><Relationship Id="rId10" Type="http://schemas.openxmlformats.org/officeDocument/2006/relationships/image" Target="../media/image74.emf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1.jpeg"/><Relationship Id="rId10" Type="http://schemas.openxmlformats.org/officeDocument/2006/relationships/image" Target="../media/image76.emf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80.jpeg"/><Relationship Id="rId5" Type="http://schemas.openxmlformats.org/officeDocument/2006/relationships/image" Target="../media/image11.jpeg"/><Relationship Id="rId10" Type="http://schemas.openxmlformats.org/officeDocument/2006/relationships/image" Target="../media/image79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.emf"/><Relationship Id="rId12" Type="http://schemas.openxmlformats.org/officeDocument/2006/relationships/image" Target="../media/image8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84.png"/><Relationship Id="rId5" Type="http://schemas.openxmlformats.org/officeDocument/2006/relationships/image" Target="../media/image11.jpeg"/><Relationship Id="rId10" Type="http://schemas.openxmlformats.org/officeDocument/2006/relationships/image" Target="../media/image83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7.jpeg"/><Relationship Id="rId12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jpeg"/><Relationship Id="rId11" Type="http://schemas.openxmlformats.org/officeDocument/2006/relationships/image" Target="../media/image89.png"/><Relationship Id="rId5" Type="http://schemas.openxmlformats.org/officeDocument/2006/relationships/image" Target="../media/image11.jpeg"/><Relationship Id="rId10" Type="http://schemas.openxmlformats.org/officeDocument/2006/relationships/image" Target="../media/image8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11.jpeg"/><Relationship Id="rId7" Type="http://schemas.openxmlformats.org/officeDocument/2006/relationships/image" Target="../media/image92.jpe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ro/url?url=http://www.shopping-nivelles.be/fr/shopdirectory/9-delhaize.aspx&amp;rct=j&amp;frm=1&amp;q=&amp;esrc=s&amp;sa=U&amp;ei=tAkQVOrNDoWHOM6kgJgG&amp;ved=0CBYQ9QEwAA&amp;usg=AFQjCNHUMX1qtaaEWMb_AVyXQdOblpAquw" TargetMode="External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5" Type="http://schemas.openxmlformats.org/officeDocument/2006/relationships/image" Target="../media/image100.jpeg"/><Relationship Id="rId10" Type="http://schemas.openxmlformats.org/officeDocument/2006/relationships/image" Target="../media/image95.png"/><Relationship Id="rId4" Type="http://schemas.openxmlformats.org/officeDocument/2006/relationships/image" Target="../media/image90.jpeg"/><Relationship Id="rId9" Type="http://schemas.openxmlformats.org/officeDocument/2006/relationships/image" Target="../media/image94.png"/><Relationship Id="rId14" Type="http://schemas.openxmlformats.org/officeDocument/2006/relationships/image" Target="../media/image9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2771776" y="2231680"/>
            <a:ext cx="7859961" cy="387534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Mega Image </a:t>
            </a:r>
            <a:br>
              <a:rPr lang="en-US" b="1" dirty="0" smtClean="0"/>
            </a:br>
            <a:r>
              <a:rPr lang="en-US" b="1" dirty="0" smtClean="0"/>
              <a:t>Romania</a:t>
            </a:r>
            <a:br>
              <a:rPr lang="en-US" b="1" dirty="0" smtClean="0"/>
            </a:br>
            <a:r>
              <a:rPr lang="en-US" b="1"/>
              <a:t/>
            </a:r>
            <a:br>
              <a:rPr lang="en-US" b="1"/>
            </a:br>
            <a:endParaRPr lang="en-US" sz="1400" b="1" dirty="0" smtClean="0"/>
          </a:p>
        </p:txBody>
      </p:sp>
      <p:sp>
        <p:nvSpPr>
          <p:cNvPr id="2" name="AutoShape 2" descr="Imagini pentru economic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ini pentru economics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magini pentru economy png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Imagini pentru economy png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6" y="1771497"/>
            <a:ext cx="1128080" cy="1123567"/>
          </a:xfrm>
          <a:prstGeom prst="rect">
            <a:avLst/>
          </a:prstGeom>
        </p:spPr>
      </p:pic>
      <p:pic>
        <p:nvPicPr>
          <p:cNvPr id="125980" name="Picture 2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3" t="36465" r="14342" b="47168"/>
          <a:stretch/>
        </p:blipFill>
        <p:spPr bwMode="auto">
          <a:xfrm rot="10800000">
            <a:off x="41274" y="4374037"/>
            <a:ext cx="2133890" cy="6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81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1" y="4128023"/>
            <a:ext cx="1620369" cy="6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095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6372" y="2664767"/>
            <a:ext cx="457859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6"/>
                </a:solidFill>
              </a:rPr>
              <a:t>The </a:t>
            </a:r>
            <a:r>
              <a:rPr lang="en-US" sz="1400" b="1">
                <a:solidFill>
                  <a:srgbClr val="0070C0"/>
                </a:solidFill>
              </a:rPr>
              <a:t>Bucharest-Ilfov</a:t>
            </a:r>
            <a:r>
              <a:rPr lang="en-US" sz="1400" b="1">
                <a:solidFill>
                  <a:schemeClr val="accent6"/>
                </a:solidFill>
              </a:rPr>
              <a:t> region </a:t>
            </a:r>
            <a:r>
              <a:rPr lang="en-US" sz="1400" b="1">
                <a:solidFill>
                  <a:srgbClr val="0070C0"/>
                </a:solidFill>
              </a:rPr>
              <a:t>continued to be the fastest growing </a:t>
            </a:r>
            <a:r>
              <a:rPr lang="en-US" sz="1400" b="1">
                <a:solidFill>
                  <a:schemeClr val="accent6"/>
                </a:solidFill>
              </a:rPr>
              <a:t>after 2008 (despite an already high level of </a:t>
            </a:r>
            <a:r>
              <a:rPr lang="en-US" sz="1400" b="1" smtClean="0">
                <a:solidFill>
                  <a:schemeClr val="accent6"/>
                </a:solidFill>
              </a:rPr>
              <a:t>GDP/capita versus </a:t>
            </a:r>
            <a:r>
              <a:rPr lang="en-US" sz="1400" b="1">
                <a:solidFill>
                  <a:schemeClr val="accent6"/>
                </a:solidFill>
              </a:rPr>
              <a:t>EU average), expanding by 1.6ppt/year versus a 1.2ppt/year national average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10225" y="867598"/>
            <a:ext cx="5095105" cy="1704153"/>
            <a:chOff x="314325" y="2209800"/>
            <a:chExt cx="8515350" cy="3657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" y="2371725"/>
              <a:ext cx="8515350" cy="3495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6019800" y="2209800"/>
              <a:ext cx="914400" cy="350520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9996" y="1408184"/>
            <a:ext cx="4153404" cy="3147002"/>
            <a:chOff x="282759" y="2355089"/>
            <a:chExt cx="4590628" cy="4524623"/>
          </a:xfrm>
        </p:grpSpPr>
        <p:sp>
          <p:nvSpPr>
            <p:cNvPr id="22" name="Rectangle 21"/>
            <p:cNvSpPr/>
            <p:nvPr/>
          </p:nvSpPr>
          <p:spPr bwMode="ltGray">
            <a:xfrm>
              <a:off x="434730" y="6337478"/>
              <a:ext cx="301592" cy="180975"/>
            </a:xfrm>
            <a:prstGeom prst="rect">
              <a:avLst/>
            </a:prstGeom>
            <a:solidFill>
              <a:srgbClr val="CC0000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434730" y="6566025"/>
              <a:ext cx="301592" cy="180975"/>
            </a:xfrm>
            <a:prstGeom prst="rect">
              <a:avLst/>
            </a:prstGeom>
            <a:solidFill>
              <a:srgbClr val="FF9933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2653944" y="6337478"/>
              <a:ext cx="301592" cy="180975"/>
            </a:xfrm>
            <a:prstGeom prst="rect">
              <a:avLst/>
            </a:prstGeom>
            <a:solidFill>
              <a:srgbClr val="FFCF21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" name="Rectangle 24"/>
            <p:cNvSpPr/>
            <p:nvPr/>
          </p:nvSpPr>
          <p:spPr bwMode="ltGray">
            <a:xfrm>
              <a:off x="2653944" y="6566025"/>
              <a:ext cx="301592" cy="180975"/>
            </a:xfrm>
            <a:prstGeom prst="rect">
              <a:avLst/>
            </a:prstGeom>
            <a:solidFill>
              <a:srgbClr val="FFFFAB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817" y="6297161"/>
              <a:ext cx="1566261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 smtClean="0"/>
                <a:t>Above €8K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2817" y="6497230"/>
              <a:ext cx="1566261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 smtClean="0"/>
                <a:t>From €6K to €8K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9739" y="6312109"/>
              <a:ext cx="1858002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/>
                <a:t>From </a:t>
              </a:r>
              <a:r>
                <a:rPr lang="en-US" sz="1000" dirty="0" smtClean="0"/>
                <a:t>€4K </a:t>
              </a:r>
              <a:r>
                <a:rPr lang="en-US" sz="1000" dirty="0"/>
                <a:t>to </a:t>
              </a:r>
              <a:r>
                <a:rPr lang="en-US" sz="1000" dirty="0" smtClean="0"/>
                <a:t>€6K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9739" y="6525706"/>
              <a:ext cx="1508063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dirty="0" smtClean="0"/>
                <a:t>Below €4K</a:t>
              </a:r>
            </a:p>
          </p:txBody>
        </p:sp>
        <p:sp>
          <p:nvSpPr>
            <p:cNvPr id="30" name="Rounded Rectangle 29"/>
            <p:cNvSpPr/>
            <p:nvPr/>
          </p:nvSpPr>
          <p:spPr bwMode="ltGray">
            <a:xfrm>
              <a:off x="351136" y="6003256"/>
              <a:ext cx="4346776" cy="847980"/>
            </a:xfrm>
            <a:prstGeom prst="round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ltGray">
            <a:xfrm>
              <a:off x="484580" y="5757021"/>
              <a:ext cx="467308" cy="15071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Key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70484" y="4200622"/>
              <a:ext cx="1826772" cy="1400196"/>
            </a:xfrm>
            <a:custGeom>
              <a:avLst/>
              <a:gdLst/>
              <a:ahLst/>
              <a:cxnLst/>
              <a:rect l="l" t="t" r="r" b="b"/>
              <a:pathLst>
                <a:path w="2936875" h="2251075">
                  <a:moveTo>
                    <a:pt x="353724" y="0"/>
                  </a:moveTo>
                  <a:lnTo>
                    <a:pt x="392594" y="47635"/>
                  </a:lnTo>
                  <a:lnTo>
                    <a:pt x="449929" y="34025"/>
                  </a:lnTo>
                  <a:lnTo>
                    <a:pt x="512122" y="1944"/>
                  </a:lnTo>
                  <a:lnTo>
                    <a:pt x="580146" y="20415"/>
                  </a:lnTo>
                  <a:lnTo>
                    <a:pt x="562654" y="72912"/>
                  </a:lnTo>
                  <a:lnTo>
                    <a:pt x="587920" y="112770"/>
                  </a:lnTo>
                  <a:lnTo>
                    <a:pt x="623875" y="103048"/>
                  </a:lnTo>
                  <a:lnTo>
                    <a:pt x="692871" y="167211"/>
                  </a:lnTo>
                  <a:lnTo>
                    <a:pt x="695786" y="254705"/>
                  </a:lnTo>
                  <a:lnTo>
                    <a:pt x="724699" y="276054"/>
                  </a:lnTo>
                  <a:lnTo>
                    <a:pt x="726757" y="275907"/>
                  </a:lnTo>
                  <a:lnTo>
                    <a:pt x="789401" y="255026"/>
                  </a:lnTo>
                  <a:lnTo>
                    <a:pt x="804202" y="221419"/>
                  </a:lnTo>
                  <a:lnTo>
                    <a:pt x="831415" y="223364"/>
                  </a:lnTo>
                  <a:lnTo>
                    <a:pt x="863487" y="200025"/>
                  </a:lnTo>
                  <a:lnTo>
                    <a:pt x="863621" y="200689"/>
                  </a:lnTo>
                  <a:lnTo>
                    <a:pt x="897649" y="175457"/>
                  </a:lnTo>
                  <a:lnTo>
                    <a:pt x="964773" y="193906"/>
                  </a:lnTo>
                  <a:lnTo>
                    <a:pt x="992011" y="173515"/>
                  </a:lnTo>
                  <a:lnTo>
                    <a:pt x="1035788" y="168660"/>
                  </a:lnTo>
                  <a:lnTo>
                    <a:pt x="1102912" y="180312"/>
                  </a:lnTo>
                  <a:lnTo>
                    <a:pt x="1125287" y="235660"/>
                  </a:lnTo>
                  <a:lnTo>
                    <a:pt x="1171981" y="242457"/>
                  </a:lnTo>
                  <a:lnTo>
                    <a:pt x="1169063" y="200704"/>
                  </a:lnTo>
                  <a:lnTo>
                    <a:pt x="1197275" y="139530"/>
                  </a:lnTo>
                  <a:lnTo>
                    <a:pt x="1229377" y="131762"/>
                  </a:lnTo>
                  <a:lnTo>
                    <a:pt x="1265371" y="161863"/>
                  </a:lnTo>
                  <a:lnTo>
                    <a:pt x="1277045" y="205559"/>
                  </a:lnTo>
                  <a:lnTo>
                    <a:pt x="1305257" y="217211"/>
                  </a:lnTo>
                  <a:lnTo>
                    <a:pt x="1330550" y="187109"/>
                  </a:lnTo>
                  <a:lnTo>
                    <a:pt x="1332495" y="159921"/>
                  </a:lnTo>
                  <a:lnTo>
                    <a:pt x="1369462" y="157008"/>
                  </a:lnTo>
                  <a:lnTo>
                    <a:pt x="1373353" y="190022"/>
                  </a:lnTo>
                  <a:lnTo>
                    <a:pt x="1417130" y="228863"/>
                  </a:lnTo>
                  <a:lnTo>
                    <a:pt x="1438532" y="311399"/>
                  </a:lnTo>
                  <a:lnTo>
                    <a:pt x="1410320" y="375486"/>
                  </a:lnTo>
                  <a:lnTo>
                    <a:pt x="1452151" y="432776"/>
                  </a:lnTo>
                  <a:lnTo>
                    <a:pt x="1504683" y="409471"/>
                  </a:lnTo>
                  <a:lnTo>
                    <a:pt x="1528030" y="416268"/>
                  </a:lnTo>
                  <a:lnTo>
                    <a:pt x="1539704" y="446370"/>
                  </a:lnTo>
                  <a:lnTo>
                    <a:pt x="1529976" y="476471"/>
                  </a:lnTo>
                  <a:lnTo>
                    <a:pt x="1594182" y="531819"/>
                  </a:lnTo>
                  <a:lnTo>
                    <a:pt x="1631148" y="614355"/>
                  </a:lnTo>
                  <a:lnTo>
                    <a:pt x="1654496" y="700775"/>
                  </a:lnTo>
                  <a:lnTo>
                    <a:pt x="1642822" y="760977"/>
                  </a:lnTo>
                  <a:lnTo>
                    <a:pt x="1670061" y="772629"/>
                  </a:lnTo>
                  <a:lnTo>
                    <a:pt x="1702164" y="758064"/>
                  </a:lnTo>
                  <a:lnTo>
                    <a:pt x="1711892" y="801760"/>
                  </a:lnTo>
                  <a:lnTo>
                    <a:pt x="1688544" y="811470"/>
                  </a:lnTo>
                  <a:lnTo>
                    <a:pt x="1705082" y="872644"/>
                  </a:lnTo>
                  <a:lnTo>
                    <a:pt x="1730375" y="882354"/>
                  </a:lnTo>
                  <a:lnTo>
                    <a:pt x="1686599" y="905658"/>
                  </a:lnTo>
                  <a:lnTo>
                    <a:pt x="1686590" y="905782"/>
                  </a:lnTo>
                  <a:lnTo>
                    <a:pt x="1729915" y="882650"/>
                  </a:lnTo>
                  <a:lnTo>
                    <a:pt x="1733802" y="896270"/>
                  </a:lnTo>
                  <a:lnTo>
                    <a:pt x="1718253" y="935183"/>
                  </a:lnTo>
                  <a:lnTo>
                    <a:pt x="1736717" y="956586"/>
                  </a:lnTo>
                  <a:lnTo>
                    <a:pt x="1770730" y="941993"/>
                  </a:lnTo>
                  <a:lnTo>
                    <a:pt x="1805714" y="974097"/>
                  </a:lnTo>
                  <a:lnTo>
                    <a:pt x="1901921" y="981879"/>
                  </a:lnTo>
                  <a:lnTo>
                    <a:pt x="2039915" y="1029548"/>
                  </a:lnTo>
                  <a:lnTo>
                    <a:pt x="2057407" y="977015"/>
                  </a:lnTo>
                  <a:lnTo>
                    <a:pt x="2087533" y="951721"/>
                  </a:lnTo>
                  <a:lnTo>
                    <a:pt x="2107940" y="970205"/>
                  </a:lnTo>
                  <a:lnTo>
                    <a:pt x="2094335" y="990635"/>
                  </a:lnTo>
                  <a:lnTo>
                    <a:pt x="2112799" y="1041222"/>
                  </a:lnTo>
                  <a:lnTo>
                    <a:pt x="2154586" y="1043168"/>
                  </a:lnTo>
                  <a:lnTo>
                    <a:pt x="2215809" y="1004255"/>
                  </a:lnTo>
                  <a:lnTo>
                    <a:pt x="2252737" y="1064570"/>
                  </a:lnTo>
                  <a:lnTo>
                    <a:pt x="2280919" y="1071380"/>
                  </a:lnTo>
                  <a:lnTo>
                    <a:pt x="2319790" y="1041222"/>
                  </a:lnTo>
                  <a:lnTo>
                    <a:pt x="2342141" y="1004255"/>
                  </a:lnTo>
                  <a:lnTo>
                    <a:pt x="2498599" y="1024684"/>
                  </a:lnTo>
                  <a:lnTo>
                    <a:pt x="2672549" y="1017874"/>
                  </a:lnTo>
                  <a:lnTo>
                    <a:pt x="2760010" y="1011064"/>
                  </a:lnTo>
                  <a:lnTo>
                    <a:pt x="2801797" y="1071380"/>
                  </a:lnTo>
                  <a:lnTo>
                    <a:pt x="2872737" y="1117103"/>
                  </a:lnTo>
                  <a:lnTo>
                    <a:pt x="2886342" y="1236762"/>
                  </a:lnTo>
                  <a:lnTo>
                    <a:pt x="2936875" y="1275675"/>
                  </a:lnTo>
                  <a:lnTo>
                    <a:pt x="2932016" y="1356420"/>
                  </a:lnTo>
                  <a:lnTo>
                    <a:pt x="2898004" y="1388524"/>
                  </a:lnTo>
                  <a:lnTo>
                    <a:pt x="2867878" y="1468296"/>
                  </a:lnTo>
                  <a:lnTo>
                    <a:pt x="2798881" y="1530558"/>
                  </a:lnTo>
                  <a:lnTo>
                    <a:pt x="2732800" y="1550987"/>
                  </a:lnTo>
                  <a:lnTo>
                    <a:pt x="2732448" y="1550642"/>
                  </a:lnTo>
                  <a:lnTo>
                    <a:pt x="2630501" y="1600882"/>
                  </a:lnTo>
                  <a:lnTo>
                    <a:pt x="2539981" y="1594038"/>
                  </a:lnTo>
                  <a:lnTo>
                    <a:pt x="2480607" y="1656616"/>
                  </a:lnTo>
                  <a:lnTo>
                    <a:pt x="2389113" y="1712350"/>
                  </a:lnTo>
                  <a:lnTo>
                    <a:pt x="2301512" y="1698661"/>
                  </a:lnTo>
                  <a:lnTo>
                    <a:pt x="2222672" y="1705506"/>
                  </a:lnTo>
                  <a:lnTo>
                    <a:pt x="2147725" y="1677150"/>
                  </a:lnTo>
                  <a:lnTo>
                    <a:pt x="2094191" y="1668350"/>
                  </a:lnTo>
                  <a:lnTo>
                    <a:pt x="2064991" y="1665416"/>
                  </a:lnTo>
                  <a:lnTo>
                    <a:pt x="1992964" y="1688883"/>
                  </a:lnTo>
                  <a:lnTo>
                    <a:pt x="1965710" y="1714306"/>
                  </a:lnTo>
                  <a:lnTo>
                    <a:pt x="1945270" y="1724084"/>
                  </a:lnTo>
                  <a:lnTo>
                    <a:pt x="1901470" y="1727995"/>
                  </a:lnTo>
                  <a:lnTo>
                    <a:pt x="1878110" y="1737773"/>
                  </a:lnTo>
                  <a:lnTo>
                    <a:pt x="1809002" y="1774929"/>
                  </a:lnTo>
                  <a:lnTo>
                    <a:pt x="1779802" y="1778840"/>
                  </a:lnTo>
                  <a:lnTo>
                    <a:pt x="1763255" y="1774929"/>
                  </a:lnTo>
                  <a:lnTo>
                    <a:pt x="1749629" y="1771995"/>
                  </a:lnTo>
                  <a:lnTo>
                    <a:pt x="1726269" y="1781773"/>
                  </a:lnTo>
                  <a:lnTo>
                    <a:pt x="1710695" y="1781773"/>
                  </a:lnTo>
                  <a:lnTo>
                    <a:pt x="1685388" y="1770040"/>
                  </a:lnTo>
                  <a:lnTo>
                    <a:pt x="1673708" y="1767106"/>
                  </a:lnTo>
                  <a:lnTo>
                    <a:pt x="1646455" y="1788618"/>
                  </a:lnTo>
                  <a:lnTo>
                    <a:pt x="1625041" y="1795462"/>
                  </a:lnTo>
                  <a:lnTo>
                    <a:pt x="1561928" y="1790659"/>
                  </a:lnTo>
                  <a:lnTo>
                    <a:pt x="1561938" y="1790720"/>
                  </a:lnTo>
                  <a:lnTo>
                    <a:pt x="1534648" y="1795581"/>
                  </a:lnTo>
                  <a:lnTo>
                    <a:pt x="1472270" y="1829608"/>
                  </a:lnTo>
                  <a:lnTo>
                    <a:pt x="1375779" y="1852941"/>
                  </a:lnTo>
                  <a:lnTo>
                    <a:pt x="1336793" y="1866551"/>
                  </a:lnTo>
                  <a:lnTo>
                    <a:pt x="1313402" y="1896690"/>
                  </a:lnTo>
                  <a:lnTo>
                    <a:pt x="1292934" y="1912245"/>
                  </a:lnTo>
                  <a:lnTo>
                    <a:pt x="1228607" y="1935578"/>
                  </a:lnTo>
                  <a:lnTo>
                    <a:pt x="1203266" y="1957938"/>
                  </a:lnTo>
                  <a:lnTo>
                    <a:pt x="1188646" y="1986132"/>
                  </a:lnTo>
                  <a:lnTo>
                    <a:pt x="1196444" y="2008493"/>
                  </a:lnTo>
                  <a:lnTo>
                    <a:pt x="1193520" y="2036687"/>
                  </a:lnTo>
                  <a:lnTo>
                    <a:pt x="1164280" y="2059047"/>
                  </a:lnTo>
                  <a:lnTo>
                    <a:pt x="1152584" y="2080436"/>
                  </a:lnTo>
                  <a:lnTo>
                    <a:pt x="1129193" y="2102797"/>
                  </a:lnTo>
                  <a:lnTo>
                    <a:pt x="1097029" y="2119324"/>
                  </a:lnTo>
                  <a:lnTo>
                    <a:pt x="1069739" y="2158212"/>
                  </a:lnTo>
                  <a:lnTo>
                    <a:pt x="1046347" y="2176684"/>
                  </a:lnTo>
                  <a:lnTo>
                    <a:pt x="1021006" y="2185434"/>
                  </a:lnTo>
                  <a:lnTo>
                    <a:pt x="944984" y="2197100"/>
                  </a:lnTo>
                  <a:lnTo>
                    <a:pt x="948045" y="2185372"/>
                  </a:lnTo>
                  <a:lnTo>
                    <a:pt x="947432" y="2185408"/>
                  </a:lnTo>
                  <a:lnTo>
                    <a:pt x="944754" y="2195680"/>
                  </a:lnTo>
                  <a:lnTo>
                    <a:pt x="912641" y="2195680"/>
                  </a:lnTo>
                  <a:lnTo>
                    <a:pt x="875661" y="2202483"/>
                  </a:lnTo>
                  <a:lnTo>
                    <a:pt x="862037" y="2220948"/>
                  </a:lnTo>
                  <a:lnTo>
                    <a:pt x="823112" y="2216089"/>
                  </a:lnTo>
                  <a:lnTo>
                    <a:pt x="804622" y="2219005"/>
                  </a:lnTo>
                  <a:lnTo>
                    <a:pt x="781266" y="2237469"/>
                  </a:lnTo>
                  <a:lnTo>
                    <a:pt x="772508" y="2246216"/>
                  </a:lnTo>
                  <a:lnTo>
                    <a:pt x="765696" y="2251075"/>
                  </a:lnTo>
                  <a:lnTo>
                    <a:pt x="749153" y="2249132"/>
                  </a:lnTo>
                  <a:lnTo>
                    <a:pt x="730663" y="2244272"/>
                  </a:lnTo>
                  <a:lnTo>
                    <a:pt x="684925" y="2232610"/>
                  </a:lnTo>
                  <a:lnTo>
                    <a:pt x="678113" y="2230667"/>
                  </a:lnTo>
                  <a:lnTo>
                    <a:pt x="634322" y="2190821"/>
                  </a:lnTo>
                  <a:lnTo>
                    <a:pt x="595396" y="2170412"/>
                  </a:lnTo>
                  <a:lnTo>
                    <a:pt x="576907" y="2165553"/>
                  </a:lnTo>
                  <a:lnTo>
                    <a:pt x="539927" y="2158750"/>
                  </a:lnTo>
                  <a:lnTo>
                    <a:pt x="482511" y="2165553"/>
                  </a:lnTo>
                  <a:lnTo>
                    <a:pt x="457210" y="2161666"/>
                  </a:lnTo>
                  <a:lnTo>
                    <a:pt x="441639" y="2151948"/>
                  </a:lnTo>
                  <a:lnTo>
                    <a:pt x="406606" y="2126680"/>
                  </a:lnTo>
                  <a:lnTo>
                    <a:pt x="365734" y="2113074"/>
                  </a:lnTo>
                  <a:lnTo>
                    <a:pt x="333620" y="2115018"/>
                  </a:lnTo>
                  <a:lnTo>
                    <a:pt x="308319" y="2129595"/>
                  </a:lnTo>
                  <a:lnTo>
                    <a:pt x="296641" y="2131539"/>
                  </a:lnTo>
                  <a:lnTo>
                    <a:pt x="286910" y="2133483"/>
                  </a:lnTo>
                  <a:lnTo>
                    <a:pt x="280098" y="2126680"/>
                  </a:lnTo>
                  <a:lnTo>
                    <a:pt x="269393" y="2126680"/>
                  </a:lnTo>
                  <a:lnTo>
                    <a:pt x="239226" y="2143201"/>
                  </a:lnTo>
                  <a:lnTo>
                    <a:pt x="204193" y="2092665"/>
                  </a:lnTo>
                  <a:lnTo>
                    <a:pt x="197381" y="2050876"/>
                  </a:lnTo>
                  <a:lnTo>
                    <a:pt x="209058" y="2028524"/>
                  </a:lnTo>
                  <a:lnTo>
                    <a:pt x="197381" y="2005200"/>
                  </a:lnTo>
                  <a:lnTo>
                    <a:pt x="156509" y="2007143"/>
                  </a:lnTo>
                  <a:lnTo>
                    <a:pt x="142885" y="1991594"/>
                  </a:lnTo>
                  <a:lnTo>
                    <a:pt x="144831" y="1929396"/>
                  </a:lnTo>
                  <a:lnTo>
                    <a:pt x="103959" y="1883719"/>
                  </a:lnTo>
                  <a:lnTo>
                    <a:pt x="101039" y="1844846"/>
                  </a:lnTo>
                  <a:lnTo>
                    <a:pt x="82550" y="1775845"/>
                  </a:lnTo>
                  <a:lnTo>
                    <a:pt x="119529" y="1780704"/>
                  </a:lnTo>
                  <a:lnTo>
                    <a:pt x="168186" y="1773902"/>
                  </a:lnTo>
                  <a:lnTo>
                    <a:pt x="197381" y="1750577"/>
                  </a:lnTo>
                  <a:lnTo>
                    <a:pt x="244091" y="1725309"/>
                  </a:lnTo>
                  <a:lnTo>
                    <a:pt x="289829" y="1700042"/>
                  </a:lnTo>
                  <a:lnTo>
                    <a:pt x="294695" y="1672830"/>
                  </a:lnTo>
                  <a:lnTo>
                    <a:pt x="284963" y="1637844"/>
                  </a:lnTo>
                  <a:lnTo>
                    <a:pt x="303453" y="1575646"/>
                  </a:lnTo>
                  <a:lnTo>
                    <a:pt x="310265" y="1518307"/>
                  </a:lnTo>
                  <a:lnTo>
                    <a:pt x="321943" y="1445419"/>
                  </a:lnTo>
                  <a:lnTo>
                    <a:pt x="335576" y="1443128"/>
                  </a:lnTo>
                  <a:lnTo>
                    <a:pt x="335511" y="1442619"/>
                  </a:lnTo>
                  <a:lnTo>
                    <a:pt x="323598" y="1444625"/>
                  </a:lnTo>
                  <a:lnTo>
                    <a:pt x="277925" y="1437820"/>
                  </a:lnTo>
                  <a:lnTo>
                    <a:pt x="240998" y="1326994"/>
                  </a:lnTo>
                  <a:lnTo>
                    <a:pt x="249744" y="1262832"/>
                  </a:lnTo>
                  <a:lnTo>
                    <a:pt x="247801" y="1230751"/>
                  </a:lnTo>
                  <a:lnTo>
                    <a:pt x="284728" y="1203530"/>
                  </a:lnTo>
                  <a:lnTo>
                    <a:pt x="271123" y="1175338"/>
                  </a:lnTo>
                  <a:lnTo>
                    <a:pt x="231280" y="1188948"/>
                  </a:lnTo>
                  <a:lnTo>
                    <a:pt x="199212" y="1129646"/>
                  </a:lnTo>
                  <a:lnTo>
                    <a:pt x="173946" y="1077150"/>
                  </a:lnTo>
                  <a:lnTo>
                    <a:pt x="197269" y="1023681"/>
                  </a:lnTo>
                  <a:lnTo>
                    <a:pt x="176862" y="994517"/>
                  </a:lnTo>
                  <a:lnTo>
                    <a:pt x="139934" y="1010071"/>
                  </a:lnTo>
                  <a:lnTo>
                    <a:pt x="119527" y="976046"/>
                  </a:lnTo>
                  <a:lnTo>
                    <a:pt x="96205" y="934243"/>
                  </a:lnTo>
                  <a:lnTo>
                    <a:pt x="91346" y="865220"/>
                  </a:lnTo>
                  <a:lnTo>
                    <a:pt x="64136" y="870081"/>
                  </a:lnTo>
                  <a:lnTo>
                    <a:pt x="57334" y="937159"/>
                  </a:lnTo>
                  <a:lnTo>
                    <a:pt x="0" y="943964"/>
                  </a:lnTo>
                  <a:lnTo>
                    <a:pt x="20407" y="829250"/>
                  </a:lnTo>
                  <a:lnTo>
                    <a:pt x="52475" y="807863"/>
                  </a:lnTo>
                  <a:lnTo>
                    <a:pt x="72882" y="753422"/>
                  </a:lnTo>
                  <a:lnTo>
                    <a:pt x="55391" y="728146"/>
                  </a:lnTo>
                  <a:lnTo>
                    <a:pt x="52475" y="645512"/>
                  </a:lnTo>
                  <a:lnTo>
                    <a:pt x="109810" y="622181"/>
                  </a:lnTo>
                  <a:lnTo>
                    <a:pt x="130217" y="564823"/>
                  </a:lnTo>
                  <a:lnTo>
                    <a:pt x="103007" y="509410"/>
                  </a:lnTo>
                  <a:lnTo>
                    <a:pt x="126330" y="424833"/>
                  </a:lnTo>
                  <a:lnTo>
                    <a:pt x="77741" y="408306"/>
                  </a:lnTo>
                  <a:lnTo>
                    <a:pt x="87459" y="355810"/>
                  </a:lnTo>
                  <a:lnTo>
                    <a:pt x="98148" y="263455"/>
                  </a:lnTo>
                  <a:lnTo>
                    <a:pt x="75798" y="227484"/>
                  </a:lnTo>
                  <a:lnTo>
                    <a:pt x="82600" y="155545"/>
                  </a:lnTo>
                  <a:lnTo>
                    <a:pt x="146737" y="126380"/>
                  </a:lnTo>
                  <a:lnTo>
                    <a:pt x="163257" y="89438"/>
                  </a:lnTo>
                  <a:lnTo>
                    <a:pt x="172003" y="34025"/>
                  </a:lnTo>
                  <a:lnTo>
                    <a:pt x="160341" y="4861"/>
                  </a:lnTo>
                  <a:lnTo>
                    <a:pt x="195325" y="1944"/>
                  </a:lnTo>
                  <a:lnTo>
                    <a:pt x="231280" y="20415"/>
                  </a:lnTo>
                  <a:lnTo>
                    <a:pt x="252659" y="25276"/>
                  </a:lnTo>
                  <a:lnTo>
                    <a:pt x="284728" y="4861"/>
                  </a:lnTo>
                  <a:close/>
                </a:path>
              </a:pathLst>
            </a:custGeom>
            <a:solidFill>
              <a:srgbClr val="FFCF21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980456" y="4803950"/>
              <a:ext cx="284384" cy="363379"/>
            </a:xfrm>
            <a:custGeom>
              <a:avLst/>
              <a:gdLst/>
              <a:ahLst/>
              <a:cxnLst>
                <a:cxn ang="0">
                  <a:pos x="347" y="203"/>
                </a:cxn>
                <a:cxn ang="0">
                  <a:pos x="350" y="59"/>
                </a:cxn>
                <a:cxn ang="0">
                  <a:pos x="286" y="2"/>
                </a:cxn>
                <a:cxn ang="0">
                  <a:pos x="262" y="0"/>
                </a:cxn>
                <a:cxn ang="0">
                  <a:pos x="227" y="26"/>
                </a:cxn>
                <a:cxn ang="0">
                  <a:pos x="187" y="7"/>
                </a:cxn>
                <a:cxn ang="0">
                  <a:pos x="97" y="28"/>
                </a:cxn>
                <a:cxn ang="0">
                  <a:pos x="90" y="54"/>
                </a:cxn>
                <a:cxn ang="0">
                  <a:pos x="71" y="149"/>
                </a:cxn>
                <a:cxn ang="0">
                  <a:pos x="36" y="149"/>
                </a:cxn>
                <a:cxn ang="0">
                  <a:pos x="31" y="179"/>
                </a:cxn>
                <a:cxn ang="0">
                  <a:pos x="69" y="203"/>
                </a:cxn>
                <a:cxn ang="0">
                  <a:pos x="55" y="250"/>
                </a:cxn>
                <a:cxn ang="0">
                  <a:pos x="7" y="252"/>
                </a:cxn>
                <a:cxn ang="0">
                  <a:pos x="0" y="278"/>
                </a:cxn>
                <a:cxn ang="0">
                  <a:pos x="45" y="290"/>
                </a:cxn>
                <a:cxn ang="0">
                  <a:pos x="55" y="321"/>
                </a:cxn>
                <a:cxn ang="0">
                  <a:pos x="59" y="359"/>
                </a:cxn>
                <a:cxn ang="0">
                  <a:pos x="55" y="453"/>
                </a:cxn>
                <a:cxn ang="0">
                  <a:pos x="111" y="515"/>
                </a:cxn>
                <a:cxn ang="0">
                  <a:pos x="147" y="536"/>
                </a:cxn>
                <a:cxn ang="0">
                  <a:pos x="184" y="595"/>
                </a:cxn>
                <a:cxn ang="0">
                  <a:pos x="229" y="602"/>
                </a:cxn>
                <a:cxn ang="0">
                  <a:pos x="267" y="555"/>
                </a:cxn>
                <a:cxn ang="0">
                  <a:pos x="355" y="574"/>
                </a:cxn>
                <a:cxn ang="0">
                  <a:pos x="371" y="515"/>
                </a:cxn>
                <a:cxn ang="0">
                  <a:pos x="456" y="491"/>
                </a:cxn>
                <a:cxn ang="0">
                  <a:pos x="468" y="408"/>
                </a:cxn>
                <a:cxn ang="0">
                  <a:pos x="404" y="392"/>
                </a:cxn>
                <a:cxn ang="0">
                  <a:pos x="390" y="356"/>
                </a:cxn>
                <a:cxn ang="0">
                  <a:pos x="409" y="321"/>
                </a:cxn>
                <a:cxn ang="0">
                  <a:pos x="404" y="288"/>
                </a:cxn>
                <a:cxn ang="0">
                  <a:pos x="347" y="203"/>
                </a:cxn>
              </a:cxnLst>
              <a:rect l="0" t="0" r="r" b="b"/>
              <a:pathLst>
                <a:path w="468" h="602">
                  <a:moveTo>
                    <a:pt x="347" y="203"/>
                  </a:moveTo>
                  <a:lnTo>
                    <a:pt x="350" y="59"/>
                  </a:lnTo>
                  <a:lnTo>
                    <a:pt x="286" y="2"/>
                  </a:lnTo>
                  <a:lnTo>
                    <a:pt x="262" y="0"/>
                  </a:lnTo>
                  <a:lnTo>
                    <a:pt x="227" y="26"/>
                  </a:lnTo>
                  <a:lnTo>
                    <a:pt x="187" y="7"/>
                  </a:lnTo>
                  <a:lnTo>
                    <a:pt x="97" y="28"/>
                  </a:lnTo>
                  <a:lnTo>
                    <a:pt x="90" y="54"/>
                  </a:lnTo>
                  <a:lnTo>
                    <a:pt x="71" y="149"/>
                  </a:lnTo>
                  <a:lnTo>
                    <a:pt x="36" y="149"/>
                  </a:lnTo>
                  <a:lnTo>
                    <a:pt x="31" y="179"/>
                  </a:lnTo>
                  <a:lnTo>
                    <a:pt x="69" y="203"/>
                  </a:lnTo>
                  <a:lnTo>
                    <a:pt x="55" y="250"/>
                  </a:lnTo>
                  <a:lnTo>
                    <a:pt x="7" y="252"/>
                  </a:lnTo>
                  <a:lnTo>
                    <a:pt x="0" y="278"/>
                  </a:lnTo>
                  <a:lnTo>
                    <a:pt x="45" y="290"/>
                  </a:lnTo>
                  <a:lnTo>
                    <a:pt x="55" y="321"/>
                  </a:lnTo>
                  <a:lnTo>
                    <a:pt x="59" y="359"/>
                  </a:lnTo>
                  <a:lnTo>
                    <a:pt x="55" y="453"/>
                  </a:lnTo>
                  <a:lnTo>
                    <a:pt x="111" y="515"/>
                  </a:lnTo>
                  <a:lnTo>
                    <a:pt x="147" y="536"/>
                  </a:lnTo>
                  <a:lnTo>
                    <a:pt x="184" y="595"/>
                  </a:lnTo>
                  <a:lnTo>
                    <a:pt x="229" y="602"/>
                  </a:lnTo>
                  <a:lnTo>
                    <a:pt x="267" y="555"/>
                  </a:lnTo>
                  <a:lnTo>
                    <a:pt x="355" y="574"/>
                  </a:lnTo>
                  <a:lnTo>
                    <a:pt x="371" y="515"/>
                  </a:lnTo>
                  <a:lnTo>
                    <a:pt x="456" y="491"/>
                  </a:lnTo>
                  <a:lnTo>
                    <a:pt x="468" y="408"/>
                  </a:lnTo>
                  <a:lnTo>
                    <a:pt x="404" y="392"/>
                  </a:lnTo>
                  <a:lnTo>
                    <a:pt x="390" y="356"/>
                  </a:lnTo>
                  <a:lnTo>
                    <a:pt x="409" y="321"/>
                  </a:lnTo>
                  <a:lnTo>
                    <a:pt x="404" y="288"/>
                  </a:lnTo>
                  <a:lnTo>
                    <a:pt x="347" y="203"/>
                  </a:lnTo>
                  <a:close/>
                </a:path>
              </a:pathLst>
            </a:custGeom>
            <a:solidFill>
              <a:srgbClr val="CC0000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4344118" y="5545521"/>
              <a:ext cx="987" cy="987"/>
            </a:xfrm>
            <a:prstGeom prst="rect">
              <a:avLst/>
            </a:prstGeom>
            <a:solidFill>
              <a:srgbClr val="CCCCCC"/>
            </a:solidFill>
            <a:ln w="635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4822040" y="4728905"/>
              <a:ext cx="17774" cy="3159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1" y="7"/>
                </a:cxn>
                <a:cxn ang="0">
                  <a:pos x="21" y="26"/>
                </a:cxn>
                <a:cxn ang="0">
                  <a:pos x="12" y="38"/>
                </a:cxn>
                <a:cxn ang="0">
                  <a:pos x="0" y="45"/>
                </a:cxn>
                <a:cxn ang="0">
                  <a:pos x="0" y="52"/>
                </a:cxn>
                <a:cxn ang="0">
                  <a:pos x="16" y="42"/>
                </a:cxn>
                <a:cxn ang="0">
                  <a:pos x="26" y="28"/>
                </a:cxn>
                <a:cxn ang="0">
                  <a:pos x="28" y="2"/>
                </a:cxn>
                <a:cxn ang="0">
                  <a:pos x="28" y="0"/>
                </a:cxn>
              </a:cxnLst>
              <a:rect l="0" t="0" r="r" b="b"/>
              <a:pathLst>
                <a:path w="28" h="52">
                  <a:moveTo>
                    <a:pt x="28" y="0"/>
                  </a:moveTo>
                  <a:lnTo>
                    <a:pt x="21" y="7"/>
                  </a:lnTo>
                  <a:lnTo>
                    <a:pt x="21" y="26"/>
                  </a:lnTo>
                  <a:lnTo>
                    <a:pt x="12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6" y="42"/>
                  </a:lnTo>
                  <a:lnTo>
                    <a:pt x="26" y="28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4860550" y="4473158"/>
              <a:ext cx="7900" cy="1382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4"/>
                </a:cxn>
                <a:cxn ang="0">
                  <a:pos x="14" y="17"/>
                </a:cxn>
                <a:cxn ang="0">
                  <a:pos x="9" y="0"/>
                </a:cxn>
                <a:cxn ang="0">
                  <a:pos x="4" y="2"/>
                </a:cxn>
              </a:cxnLst>
              <a:rect l="0" t="0" r="r" b="b"/>
              <a:pathLst>
                <a:path w="14" h="24">
                  <a:moveTo>
                    <a:pt x="4" y="2"/>
                  </a:moveTo>
                  <a:lnTo>
                    <a:pt x="0" y="24"/>
                  </a:lnTo>
                  <a:lnTo>
                    <a:pt x="14" y="17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4446811" y="4846411"/>
              <a:ext cx="86895" cy="69121"/>
            </a:xfrm>
            <a:custGeom>
              <a:avLst/>
              <a:gdLst/>
              <a:ahLst/>
              <a:cxnLst>
                <a:cxn ang="0">
                  <a:pos x="134" y="26"/>
                </a:cxn>
                <a:cxn ang="0">
                  <a:pos x="144" y="26"/>
                </a:cxn>
                <a:cxn ang="0">
                  <a:pos x="141" y="11"/>
                </a:cxn>
                <a:cxn ang="0">
                  <a:pos x="132" y="0"/>
                </a:cxn>
                <a:cxn ang="0">
                  <a:pos x="113" y="7"/>
                </a:cxn>
                <a:cxn ang="0">
                  <a:pos x="106" y="4"/>
                </a:cxn>
                <a:cxn ang="0">
                  <a:pos x="92" y="14"/>
                </a:cxn>
                <a:cxn ang="0">
                  <a:pos x="85" y="30"/>
                </a:cxn>
                <a:cxn ang="0">
                  <a:pos x="75" y="42"/>
                </a:cxn>
                <a:cxn ang="0">
                  <a:pos x="61" y="44"/>
                </a:cxn>
                <a:cxn ang="0">
                  <a:pos x="47" y="63"/>
                </a:cxn>
                <a:cxn ang="0">
                  <a:pos x="42" y="78"/>
                </a:cxn>
                <a:cxn ang="0">
                  <a:pos x="21" y="92"/>
                </a:cxn>
                <a:cxn ang="0">
                  <a:pos x="16" y="104"/>
                </a:cxn>
                <a:cxn ang="0">
                  <a:pos x="11" y="108"/>
                </a:cxn>
                <a:cxn ang="0">
                  <a:pos x="0" y="111"/>
                </a:cxn>
                <a:cxn ang="0">
                  <a:pos x="21" y="115"/>
                </a:cxn>
                <a:cxn ang="0">
                  <a:pos x="30" y="99"/>
                </a:cxn>
                <a:cxn ang="0">
                  <a:pos x="47" y="92"/>
                </a:cxn>
                <a:cxn ang="0">
                  <a:pos x="61" y="61"/>
                </a:cxn>
                <a:cxn ang="0">
                  <a:pos x="82" y="56"/>
                </a:cxn>
                <a:cxn ang="0">
                  <a:pos x="94" y="40"/>
                </a:cxn>
                <a:cxn ang="0">
                  <a:pos x="96" y="28"/>
                </a:cxn>
                <a:cxn ang="0">
                  <a:pos x="103" y="18"/>
                </a:cxn>
                <a:cxn ang="0">
                  <a:pos x="115" y="26"/>
                </a:cxn>
                <a:cxn ang="0">
                  <a:pos x="111" y="42"/>
                </a:cxn>
                <a:cxn ang="0">
                  <a:pos x="118" y="47"/>
                </a:cxn>
                <a:cxn ang="0">
                  <a:pos x="132" y="42"/>
                </a:cxn>
                <a:cxn ang="0">
                  <a:pos x="129" y="30"/>
                </a:cxn>
                <a:cxn ang="0">
                  <a:pos x="134" y="26"/>
                </a:cxn>
              </a:cxnLst>
              <a:rect l="0" t="0" r="r" b="b"/>
              <a:pathLst>
                <a:path w="144" h="115">
                  <a:moveTo>
                    <a:pt x="134" y="26"/>
                  </a:moveTo>
                  <a:lnTo>
                    <a:pt x="144" y="26"/>
                  </a:lnTo>
                  <a:lnTo>
                    <a:pt x="141" y="11"/>
                  </a:lnTo>
                  <a:lnTo>
                    <a:pt x="132" y="0"/>
                  </a:lnTo>
                  <a:lnTo>
                    <a:pt x="113" y="7"/>
                  </a:lnTo>
                  <a:lnTo>
                    <a:pt x="106" y="4"/>
                  </a:lnTo>
                  <a:lnTo>
                    <a:pt x="92" y="14"/>
                  </a:lnTo>
                  <a:lnTo>
                    <a:pt x="85" y="30"/>
                  </a:lnTo>
                  <a:lnTo>
                    <a:pt x="75" y="42"/>
                  </a:lnTo>
                  <a:lnTo>
                    <a:pt x="61" y="44"/>
                  </a:lnTo>
                  <a:lnTo>
                    <a:pt x="47" y="63"/>
                  </a:lnTo>
                  <a:lnTo>
                    <a:pt x="42" y="78"/>
                  </a:lnTo>
                  <a:lnTo>
                    <a:pt x="21" y="92"/>
                  </a:lnTo>
                  <a:lnTo>
                    <a:pt x="16" y="104"/>
                  </a:lnTo>
                  <a:lnTo>
                    <a:pt x="11" y="108"/>
                  </a:lnTo>
                  <a:lnTo>
                    <a:pt x="0" y="111"/>
                  </a:lnTo>
                  <a:lnTo>
                    <a:pt x="21" y="115"/>
                  </a:lnTo>
                  <a:lnTo>
                    <a:pt x="30" y="99"/>
                  </a:lnTo>
                  <a:lnTo>
                    <a:pt x="47" y="92"/>
                  </a:lnTo>
                  <a:lnTo>
                    <a:pt x="61" y="61"/>
                  </a:lnTo>
                  <a:lnTo>
                    <a:pt x="82" y="56"/>
                  </a:lnTo>
                  <a:lnTo>
                    <a:pt x="94" y="40"/>
                  </a:lnTo>
                  <a:lnTo>
                    <a:pt x="96" y="28"/>
                  </a:lnTo>
                  <a:lnTo>
                    <a:pt x="103" y="18"/>
                  </a:lnTo>
                  <a:lnTo>
                    <a:pt x="115" y="26"/>
                  </a:lnTo>
                  <a:lnTo>
                    <a:pt x="111" y="42"/>
                  </a:lnTo>
                  <a:lnTo>
                    <a:pt x="118" y="47"/>
                  </a:lnTo>
                  <a:lnTo>
                    <a:pt x="132" y="42"/>
                  </a:lnTo>
                  <a:lnTo>
                    <a:pt x="129" y="30"/>
                  </a:lnTo>
                  <a:lnTo>
                    <a:pt x="134" y="26"/>
                  </a:lnTo>
                  <a:close/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4514944" y="4872084"/>
              <a:ext cx="28636" cy="42459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4" y="36"/>
                </a:cxn>
                <a:cxn ang="0">
                  <a:pos x="9" y="50"/>
                </a:cxn>
                <a:cxn ang="0">
                  <a:pos x="0" y="71"/>
                </a:cxn>
                <a:cxn ang="0">
                  <a:pos x="28" y="38"/>
                </a:cxn>
                <a:cxn ang="0">
                  <a:pos x="47" y="10"/>
                </a:cxn>
                <a:cxn ang="0">
                  <a:pos x="45" y="0"/>
                </a:cxn>
                <a:cxn ang="0">
                  <a:pos x="28" y="10"/>
                </a:cxn>
              </a:cxnLst>
              <a:rect l="0" t="0" r="r" b="b"/>
              <a:pathLst>
                <a:path w="47" h="71">
                  <a:moveTo>
                    <a:pt x="28" y="10"/>
                  </a:moveTo>
                  <a:lnTo>
                    <a:pt x="24" y="36"/>
                  </a:lnTo>
                  <a:lnTo>
                    <a:pt x="9" y="50"/>
                  </a:lnTo>
                  <a:lnTo>
                    <a:pt x="0" y="71"/>
                  </a:lnTo>
                  <a:lnTo>
                    <a:pt x="28" y="38"/>
                  </a:lnTo>
                  <a:lnTo>
                    <a:pt x="47" y="10"/>
                  </a:lnTo>
                  <a:lnTo>
                    <a:pt x="45" y="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auto">
            <a:xfrm>
              <a:off x="4471498" y="4842461"/>
              <a:ext cx="31598" cy="9874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21" y="5"/>
                </a:cxn>
                <a:cxn ang="0">
                  <a:pos x="35" y="8"/>
                </a:cxn>
                <a:cxn ang="0">
                  <a:pos x="42" y="12"/>
                </a:cxn>
                <a:cxn ang="0">
                  <a:pos x="54" y="8"/>
                </a:cxn>
                <a:cxn ang="0">
                  <a:pos x="45" y="0"/>
                </a:cxn>
                <a:cxn ang="0">
                  <a:pos x="14" y="0"/>
                </a:cxn>
                <a:cxn ang="0">
                  <a:pos x="0" y="10"/>
                </a:cxn>
                <a:cxn ang="0">
                  <a:pos x="2" y="17"/>
                </a:cxn>
                <a:cxn ang="0">
                  <a:pos x="12" y="17"/>
                </a:cxn>
              </a:cxnLst>
              <a:rect l="0" t="0" r="r" b="b"/>
              <a:pathLst>
                <a:path w="54" h="17">
                  <a:moveTo>
                    <a:pt x="12" y="17"/>
                  </a:moveTo>
                  <a:lnTo>
                    <a:pt x="21" y="5"/>
                  </a:lnTo>
                  <a:lnTo>
                    <a:pt x="35" y="8"/>
                  </a:lnTo>
                  <a:lnTo>
                    <a:pt x="42" y="12"/>
                  </a:lnTo>
                  <a:lnTo>
                    <a:pt x="54" y="8"/>
                  </a:lnTo>
                  <a:lnTo>
                    <a:pt x="45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2321832" y="5303597"/>
              <a:ext cx="54309" cy="49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8" y="7"/>
                </a:cxn>
                <a:cxn ang="0">
                  <a:pos x="88" y="0"/>
                </a:cxn>
              </a:cxnLst>
              <a:rect l="0" t="0" r="r" b="b"/>
              <a:pathLst>
                <a:path w="88" h="7">
                  <a:moveTo>
                    <a:pt x="0" y="2"/>
                  </a:moveTo>
                  <a:lnTo>
                    <a:pt x="38" y="7"/>
                  </a:lnTo>
                  <a:lnTo>
                    <a:pt x="88" y="0"/>
                  </a:lnTo>
                </a:path>
              </a:pathLst>
            </a:custGeom>
            <a:solidFill>
              <a:srgbClr val="CCCCCC"/>
            </a:solidFill>
            <a:ln w="63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282759" y="3315872"/>
              <a:ext cx="1604597" cy="1551274"/>
            </a:xfrm>
            <a:custGeom>
              <a:avLst/>
              <a:gdLst/>
              <a:ahLst/>
              <a:cxnLst/>
              <a:rect l="l" t="t" r="r" b="b"/>
              <a:pathLst>
                <a:path w="2579688" h="2493962">
                  <a:moveTo>
                    <a:pt x="932470" y="0"/>
                  </a:moveTo>
                  <a:lnTo>
                    <a:pt x="955815" y="8753"/>
                  </a:lnTo>
                  <a:lnTo>
                    <a:pt x="1001534" y="10698"/>
                  </a:lnTo>
                  <a:lnTo>
                    <a:pt x="1015152" y="68077"/>
                  </a:lnTo>
                  <a:lnTo>
                    <a:pt x="1003479" y="109895"/>
                  </a:lnTo>
                  <a:lnTo>
                    <a:pt x="1035579" y="118648"/>
                  </a:lnTo>
                  <a:lnTo>
                    <a:pt x="1086161" y="93362"/>
                  </a:lnTo>
                  <a:lnTo>
                    <a:pt x="1121180" y="98225"/>
                  </a:lnTo>
                  <a:lnTo>
                    <a:pt x="1132853" y="27231"/>
                  </a:lnTo>
                  <a:lnTo>
                    <a:pt x="1148416" y="22368"/>
                  </a:lnTo>
                  <a:lnTo>
                    <a:pt x="1164953" y="29176"/>
                  </a:lnTo>
                  <a:lnTo>
                    <a:pt x="1166898" y="70994"/>
                  </a:lnTo>
                  <a:lnTo>
                    <a:pt x="1217480" y="64187"/>
                  </a:lnTo>
                  <a:lnTo>
                    <a:pt x="1272926" y="64187"/>
                  </a:lnTo>
                  <a:lnTo>
                    <a:pt x="1283626" y="29176"/>
                  </a:lnTo>
                  <a:lnTo>
                    <a:pt x="1302108" y="17506"/>
                  </a:lnTo>
                  <a:lnTo>
                    <a:pt x="1330317" y="54461"/>
                  </a:lnTo>
                  <a:lnTo>
                    <a:pt x="1339072" y="105033"/>
                  </a:lnTo>
                  <a:lnTo>
                    <a:pt x="1291408" y="135181"/>
                  </a:lnTo>
                  <a:lnTo>
                    <a:pt x="1332263" y="169219"/>
                  </a:lnTo>
                  <a:lnTo>
                    <a:pt x="1438291" y="107950"/>
                  </a:lnTo>
                  <a:lnTo>
                    <a:pt x="1479146" y="114758"/>
                  </a:lnTo>
                  <a:lnTo>
                    <a:pt x="1495682" y="162411"/>
                  </a:lnTo>
                  <a:lnTo>
                    <a:pt x="1520973" y="153659"/>
                  </a:lnTo>
                  <a:lnTo>
                    <a:pt x="1541400" y="178944"/>
                  </a:lnTo>
                  <a:lnTo>
                    <a:pt x="1548210" y="266471"/>
                  </a:lnTo>
                  <a:lnTo>
                    <a:pt x="1647428" y="256746"/>
                  </a:lnTo>
                  <a:lnTo>
                    <a:pt x="1654237" y="295647"/>
                  </a:lnTo>
                  <a:lnTo>
                    <a:pt x="1630892" y="312180"/>
                  </a:lnTo>
                  <a:lnTo>
                    <a:pt x="1630892" y="351081"/>
                  </a:lnTo>
                  <a:lnTo>
                    <a:pt x="1757347" y="442498"/>
                  </a:lnTo>
                  <a:lnTo>
                    <a:pt x="1851702" y="413322"/>
                  </a:lnTo>
                  <a:lnTo>
                    <a:pt x="1895475" y="472646"/>
                  </a:lnTo>
                  <a:lnTo>
                    <a:pt x="1890612" y="553365"/>
                  </a:lnTo>
                  <a:lnTo>
                    <a:pt x="1875455" y="606943"/>
                  </a:lnTo>
                  <a:lnTo>
                    <a:pt x="1876197" y="607288"/>
                  </a:lnTo>
                  <a:cubicBezTo>
                    <a:pt x="1879982" y="594024"/>
                    <a:pt x="1884929" y="576690"/>
                    <a:pt x="1891393" y="554037"/>
                  </a:cubicBezTo>
                  <a:cubicBezTo>
                    <a:pt x="1891402" y="554040"/>
                    <a:pt x="1892073" y="554292"/>
                    <a:pt x="1946457" y="574711"/>
                  </a:cubicBezTo>
                  <a:cubicBezTo>
                    <a:pt x="1946463" y="574718"/>
                    <a:pt x="1947132" y="575434"/>
                    <a:pt x="2012992" y="645920"/>
                  </a:cubicBezTo>
                  <a:cubicBezTo>
                    <a:pt x="2013005" y="645924"/>
                    <a:pt x="2013985" y="646300"/>
                    <a:pt x="2090999" y="675782"/>
                  </a:cubicBezTo>
                  <a:cubicBezTo>
                    <a:pt x="2091001" y="675792"/>
                    <a:pt x="2091133" y="676790"/>
                    <a:pt x="2104765" y="779149"/>
                  </a:cubicBezTo>
                  <a:cubicBezTo>
                    <a:pt x="2104776" y="779150"/>
                    <a:pt x="2105612" y="779210"/>
                    <a:pt x="2169005" y="783744"/>
                  </a:cubicBezTo>
                  <a:cubicBezTo>
                    <a:pt x="2169012" y="783750"/>
                    <a:pt x="2169473" y="784180"/>
                    <a:pt x="2203420" y="815902"/>
                  </a:cubicBezTo>
                  <a:cubicBezTo>
                    <a:pt x="2203416" y="815917"/>
                    <a:pt x="2203075" y="817055"/>
                    <a:pt x="2175888" y="907785"/>
                  </a:cubicBezTo>
                  <a:cubicBezTo>
                    <a:pt x="2175895" y="907795"/>
                    <a:pt x="2176376" y="908589"/>
                    <a:pt x="2214892" y="972103"/>
                  </a:cubicBezTo>
                  <a:cubicBezTo>
                    <a:pt x="2214903" y="972100"/>
                    <a:pt x="2215817" y="971871"/>
                    <a:pt x="2288310" y="953726"/>
                  </a:cubicBezTo>
                  <a:cubicBezTo>
                    <a:pt x="2288321" y="953732"/>
                    <a:pt x="2288885" y="954037"/>
                    <a:pt x="2318136" y="969806"/>
                  </a:cubicBezTo>
                  <a:cubicBezTo>
                    <a:pt x="2318131" y="969817"/>
                    <a:pt x="2317831" y="970416"/>
                    <a:pt x="2302076" y="1001965"/>
                  </a:cubicBezTo>
                  <a:cubicBezTo>
                    <a:pt x="2302084" y="1001974"/>
                    <a:pt x="2302658" y="1002752"/>
                    <a:pt x="2347962" y="1063985"/>
                  </a:cubicBezTo>
                  <a:cubicBezTo>
                    <a:pt x="2347960" y="1063994"/>
                    <a:pt x="2347791" y="1064642"/>
                    <a:pt x="2334196" y="1116818"/>
                  </a:cubicBezTo>
                  <a:cubicBezTo>
                    <a:pt x="2334206" y="1116825"/>
                    <a:pt x="2335022" y="1117388"/>
                    <a:pt x="2400731" y="1162759"/>
                  </a:cubicBezTo>
                  <a:cubicBezTo>
                    <a:pt x="2400729" y="1162774"/>
                    <a:pt x="2400554" y="1163915"/>
                    <a:pt x="2386966" y="1252345"/>
                  </a:cubicBezTo>
                  <a:cubicBezTo>
                    <a:pt x="2386975" y="1252350"/>
                    <a:pt x="2387637" y="1252711"/>
                    <a:pt x="2437441" y="1279910"/>
                  </a:cubicBezTo>
                  <a:cubicBezTo>
                    <a:pt x="2437441" y="1279922"/>
                    <a:pt x="2437441" y="1280514"/>
                    <a:pt x="2437441" y="1312068"/>
                  </a:cubicBezTo>
                  <a:cubicBezTo>
                    <a:pt x="2437432" y="1312072"/>
                    <a:pt x="2436970" y="1312282"/>
                    <a:pt x="2412203" y="1323554"/>
                  </a:cubicBezTo>
                  <a:cubicBezTo>
                    <a:pt x="2412207" y="1323567"/>
                    <a:pt x="2412380" y="1324259"/>
                    <a:pt x="2421380" y="1360307"/>
                  </a:cubicBezTo>
                  <a:cubicBezTo>
                    <a:pt x="2421389" y="1360313"/>
                    <a:pt x="2421855" y="1360653"/>
                    <a:pt x="2446618" y="1378683"/>
                  </a:cubicBezTo>
                  <a:cubicBezTo>
                    <a:pt x="2446621" y="1378699"/>
                    <a:pt x="2446853" y="1379863"/>
                    <a:pt x="2464972" y="1470566"/>
                  </a:cubicBezTo>
                  <a:cubicBezTo>
                    <a:pt x="2464985" y="1470568"/>
                    <a:pt x="2465753" y="1470644"/>
                    <a:pt x="2510859" y="1475160"/>
                  </a:cubicBezTo>
                  <a:cubicBezTo>
                    <a:pt x="2510865" y="1475169"/>
                    <a:pt x="2511294" y="1475799"/>
                    <a:pt x="2545273" y="1525695"/>
                  </a:cubicBezTo>
                  <a:cubicBezTo>
                    <a:pt x="2545279" y="1525708"/>
                    <a:pt x="2545711" y="1526747"/>
                    <a:pt x="2579688" y="1608390"/>
                  </a:cubicBezTo>
                  <a:cubicBezTo>
                    <a:pt x="2579685" y="1608402"/>
                    <a:pt x="2579461" y="1609328"/>
                    <a:pt x="2561334" y="1684193"/>
                  </a:cubicBezTo>
                  <a:cubicBezTo>
                    <a:pt x="2561321" y="1684196"/>
                    <a:pt x="2560658" y="1684320"/>
                    <a:pt x="2524625" y="1691084"/>
                  </a:cubicBezTo>
                  <a:cubicBezTo>
                    <a:pt x="2524617" y="1691097"/>
                    <a:pt x="2524156" y="1691828"/>
                    <a:pt x="2497093" y="1734728"/>
                  </a:cubicBezTo>
                  <a:cubicBezTo>
                    <a:pt x="2497081" y="1734732"/>
                    <a:pt x="2496404" y="1734920"/>
                    <a:pt x="2455795" y="1746214"/>
                  </a:cubicBezTo>
                  <a:cubicBezTo>
                    <a:pt x="2455781" y="1746204"/>
                    <a:pt x="2454699" y="1745435"/>
                    <a:pt x="2368611" y="1684193"/>
                  </a:cubicBezTo>
                  <a:cubicBezTo>
                    <a:pt x="2368607" y="1684202"/>
                    <a:pt x="2368263" y="1684890"/>
                    <a:pt x="2341079" y="1739322"/>
                  </a:cubicBezTo>
                  <a:cubicBezTo>
                    <a:pt x="2341069" y="1739319"/>
                    <a:pt x="2340210" y="1739120"/>
                    <a:pt x="2272250" y="1723243"/>
                  </a:cubicBezTo>
                  <a:cubicBezTo>
                    <a:pt x="2272241" y="1723249"/>
                    <a:pt x="2271586" y="1723636"/>
                    <a:pt x="2221775" y="1753105"/>
                  </a:cubicBezTo>
                  <a:cubicBezTo>
                    <a:pt x="2221765" y="1753103"/>
                    <a:pt x="2220958" y="1752935"/>
                    <a:pt x="2155240" y="1739322"/>
                  </a:cubicBezTo>
                  <a:cubicBezTo>
                    <a:pt x="2155229" y="1739326"/>
                    <a:pt x="2154364" y="1739585"/>
                    <a:pt x="2086410" y="1759996"/>
                  </a:cubicBezTo>
                  <a:cubicBezTo>
                    <a:pt x="2086400" y="1759992"/>
                    <a:pt x="2085711" y="1759697"/>
                    <a:pt x="2038229" y="1739322"/>
                  </a:cubicBezTo>
                  <a:cubicBezTo>
                    <a:pt x="2038214" y="1739327"/>
                    <a:pt x="2036992" y="1739677"/>
                    <a:pt x="1941868" y="1766887"/>
                  </a:cubicBezTo>
                  <a:cubicBezTo>
                    <a:pt x="1941843" y="1766883"/>
                    <a:pt x="1916624" y="1762289"/>
                    <a:pt x="1902865" y="1755402"/>
                  </a:cubicBezTo>
                  <a:cubicBezTo>
                    <a:pt x="1891414" y="1748523"/>
                    <a:pt x="1889107" y="1741644"/>
                    <a:pt x="1889099" y="1741620"/>
                  </a:cubicBezTo>
                  <a:cubicBezTo>
                    <a:pt x="1889086" y="1741615"/>
                    <a:pt x="1888316" y="1741306"/>
                    <a:pt x="1843212" y="1723243"/>
                  </a:cubicBezTo>
                  <a:cubicBezTo>
                    <a:pt x="1843212" y="1723238"/>
                    <a:pt x="1843193" y="1723024"/>
                    <a:pt x="1842415" y="1714345"/>
                  </a:cubicBezTo>
                  <a:lnTo>
                    <a:pt x="1840714" y="1714530"/>
                  </a:lnTo>
                  <a:lnTo>
                    <a:pt x="1841500" y="1723577"/>
                  </a:lnTo>
                  <a:lnTo>
                    <a:pt x="1812334" y="1797503"/>
                  </a:lnTo>
                  <a:lnTo>
                    <a:pt x="1729695" y="1802366"/>
                  </a:lnTo>
                  <a:lnTo>
                    <a:pt x="1697611" y="1863647"/>
                  </a:lnTo>
                  <a:lnTo>
                    <a:pt x="1743306" y="1880183"/>
                  </a:lnTo>
                  <a:lnTo>
                    <a:pt x="1780250" y="1946327"/>
                  </a:lnTo>
                  <a:lnTo>
                    <a:pt x="1743306" y="2013444"/>
                  </a:lnTo>
                  <a:lnTo>
                    <a:pt x="1687889" y="2050407"/>
                  </a:lnTo>
                  <a:lnTo>
                    <a:pt x="1625667" y="2197286"/>
                  </a:lnTo>
                  <a:lnTo>
                    <a:pt x="1547889" y="2268294"/>
                  </a:lnTo>
                  <a:lnTo>
                    <a:pt x="1502195" y="2303311"/>
                  </a:lnTo>
                  <a:lnTo>
                    <a:pt x="1465250" y="2284830"/>
                  </a:lnTo>
                  <a:lnTo>
                    <a:pt x="1441917" y="2273157"/>
                  </a:lnTo>
                  <a:lnTo>
                    <a:pt x="1399139" y="2312066"/>
                  </a:lnTo>
                  <a:lnTo>
                    <a:pt x="1414695" y="2362647"/>
                  </a:lnTo>
                  <a:lnTo>
                    <a:pt x="1396222" y="2447272"/>
                  </a:lnTo>
                  <a:lnTo>
                    <a:pt x="1370945" y="2479372"/>
                  </a:lnTo>
                  <a:lnTo>
                    <a:pt x="1332056" y="2493962"/>
                  </a:lnTo>
                  <a:lnTo>
                    <a:pt x="1308722" y="2465754"/>
                  </a:lnTo>
                  <a:lnTo>
                    <a:pt x="1293167" y="2406418"/>
                  </a:lnTo>
                  <a:lnTo>
                    <a:pt x="1203722" y="2360701"/>
                  </a:lnTo>
                  <a:lnTo>
                    <a:pt x="1089000" y="2339302"/>
                  </a:lnTo>
                  <a:lnTo>
                    <a:pt x="1035528" y="2332493"/>
                  </a:lnTo>
                  <a:lnTo>
                    <a:pt x="1003445" y="2330547"/>
                  </a:lnTo>
                  <a:lnTo>
                    <a:pt x="991778" y="2314011"/>
                  </a:lnTo>
                  <a:lnTo>
                    <a:pt x="971361" y="2254676"/>
                  </a:lnTo>
                  <a:lnTo>
                    <a:pt x="959695" y="2231331"/>
                  </a:lnTo>
                  <a:lnTo>
                    <a:pt x="941222" y="2222577"/>
                  </a:lnTo>
                  <a:lnTo>
                    <a:pt x="905250" y="2212849"/>
                  </a:lnTo>
                  <a:lnTo>
                    <a:pt x="888722" y="2195341"/>
                  </a:lnTo>
                  <a:lnTo>
                    <a:pt x="831361" y="2197286"/>
                  </a:lnTo>
                  <a:lnTo>
                    <a:pt x="794417" y="2220631"/>
                  </a:lnTo>
                  <a:lnTo>
                    <a:pt x="760389" y="2167132"/>
                  </a:lnTo>
                  <a:lnTo>
                    <a:pt x="730250" y="2146705"/>
                  </a:lnTo>
                  <a:lnTo>
                    <a:pt x="792472" y="2072779"/>
                  </a:lnTo>
                  <a:lnTo>
                    <a:pt x="824556" y="2065970"/>
                  </a:lnTo>
                  <a:lnTo>
                    <a:pt x="886778" y="2068889"/>
                  </a:lnTo>
                  <a:lnTo>
                    <a:pt x="891639" y="2022199"/>
                  </a:lnTo>
                  <a:lnTo>
                    <a:pt x="826500" y="1983290"/>
                  </a:lnTo>
                  <a:lnTo>
                    <a:pt x="790528" y="2001772"/>
                  </a:lnTo>
                  <a:lnTo>
                    <a:pt x="753583" y="1951191"/>
                  </a:lnTo>
                  <a:lnTo>
                    <a:pt x="806083" y="1907419"/>
                  </a:lnTo>
                  <a:lnTo>
                    <a:pt x="841083" y="1845166"/>
                  </a:lnTo>
                  <a:lnTo>
                    <a:pt x="844972" y="1804312"/>
                  </a:lnTo>
                  <a:lnTo>
                    <a:pt x="905250" y="1748867"/>
                  </a:lnTo>
                  <a:lnTo>
                    <a:pt x="893583" y="1714823"/>
                  </a:lnTo>
                  <a:lnTo>
                    <a:pt x="898160" y="1704031"/>
                  </a:lnTo>
                  <a:lnTo>
                    <a:pt x="897973" y="1703967"/>
                  </a:lnTo>
                  <a:lnTo>
                    <a:pt x="894172" y="1712912"/>
                  </a:lnTo>
                  <a:lnTo>
                    <a:pt x="827036" y="1694455"/>
                  </a:lnTo>
                  <a:lnTo>
                    <a:pt x="804658" y="1712912"/>
                  </a:lnTo>
                  <a:lnTo>
                    <a:pt x="754063" y="1696398"/>
                  </a:lnTo>
                  <a:lnTo>
                    <a:pt x="698603" y="1652683"/>
                  </a:lnTo>
                  <a:lnTo>
                    <a:pt x="649953" y="1645883"/>
                  </a:lnTo>
                  <a:lnTo>
                    <a:pt x="622710" y="1568168"/>
                  </a:lnTo>
                  <a:lnTo>
                    <a:pt x="590601" y="1576911"/>
                  </a:lnTo>
                  <a:lnTo>
                    <a:pt x="563358" y="1605083"/>
                  </a:lnTo>
                  <a:lnTo>
                    <a:pt x="544871" y="1598283"/>
                  </a:lnTo>
                  <a:lnTo>
                    <a:pt x="494276" y="1549711"/>
                  </a:lnTo>
                  <a:lnTo>
                    <a:pt x="477735" y="1515711"/>
                  </a:lnTo>
                  <a:lnTo>
                    <a:pt x="433951" y="1504054"/>
                  </a:lnTo>
                  <a:lnTo>
                    <a:pt x="425194" y="1467139"/>
                  </a:lnTo>
                  <a:lnTo>
                    <a:pt x="432005" y="1443825"/>
                  </a:lnTo>
                  <a:lnTo>
                    <a:pt x="401842" y="1372910"/>
                  </a:lnTo>
                  <a:lnTo>
                    <a:pt x="328869" y="1338910"/>
                  </a:lnTo>
                  <a:lnTo>
                    <a:pt x="349301" y="1271881"/>
                  </a:lnTo>
                  <a:lnTo>
                    <a:pt x="330815" y="1221366"/>
                  </a:lnTo>
                  <a:lnTo>
                    <a:pt x="283138" y="1224280"/>
                  </a:lnTo>
                  <a:lnTo>
                    <a:pt x="280219" y="1202909"/>
                  </a:lnTo>
                  <a:lnTo>
                    <a:pt x="335680" y="1157251"/>
                  </a:lnTo>
                  <a:lnTo>
                    <a:pt x="365842" y="1010564"/>
                  </a:lnTo>
                  <a:lnTo>
                    <a:pt x="324004" y="1017364"/>
                  </a:lnTo>
                  <a:lnTo>
                    <a:pt x="298706" y="1042622"/>
                  </a:lnTo>
                  <a:lnTo>
                    <a:pt x="266598" y="1019307"/>
                  </a:lnTo>
                  <a:lnTo>
                    <a:pt x="254922" y="980450"/>
                  </a:lnTo>
                  <a:lnTo>
                    <a:pt x="252976" y="904678"/>
                  </a:lnTo>
                  <a:lnTo>
                    <a:pt x="172218" y="860963"/>
                  </a:lnTo>
                  <a:lnTo>
                    <a:pt x="146920" y="767705"/>
                  </a:lnTo>
                  <a:lnTo>
                    <a:pt x="108001" y="774505"/>
                  </a:lnTo>
                  <a:lnTo>
                    <a:pt x="43784" y="691933"/>
                  </a:lnTo>
                  <a:lnTo>
                    <a:pt x="18487" y="609361"/>
                  </a:lnTo>
                  <a:lnTo>
                    <a:pt x="0" y="579247"/>
                  </a:lnTo>
                  <a:lnTo>
                    <a:pt x="27243" y="552047"/>
                  </a:lnTo>
                  <a:lnTo>
                    <a:pt x="69082" y="544275"/>
                  </a:lnTo>
                  <a:lnTo>
                    <a:pt x="99244" y="562733"/>
                  </a:lnTo>
                  <a:lnTo>
                    <a:pt x="158596" y="562733"/>
                  </a:lnTo>
                  <a:lnTo>
                    <a:pt x="185840" y="523875"/>
                  </a:lnTo>
                  <a:lnTo>
                    <a:pt x="197516" y="526789"/>
                  </a:lnTo>
                  <a:lnTo>
                    <a:pt x="224759" y="535532"/>
                  </a:lnTo>
                  <a:lnTo>
                    <a:pt x="229624" y="542332"/>
                  </a:lnTo>
                  <a:lnTo>
                    <a:pt x="250057" y="590904"/>
                  </a:lnTo>
                  <a:lnTo>
                    <a:pt x="273408" y="590904"/>
                  </a:lnTo>
                  <a:lnTo>
                    <a:pt x="308436" y="581190"/>
                  </a:lnTo>
                  <a:lnTo>
                    <a:pt x="308436" y="574390"/>
                  </a:lnTo>
                  <a:lnTo>
                    <a:pt x="325312" y="593748"/>
                  </a:lnTo>
                  <a:lnTo>
                    <a:pt x="325335" y="593730"/>
                  </a:lnTo>
                  <a:lnTo>
                    <a:pt x="307975" y="573788"/>
                  </a:lnTo>
                  <a:lnTo>
                    <a:pt x="311866" y="528080"/>
                  </a:lnTo>
                  <a:lnTo>
                    <a:pt x="353694" y="528080"/>
                  </a:lnTo>
                  <a:lnTo>
                    <a:pt x="353694" y="484316"/>
                  </a:lnTo>
                  <a:lnTo>
                    <a:pt x="362448" y="463893"/>
                  </a:lnTo>
                  <a:lnTo>
                    <a:pt x="426648" y="460976"/>
                  </a:lnTo>
                  <a:lnTo>
                    <a:pt x="559913" y="460976"/>
                  </a:lnTo>
                  <a:lnTo>
                    <a:pt x="569640" y="484316"/>
                  </a:lnTo>
                  <a:lnTo>
                    <a:pt x="592013" y="493069"/>
                  </a:lnTo>
                  <a:lnTo>
                    <a:pt x="684423" y="418185"/>
                  </a:lnTo>
                  <a:lnTo>
                    <a:pt x="739868" y="312180"/>
                  </a:lnTo>
                  <a:lnTo>
                    <a:pt x="748623" y="318988"/>
                  </a:lnTo>
                  <a:lnTo>
                    <a:pt x="775860" y="317042"/>
                  </a:lnTo>
                  <a:lnTo>
                    <a:pt x="797260" y="251883"/>
                  </a:lnTo>
                  <a:lnTo>
                    <a:pt x="778778" y="224653"/>
                  </a:lnTo>
                  <a:lnTo>
                    <a:pt x="841033" y="146851"/>
                  </a:lnTo>
                  <a:lnTo>
                    <a:pt x="833251" y="123510"/>
                  </a:lnTo>
                  <a:lnTo>
                    <a:pt x="858542" y="96280"/>
                  </a:lnTo>
                  <a:lnTo>
                    <a:pt x="893560" y="101142"/>
                  </a:lnTo>
                  <a:lnTo>
                    <a:pt x="925661" y="50571"/>
                  </a:lnTo>
                  <a:lnTo>
                    <a:pt x="913988" y="17506"/>
                  </a:lnTo>
                  <a:close/>
                </a:path>
              </a:pathLst>
            </a:custGeom>
            <a:solidFill>
              <a:srgbClr val="FF9933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096412" y="4203584"/>
              <a:ext cx="1375510" cy="1333050"/>
            </a:xfrm>
            <a:custGeom>
              <a:avLst/>
              <a:gdLst/>
              <a:ahLst/>
              <a:cxnLst/>
              <a:rect l="l" t="t" r="r" b="b"/>
              <a:pathLst>
                <a:path w="2211388" h="2143125">
                  <a:moveTo>
                    <a:pt x="1877221" y="0"/>
                  </a:moveTo>
                  <a:lnTo>
                    <a:pt x="2047324" y="0"/>
                  </a:lnTo>
                  <a:lnTo>
                    <a:pt x="2058988" y="29168"/>
                  </a:lnTo>
                  <a:lnTo>
                    <a:pt x="2050240" y="84587"/>
                  </a:lnTo>
                  <a:lnTo>
                    <a:pt x="2033716" y="121533"/>
                  </a:lnTo>
                  <a:lnTo>
                    <a:pt x="1969563" y="150701"/>
                  </a:lnTo>
                  <a:lnTo>
                    <a:pt x="1962759" y="222649"/>
                  </a:lnTo>
                  <a:lnTo>
                    <a:pt x="1985115" y="258623"/>
                  </a:lnTo>
                  <a:lnTo>
                    <a:pt x="1974423" y="350988"/>
                  </a:lnTo>
                  <a:lnTo>
                    <a:pt x="1964703" y="403491"/>
                  </a:lnTo>
                  <a:lnTo>
                    <a:pt x="2013304" y="420019"/>
                  </a:lnTo>
                  <a:lnTo>
                    <a:pt x="1989975" y="504606"/>
                  </a:lnTo>
                  <a:lnTo>
                    <a:pt x="2017192" y="560026"/>
                  </a:lnTo>
                  <a:lnTo>
                    <a:pt x="1996779" y="617390"/>
                  </a:lnTo>
                  <a:lnTo>
                    <a:pt x="1939430" y="640724"/>
                  </a:lnTo>
                  <a:lnTo>
                    <a:pt x="1942346" y="723367"/>
                  </a:lnTo>
                  <a:lnTo>
                    <a:pt x="1959843" y="748646"/>
                  </a:lnTo>
                  <a:lnTo>
                    <a:pt x="1939430" y="803093"/>
                  </a:lnTo>
                  <a:lnTo>
                    <a:pt x="1907805" y="824182"/>
                  </a:lnTo>
                  <a:lnTo>
                    <a:pt x="1887385" y="938897"/>
                  </a:lnTo>
                  <a:lnTo>
                    <a:pt x="1944791" y="932087"/>
                  </a:lnTo>
                  <a:lnTo>
                    <a:pt x="1951602" y="864970"/>
                  </a:lnTo>
                  <a:lnTo>
                    <a:pt x="1978845" y="860106"/>
                  </a:lnTo>
                  <a:lnTo>
                    <a:pt x="1983710" y="929169"/>
                  </a:lnTo>
                  <a:lnTo>
                    <a:pt x="2007062" y="970996"/>
                  </a:lnTo>
                  <a:lnTo>
                    <a:pt x="2027494" y="1005042"/>
                  </a:lnTo>
                  <a:lnTo>
                    <a:pt x="2064468" y="989478"/>
                  </a:lnTo>
                  <a:lnTo>
                    <a:pt x="2084900" y="1018660"/>
                  </a:lnTo>
                  <a:lnTo>
                    <a:pt x="2061549" y="1072159"/>
                  </a:lnTo>
                  <a:lnTo>
                    <a:pt x="2086846" y="1124686"/>
                  </a:lnTo>
                  <a:lnTo>
                    <a:pt x="2118955" y="1184022"/>
                  </a:lnTo>
                  <a:lnTo>
                    <a:pt x="2158847" y="1170404"/>
                  </a:lnTo>
                  <a:lnTo>
                    <a:pt x="2172469" y="1198613"/>
                  </a:lnTo>
                  <a:lnTo>
                    <a:pt x="2135495" y="1225849"/>
                  </a:lnTo>
                  <a:lnTo>
                    <a:pt x="2137441" y="1257949"/>
                  </a:lnTo>
                  <a:lnTo>
                    <a:pt x="2128685" y="1322149"/>
                  </a:lnTo>
                  <a:lnTo>
                    <a:pt x="2165658" y="1433039"/>
                  </a:lnTo>
                  <a:lnTo>
                    <a:pt x="2211388" y="1439848"/>
                  </a:lnTo>
                  <a:lnTo>
                    <a:pt x="2199712" y="1512802"/>
                  </a:lnTo>
                  <a:lnTo>
                    <a:pt x="2192902" y="1570192"/>
                  </a:lnTo>
                  <a:lnTo>
                    <a:pt x="2174415" y="1632447"/>
                  </a:lnTo>
                  <a:lnTo>
                    <a:pt x="2184145" y="1667465"/>
                  </a:lnTo>
                  <a:lnTo>
                    <a:pt x="2179280" y="1694701"/>
                  </a:lnTo>
                  <a:lnTo>
                    <a:pt x="2133550" y="1719992"/>
                  </a:lnTo>
                  <a:lnTo>
                    <a:pt x="2086846" y="1745282"/>
                  </a:lnTo>
                  <a:lnTo>
                    <a:pt x="2057657" y="1768628"/>
                  </a:lnTo>
                  <a:lnTo>
                    <a:pt x="2009008" y="1775437"/>
                  </a:lnTo>
                  <a:lnTo>
                    <a:pt x="1972034" y="1770573"/>
                  </a:lnTo>
                  <a:lnTo>
                    <a:pt x="1990521" y="1839636"/>
                  </a:lnTo>
                  <a:lnTo>
                    <a:pt x="1993440" y="1878545"/>
                  </a:lnTo>
                  <a:lnTo>
                    <a:pt x="2034305" y="1924263"/>
                  </a:lnTo>
                  <a:lnTo>
                    <a:pt x="2032359" y="1986517"/>
                  </a:lnTo>
                  <a:lnTo>
                    <a:pt x="2045981" y="2002081"/>
                  </a:lnTo>
                  <a:lnTo>
                    <a:pt x="2086846" y="2000135"/>
                  </a:lnTo>
                  <a:lnTo>
                    <a:pt x="2098522" y="2023480"/>
                  </a:lnTo>
                  <a:lnTo>
                    <a:pt x="2086846" y="2045853"/>
                  </a:lnTo>
                  <a:lnTo>
                    <a:pt x="2093657" y="2087680"/>
                  </a:lnTo>
                  <a:lnTo>
                    <a:pt x="2128685" y="2138262"/>
                  </a:lnTo>
                  <a:lnTo>
                    <a:pt x="2101441" y="2135343"/>
                  </a:lnTo>
                  <a:lnTo>
                    <a:pt x="2076143" y="2140207"/>
                  </a:lnTo>
                  <a:lnTo>
                    <a:pt x="2066414" y="2140207"/>
                  </a:lnTo>
                  <a:lnTo>
                    <a:pt x="2059603" y="2131453"/>
                  </a:lnTo>
                  <a:lnTo>
                    <a:pt x="2041116" y="2106162"/>
                  </a:lnTo>
                  <a:lnTo>
                    <a:pt x="2010954" y="2082816"/>
                  </a:lnTo>
                  <a:lnTo>
                    <a:pt x="1972034" y="2074062"/>
                  </a:lnTo>
                  <a:lnTo>
                    <a:pt x="1928250" y="2069198"/>
                  </a:lnTo>
                  <a:lnTo>
                    <a:pt x="1917547" y="2060444"/>
                  </a:lnTo>
                  <a:lnTo>
                    <a:pt x="1907817" y="2050717"/>
                  </a:lnTo>
                  <a:lnTo>
                    <a:pt x="1889331" y="2055580"/>
                  </a:lnTo>
                  <a:lnTo>
                    <a:pt x="1823168" y="2117834"/>
                  </a:lnTo>
                  <a:lnTo>
                    <a:pt x="1804681" y="2131453"/>
                  </a:lnTo>
                  <a:lnTo>
                    <a:pt x="1788140" y="2135343"/>
                  </a:lnTo>
                  <a:lnTo>
                    <a:pt x="1756032" y="2133398"/>
                  </a:lnTo>
                  <a:lnTo>
                    <a:pt x="1717112" y="2133398"/>
                  </a:lnTo>
                  <a:lnTo>
                    <a:pt x="1671382" y="2143125"/>
                  </a:lnTo>
                  <a:lnTo>
                    <a:pt x="1646085" y="2143125"/>
                  </a:lnTo>
                  <a:lnTo>
                    <a:pt x="1620787" y="2135343"/>
                  </a:lnTo>
                  <a:lnTo>
                    <a:pt x="1585760" y="2124643"/>
                  </a:lnTo>
                  <a:lnTo>
                    <a:pt x="1556570" y="2108107"/>
                  </a:lnTo>
                  <a:lnTo>
                    <a:pt x="1563235" y="2100223"/>
                  </a:lnTo>
                  <a:lnTo>
                    <a:pt x="1563074" y="2100134"/>
                  </a:lnTo>
                  <a:lnTo>
                    <a:pt x="1556270" y="2108200"/>
                  </a:lnTo>
                  <a:lnTo>
                    <a:pt x="1492202" y="2076107"/>
                  </a:lnTo>
                  <a:lnTo>
                    <a:pt x="1441724" y="2055683"/>
                  </a:lnTo>
                  <a:lnTo>
                    <a:pt x="1399982" y="2050821"/>
                  </a:lnTo>
                  <a:lnTo>
                    <a:pt x="1366006" y="2042068"/>
                  </a:lnTo>
                  <a:lnTo>
                    <a:pt x="1356299" y="2027480"/>
                  </a:lnTo>
                  <a:lnTo>
                    <a:pt x="1333972" y="2000249"/>
                  </a:lnTo>
                  <a:lnTo>
                    <a:pt x="1326206" y="1998304"/>
                  </a:lnTo>
                  <a:lnTo>
                    <a:pt x="1273787" y="1979826"/>
                  </a:lnTo>
                  <a:lnTo>
                    <a:pt x="1246606" y="1981771"/>
                  </a:lnTo>
                  <a:lnTo>
                    <a:pt x="1228162" y="1995386"/>
                  </a:lnTo>
                  <a:lnTo>
                    <a:pt x="1214572" y="2000249"/>
                  </a:lnTo>
                  <a:lnTo>
                    <a:pt x="1189333" y="1995386"/>
                  </a:lnTo>
                  <a:lnTo>
                    <a:pt x="1161181" y="1981771"/>
                  </a:lnTo>
                  <a:lnTo>
                    <a:pt x="1101967" y="1938007"/>
                  </a:lnTo>
                  <a:lnTo>
                    <a:pt x="1085464" y="1934117"/>
                  </a:lnTo>
                  <a:lnTo>
                    <a:pt x="1051488" y="1929254"/>
                  </a:lnTo>
                  <a:lnTo>
                    <a:pt x="1033044" y="1934117"/>
                  </a:lnTo>
                  <a:lnTo>
                    <a:pt x="1019454" y="1934117"/>
                  </a:lnTo>
                  <a:lnTo>
                    <a:pt x="957327" y="1924391"/>
                  </a:lnTo>
                  <a:lnTo>
                    <a:pt x="906849" y="1924391"/>
                  </a:lnTo>
                  <a:lnTo>
                    <a:pt x="776770" y="1936062"/>
                  </a:lnTo>
                  <a:lnTo>
                    <a:pt x="668048" y="1938007"/>
                  </a:lnTo>
                  <a:lnTo>
                    <a:pt x="645721" y="1934117"/>
                  </a:lnTo>
                  <a:lnTo>
                    <a:pt x="610775" y="1915638"/>
                  </a:lnTo>
                  <a:lnTo>
                    <a:pt x="581653" y="1892298"/>
                  </a:lnTo>
                  <a:lnTo>
                    <a:pt x="565150" y="1867012"/>
                  </a:lnTo>
                  <a:lnTo>
                    <a:pt x="565150" y="1841726"/>
                  </a:lnTo>
                  <a:lnTo>
                    <a:pt x="583594" y="1818385"/>
                  </a:lnTo>
                  <a:lnTo>
                    <a:pt x="585536" y="1802824"/>
                  </a:lnTo>
                  <a:lnTo>
                    <a:pt x="583594" y="1745445"/>
                  </a:lnTo>
                  <a:lnTo>
                    <a:pt x="588448" y="1733774"/>
                  </a:lnTo>
                  <a:lnTo>
                    <a:pt x="603980" y="1731829"/>
                  </a:lnTo>
                  <a:lnTo>
                    <a:pt x="632131" y="1735719"/>
                  </a:lnTo>
                  <a:lnTo>
                    <a:pt x="638926" y="1731829"/>
                  </a:lnTo>
                  <a:lnTo>
                    <a:pt x="654458" y="1713351"/>
                  </a:lnTo>
                  <a:lnTo>
                    <a:pt x="679697" y="1703626"/>
                  </a:lnTo>
                  <a:lnTo>
                    <a:pt x="691346" y="1703626"/>
                  </a:lnTo>
                  <a:lnTo>
                    <a:pt x="709790" y="1696818"/>
                  </a:lnTo>
                  <a:lnTo>
                    <a:pt x="728234" y="1681258"/>
                  </a:lnTo>
                  <a:lnTo>
                    <a:pt x="735029" y="1662779"/>
                  </a:lnTo>
                  <a:lnTo>
                    <a:pt x="736970" y="1644301"/>
                  </a:lnTo>
                  <a:lnTo>
                    <a:pt x="733087" y="1637493"/>
                  </a:lnTo>
                  <a:lnTo>
                    <a:pt x="737537" y="1629851"/>
                  </a:lnTo>
                  <a:lnTo>
                    <a:pt x="736066" y="1629210"/>
                  </a:lnTo>
                  <a:lnTo>
                    <a:pt x="730770" y="1638300"/>
                  </a:lnTo>
                  <a:lnTo>
                    <a:pt x="721052" y="1628571"/>
                  </a:lnTo>
                  <a:lnTo>
                    <a:pt x="698701" y="1621760"/>
                  </a:lnTo>
                  <a:lnTo>
                    <a:pt x="677322" y="1628571"/>
                  </a:lnTo>
                  <a:lnTo>
                    <a:pt x="663718" y="1633436"/>
                  </a:lnTo>
                  <a:lnTo>
                    <a:pt x="652056" y="1624679"/>
                  </a:lnTo>
                  <a:lnTo>
                    <a:pt x="638452" y="1606193"/>
                  </a:lnTo>
                  <a:lnTo>
                    <a:pt x="629706" y="1582843"/>
                  </a:lnTo>
                  <a:lnTo>
                    <a:pt x="616101" y="1574086"/>
                  </a:lnTo>
                  <a:lnTo>
                    <a:pt x="592779" y="1569221"/>
                  </a:lnTo>
                  <a:lnTo>
                    <a:pt x="565569" y="1569221"/>
                  </a:lnTo>
                  <a:lnTo>
                    <a:pt x="557795" y="1564357"/>
                  </a:lnTo>
                  <a:lnTo>
                    <a:pt x="549049" y="1557546"/>
                  </a:lnTo>
                  <a:lnTo>
                    <a:pt x="498517" y="1532250"/>
                  </a:lnTo>
                  <a:lnTo>
                    <a:pt x="480053" y="1516683"/>
                  </a:lnTo>
                  <a:lnTo>
                    <a:pt x="464505" y="1498197"/>
                  </a:lnTo>
                  <a:lnTo>
                    <a:pt x="443126" y="1486522"/>
                  </a:lnTo>
                  <a:lnTo>
                    <a:pt x="449929" y="1466090"/>
                  </a:lnTo>
                  <a:lnTo>
                    <a:pt x="475195" y="1442739"/>
                  </a:lnTo>
                  <a:lnTo>
                    <a:pt x="482969" y="1433983"/>
                  </a:lnTo>
                  <a:lnTo>
                    <a:pt x="473251" y="1419389"/>
                  </a:lnTo>
                  <a:lnTo>
                    <a:pt x="446042" y="1405768"/>
                  </a:lnTo>
                  <a:lnTo>
                    <a:pt x="399397" y="1392146"/>
                  </a:lnTo>
                  <a:lnTo>
                    <a:pt x="381905" y="1361985"/>
                  </a:lnTo>
                  <a:lnTo>
                    <a:pt x="358582" y="1336689"/>
                  </a:lnTo>
                  <a:lnTo>
                    <a:pt x="353724" y="1314311"/>
                  </a:lnTo>
                  <a:lnTo>
                    <a:pt x="346921" y="1286096"/>
                  </a:lnTo>
                  <a:lnTo>
                    <a:pt x="340119" y="1243287"/>
                  </a:lnTo>
                  <a:lnTo>
                    <a:pt x="331373" y="1235503"/>
                  </a:lnTo>
                  <a:lnTo>
                    <a:pt x="301248" y="1196586"/>
                  </a:lnTo>
                  <a:lnTo>
                    <a:pt x="294446" y="1181018"/>
                  </a:lnTo>
                  <a:lnTo>
                    <a:pt x="301248" y="1162533"/>
                  </a:lnTo>
                  <a:lnTo>
                    <a:pt x="309994" y="1157668"/>
                  </a:lnTo>
                  <a:lnTo>
                    <a:pt x="326514" y="1142101"/>
                  </a:lnTo>
                  <a:lnTo>
                    <a:pt x="360526" y="1142101"/>
                  </a:lnTo>
                  <a:lnTo>
                    <a:pt x="367328" y="1135290"/>
                  </a:lnTo>
                  <a:lnTo>
                    <a:pt x="370244" y="1109994"/>
                  </a:lnTo>
                  <a:lnTo>
                    <a:pt x="377046" y="1098319"/>
                  </a:lnTo>
                  <a:lnTo>
                    <a:pt x="392594" y="1100264"/>
                  </a:lnTo>
                  <a:lnTo>
                    <a:pt x="422719" y="1118750"/>
                  </a:lnTo>
                  <a:lnTo>
                    <a:pt x="446042" y="1123615"/>
                  </a:lnTo>
                  <a:lnTo>
                    <a:pt x="466449" y="1118750"/>
                  </a:lnTo>
                  <a:lnTo>
                    <a:pt x="503376" y="1100264"/>
                  </a:lnTo>
                  <a:lnTo>
                    <a:pt x="515037" y="1105129"/>
                  </a:lnTo>
                  <a:lnTo>
                    <a:pt x="544190" y="1135290"/>
                  </a:lnTo>
                  <a:lnTo>
                    <a:pt x="547105" y="1132371"/>
                  </a:lnTo>
                  <a:lnTo>
                    <a:pt x="544190" y="1100264"/>
                  </a:lnTo>
                  <a:lnTo>
                    <a:pt x="537388" y="1070103"/>
                  </a:lnTo>
                  <a:lnTo>
                    <a:pt x="518924" y="1049672"/>
                  </a:lnTo>
                  <a:lnTo>
                    <a:pt x="475195" y="1034105"/>
                  </a:lnTo>
                  <a:lnTo>
                    <a:pt x="454787" y="1024375"/>
                  </a:lnTo>
                  <a:lnTo>
                    <a:pt x="399397" y="960161"/>
                  </a:lnTo>
                  <a:lnTo>
                    <a:pt x="321655" y="904704"/>
                  </a:lnTo>
                  <a:lnTo>
                    <a:pt x="220591" y="943621"/>
                  </a:lnTo>
                  <a:lnTo>
                    <a:pt x="124386" y="1042861"/>
                  </a:lnTo>
                  <a:lnTo>
                    <a:pt x="105923" y="1088589"/>
                  </a:lnTo>
                  <a:lnTo>
                    <a:pt x="55391" y="1120696"/>
                  </a:lnTo>
                  <a:lnTo>
                    <a:pt x="14577" y="1088589"/>
                  </a:lnTo>
                  <a:lnTo>
                    <a:pt x="0" y="1037996"/>
                  </a:lnTo>
                  <a:lnTo>
                    <a:pt x="23323" y="1066212"/>
                  </a:lnTo>
                  <a:lnTo>
                    <a:pt x="62193" y="1051617"/>
                  </a:lnTo>
                  <a:lnTo>
                    <a:pt x="87459" y="1019510"/>
                  </a:lnTo>
                  <a:lnTo>
                    <a:pt x="105923" y="934865"/>
                  </a:lnTo>
                  <a:lnTo>
                    <a:pt x="90375" y="884272"/>
                  </a:lnTo>
                  <a:lnTo>
                    <a:pt x="133132" y="845354"/>
                  </a:lnTo>
                  <a:lnTo>
                    <a:pt x="156455" y="857029"/>
                  </a:lnTo>
                  <a:lnTo>
                    <a:pt x="193382" y="875515"/>
                  </a:lnTo>
                  <a:lnTo>
                    <a:pt x="239055" y="840490"/>
                  </a:lnTo>
                  <a:lnTo>
                    <a:pt x="316796" y="769465"/>
                  </a:lnTo>
                  <a:lnTo>
                    <a:pt x="378990" y="622551"/>
                  </a:lnTo>
                  <a:lnTo>
                    <a:pt x="434380" y="585579"/>
                  </a:lnTo>
                  <a:lnTo>
                    <a:pt x="471308" y="518446"/>
                  </a:lnTo>
                  <a:lnTo>
                    <a:pt x="472914" y="518115"/>
                  </a:lnTo>
                  <a:cubicBezTo>
                    <a:pt x="471682" y="515884"/>
                    <a:pt x="465682" y="505026"/>
                    <a:pt x="436474" y="452165"/>
                  </a:cubicBezTo>
                  <a:cubicBezTo>
                    <a:pt x="436457" y="452158"/>
                    <a:pt x="435577" y="451851"/>
                    <a:pt x="390525" y="436107"/>
                  </a:cubicBezTo>
                  <a:cubicBezTo>
                    <a:pt x="390531" y="436094"/>
                    <a:pt x="390981" y="435228"/>
                    <a:pt x="422689" y="374169"/>
                  </a:cubicBezTo>
                  <a:cubicBezTo>
                    <a:pt x="422707" y="374168"/>
                    <a:pt x="423889" y="374102"/>
                    <a:pt x="505397" y="369581"/>
                  </a:cubicBezTo>
                  <a:cubicBezTo>
                    <a:pt x="505404" y="369565"/>
                    <a:pt x="505839" y="368494"/>
                    <a:pt x="535264" y="296173"/>
                  </a:cubicBezTo>
                  <a:cubicBezTo>
                    <a:pt x="535282" y="296180"/>
                    <a:pt x="536176" y="296538"/>
                    <a:pt x="581213" y="314525"/>
                  </a:cubicBezTo>
                  <a:cubicBezTo>
                    <a:pt x="581226" y="314564"/>
                    <a:pt x="583543" y="321427"/>
                    <a:pt x="594997" y="328289"/>
                  </a:cubicBezTo>
                  <a:cubicBezTo>
                    <a:pt x="608777" y="335168"/>
                    <a:pt x="634035" y="339755"/>
                    <a:pt x="634054" y="339759"/>
                  </a:cubicBezTo>
                  <a:cubicBezTo>
                    <a:pt x="634074" y="339753"/>
                    <a:pt x="635467" y="339356"/>
                    <a:pt x="730546" y="312231"/>
                  </a:cubicBezTo>
                  <a:cubicBezTo>
                    <a:pt x="730558" y="312236"/>
                    <a:pt x="731297" y="312552"/>
                    <a:pt x="778792" y="332877"/>
                  </a:cubicBezTo>
                  <a:cubicBezTo>
                    <a:pt x="778806" y="332873"/>
                    <a:pt x="779771" y="332584"/>
                    <a:pt x="847715" y="312231"/>
                  </a:cubicBezTo>
                  <a:cubicBezTo>
                    <a:pt x="847730" y="312233"/>
                    <a:pt x="848698" y="312434"/>
                    <a:pt x="914341" y="325995"/>
                  </a:cubicBezTo>
                  <a:cubicBezTo>
                    <a:pt x="914353" y="325988"/>
                    <a:pt x="915117" y="325537"/>
                    <a:pt x="964885" y="296173"/>
                  </a:cubicBezTo>
                  <a:cubicBezTo>
                    <a:pt x="964900" y="296176"/>
                    <a:pt x="965888" y="296407"/>
                    <a:pt x="1033808" y="312231"/>
                  </a:cubicBezTo>
                  <a:cubicBezTo>
                    <a:pt x="1033814" y="312219"/>
                    <a:pt x="1034204" y="311441"/>
                    <a:pt x="1061377" y="257175"/>
                  </a:cubicBezTo>
                  <a:cubicBezTo>
                    <a:pt x="1061397" y="257189"/>
                    <a:pt x="1062682" y="258101"/>
                    <a:pt x="1148680" y="319113"/>
                  </a:cubicBezTo>
                  <a:cubicBezTo>
                    <a:pt x="1148697" y="319109"/>
                    <a:pt x="1149517" y="318881"/>
                    <a:pt x="1190034" y="307643"/>
                  </a:cubicBezTo>
                  <a:cubicBezTo>
                    <a:pt x="1190045" y="307626"/>
                    <a:pt x="1190579" y="306781"/>
                    <a:pt x="1217603" y="264057"/>
                  </a:cubicBezTo>
                  <a:cubicBezTo>
                    <a:pt x="1217620" y="264054"/>
                    <a:pt x="1218397" y="263908"/>
                    <a:pt x="1254185" y="257208"/>
                  </a:cubicBezTo>
                  <a:lnTo>
                    <a:pt x="1253187" y="256678"/>
                  </a:lnTo>
                  <a:lnTo>
                    <a:pt x="1271656" y="180841"/>
                  </a:lnTo>
                  <a:lnTo>
                    <a:pt x="1236663" y="98199"/>
                  </a:lnTo>
                  <a:lnTo>
                    <a:pt x="1303732" y="57363"/>
                  </a:lnTo>
                  <a:lnTo>
                    <a:pt x="1344557" y="64169"/>
                  </a:lnTo>
                  <a:lnTo>
                    <a:pt x="1374689" y="116672"/>
                  </a:lnTo>
                  <a:lnTo>
                    <a:pt x="1393158" y="116672"/>
                  </a:lnTo>
                  <a:lnTo>
                    <a:pt x="1448562" y="64169"/>
                  </a:lnTo>
                  <a:lnTo>
                    <a:pt x="1480639" y="72920"/>
                  </a:lnTo>
                  <a:lnTo>
                    <a:pt x="1521464" y="54447"/>
                  </a:lnTo>
                  <a:lnTo>
                    <a:pt x="1620609" y="66114"/>
                  </a:lnTo>
                  <a:lnTo>
                    <a:pt x="1676014" y="98199"/>
                  </a:lnTo>
                  <a:lnTo>
                    <a:pt x="1710035" y="82642"/>
                  </a:lnTo>
                  <a:lnTo>
                    <a:pt x="1824733" y="89448"/>
                  </a:lnTo>
                  <a:lnTo>
                    <a:pt x="1841257" y="25279"/>
                  </a:lnTo>
                  <a:close/>
                </a:path>
              </a:pathLst>
            </a:custGeom>
            <a:solidFill>
              <a:srgbClr val="FFCF21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22648" y="3814530"/>
              <a:ext cx="1750739" cy="1730990"/>
            </a:xfrm>
            <a:custGeom>
              <a:avLst/>
              <a:gdLst/>
              <a:ahLst/>
              <a:cxnLst/>
              <a:rect l="l" t="t" r="r" b="b"/>
              <a:pathLst>
                <a:path w="2814638" h="2782888">
                  <a:moveTo>
                    <a:pt x="916823" y="0"/>
                  </a:moveTo>
                  <a:lnTo>
                    <a:pt x="937228" y="27257"/>
                  </a:lnTo>
                  <a:lnTo>
                    <a:pt x="950831" y="84690"/>
                  </a:lnTo>
                  <a:lnTo>
                    <a:pt x="1001357" y="73982"/>
                  </a:lnTo>
                  <a:lnTo>
                    <a:pt x="1003301" y="8761"/>
                  </a:lnTo>
                  <a:lnTo>
                    <a:pt x="1047025" y="8761"/>
                  </a:lnTo>
                  <a:lnTo>
                    <a:pt x="1079090" y="27257"/>
                  </a:lnTo>
                  <a:lnTo>
                    <a:pt x="1107268" y="1947"/>
                  </a:lnTo>
                  <a:lnTo>
                    <a:pt x="1111155" y="50619"/>
                  </a:lnTo>
                  <a:lnTo>
                    <a:pt x="1111155" y="91129"/>
                  </a:lnTo>
                  <a:lnTo>
                    <a:pt x="1112407" y="91339"/>
                  </a:lnTo>
                  <a:lnTo>
                    <a:pt x="1149315" y="107893"/>
                  </a:lnTo>
                  <a:lnTo>
                    <a:pt x="1122120" y="236430"/>
                  </a:lnTo>
                  <a:lnTo>
                    <a:pt x="1179423" y="243246"/>
                  </a:lnTo>
                  <a:lnTo>
                    <a:pt x="1194963" y="84522"/>
                  </a:lnTo>
                  <a:lnTo>
                    <a:pt x="1330938" y="107893"/>
                  </a:lnTo>
                  <a:lnTo>
                    <a:pt x="1388241" y="52388"/>
                  </a:lnTo>
                  <a:lnTo>
                    <a:pt x="1457200" y="91339"/>
                  </a:lnTo>
                  <a:lnTo>
                    <a:pt x="1532957" y="80627"/>
                  </a:lnTo>
                  <a:lnTo>
                    <a:pt x="1571807" y="94260"/>
                  </a:lnTo>
                  <a:lnTo>
                    <a:pt x="1562094" y="140027"/>
                  </a:lnTo>
                  <a:lnTo>
                    <a:pt x="1560152" y="165345"/>
                  </a:lnTo>
                  <a:lnTo>
                    <a:pt x="1562094" y="192610"/>
                  </a:lnTo>
                  <a:lnTo>
                    <a:pt x="1569864" y="207217"/>
                  </a:lnTo>
                  <a:lnTo>
                    <a:pt x="1583462" y="246167"/>
                  </a:lnTo>
                  <a:lnTo>
                    <a:pt x="1583462" y="257853"/>
                  </a:lnTo>
                  <a:lnTo>
                    <a:pt x="1578605" y="275380"/>
                  </a:lnTo>
                  <a:lnTo>
                    <a:pt x="1571807" y="296803"/>
                  </a:lnTo>
                  <a:lnTo>
                    <a:pt x="1571807" y="308488"/>
                  </a:lnTo>
                  <a:lnTo>
                    <a:pt x="1576663" y="319200"/>
                  </a:lnTo>
                  <a:lnTo>
                    <a:pt x="1597059" y="342570"/>
                  </a:lnTo>
                  <a:lnTo>
                    <a:pt x="1603858" y="356203"/>
                  </a:lnTo>
                  <a:lnTo>
                    <a:pt x="1601915" y="372757"/>
                  </a:lnTo>
                  <a:lnTo>
                    <a:pt x="1592203" y="388337"/>
                  </a:lnTo>
                  <a:lnTo>
                    <a:pt x="1583462" y="406839"/>
                  </a:lnTo>
                  <a:lnTo>
                    <a:pt x="1580548" y="420471"/>
                  </a:lnTo>
                  <a:lnTo>
                    <a:pt x="1587347" y="438973"/>
                  </a:lnTo>
                  <a:lnTo>
                    <a:pt x="1605800" y="467212"/>
                  </a:lnTo>
                  <a:lnTo>
                    <a:pt x="1610657" y="477924"/>
                  </a:lnTo>
                  <a:lnTo>
                    <a:pt x="1608714" y="492530"/>
                  </a:lnTo>
                  <a:lnTo>
                    <a:pt x="1603858" y="510058"/>
                  </a:lnTo>
                  <a:lnTo>
                    <a:pt x="1603858" y="521743"/>
                  </a:lnTo>
                  <a:lnTo>
                    <a:pt x="1615513" y="545113"/>
                  </a:lnTo>
                  <a:lnTo>
                    <a:pt x="1627168" y="595749"/>
                  </a:lnTo>
                  <a:lnTo>
                    <a:pt x="1624254" y="607435"/>
                  </a:lnTo>
                  <a:lnTo>
                    <a:pt x="1617455" y="611330"/>
                  </a:lnTo>
                  <a:lnTo>
                    <a:pt x="1608714" y="609382"/>
                  </a:lnTo>
                  <a:lnTo>
                    <a:pt x="1594145" y="607435"/>
                  </a:lnTo>
                  <a:lnTo>
                    <a:pt x="1583462" y="607435"/>
                  </a:lnTo>
                  <a:lnTo>
                    <a:pt x="1573749" y="616198"/>
                  </a:lnTo>
                  <a:lnTo>
                    <a:pt x="1568783" y="620220"/>
                  </a:lnTo>
                  <a:lnTo>
                    <a:pt x="1587469" y="673056"/>
                  </a:lnTo>
                  <a:lnTo>
                    <a:pt x="1610657" y="683388"/>
                  </a:lnTo>
                  <a:lnTo>
                    <a:pt x="1631053" y="708706"/>
                  </a:lnTo>
                  <a:lnTo>
                    <a:pt x="1631053" y="719418"/>
                  </a:lnTo>
                  <a:lnTo>
                    <a:pt x="1629110" y="756421"/>
                  </a:lnTo>
                  <a:lnTo>
                    <a:pt x="1629110" y="776870"/>
                  </a:lnTo>
                  <a:lnTo>
                    <a:pt x="1633966" y="793424"/>
                  </a:lnTo>
                  <a:lnTo>
                    <a:pt x="1644650" y="802188"/>
                  </a:lnTo>
                  <a:lnTo>
                    <a:pt x="1638963" y="818661"/>
                  </a:lnTo>
                  <a:lnTo>
                    <a:pt x="1639278" y="819552"/>
                  </a:lnTo>
                  <a:lnTo>
                    <a:pt x="1645169" y="802569"/>
                  </a:lnTo>
                  <a:lnTo>
                    <a:pt x="1659751" y="791898"/>
                  </a:lnTo>
                  <a:lnTo>
                    <a:pt x="1685026" y="788988"/>
                  </a:lnTo>
                  <a:lnTo>
                    <a:pt x="1693775" y="795778"/>
                  </a:lnTo>
                  <a:lnTo>
                    <a:pt x="1714190" y="825850"/>
                  </a:lnTo>
                  <a:lnTo>
                    <a:pt x="1732661" y="892784"/>
                  </a:lnTo>
                  <a:lnTo>
                    <a:pt x="1755992" y="947107"/>
                  </a:lnTo>
                  <a:lnTo>
                    <a:pt x="1771546" y="965538"/>
                  </a:lnTo>
                  <a:lnTo>
                    <a:pt x="1792932" y="982029"/>
                  </a:lnTo>
                  <a:lnTo>
                    <a:pt x="1828901" y="1002400"/>
                  </a:lnTo>
                  <a:lnTo>
                    <a:pt x="1859037" y="1011130"/>
                  </a:lnTo>
                  <a:lnTo>
                    <a:pt x="1872647" y="1018891"/>
                  </a:lnTo>
                  <a:lnTo>
                    <a:pt x="1879452" y="1034412"/>
                  </a:lnTo>
                  <a:lnTo>
                    <a:pt x="1891117" y="1047992"/>
                  </a:lnTo>
                  <a:lnTo>
                    <a:pt x="1921253" y="1066423"/>
                  </a:lnTo>
                  <a:lnTo>
                    <a:pt x="1941668" y="1073214"/>
                  </a:lnTo>
                  <a:lnTo>
                    <a:pt x="1980553" y="1082914"/>
                  </a:lnTo>
                  <a:lnTo>
                    <a:pt x="2029159" y="1086794"/>
                  </a:lnTo>
                  <a:lnTo>
                    <a:pt x="2059295" y="1086794"/>
                  </a:lnTo>
                  <a:lnTo>
                    <a:pt x="2079710" y="1084854"/>
                  </a:lnTo>
                  <a:lnTo>
                    <a:pt x="2098180" y="1080004"/>
                  </a:lnTo>
                  <a:lnTo>
                    <a:pt x="2118595" y="1066423"/>
                  </a:lnTo>
                  <a:lnTo>
                    <a:pt x="2128316" y="1047992"/>
                  </a:lnTo>
                  <a:lnTo>
                    <a:pt x="2125400" y="1036352"/>
                  </a:lnTo>
                  <a:lnTo>
                    <a:pt x="2113734" y="1027621"/>
                  </a:lnTo>
                  <a:lnTo>
                    <a:pt x="2104985" y="1020831"/>
                  </a:lnTo>
                  <a:lnTo>
                    <a:pt x="2095264" y="1007250"/>
                  </a:lnTo>
                  <a:lnTo>
                    <a:pt x="2095264" y="1000460"/>
                  </a:lnTo>
                  <a:lnTo>
                    <a:pt x="2098180" y="997549"/>
                  </a:lnTo>
                  <a:lnTo>
                    <a:pt x="2116651" y="993669"/>
                  </a:lnTo>
                  <a:lnTo>
                    <a:pt x="2128316" y="985909"/>
                  </a:lnTo>
                  <a:lnTo>
                    <a:pt x="2130261" y="982029"/>
                  </a:lnTo>
                  <a:lnTo>
                    <a:pt x="2132205" y="972328"/>
                  </a:lnTo>
                  <a:lnTo>
                    <a:pt x="2139010" y="963598"/>
                  </a:lnTo>
                  <a:lnTo>
                    <a:pt x="2148731" y="963598"/>
                  </a:lnTo>
                  <a:lnTo>
                    <a:pt x="2185672" y="1004340"/>
                  </a:lnTo>
                  <a:lnTo>
                    <a:pt x="2199282" y="1018891"/>
                  </a:lnTo>
                  <a:lnTo>
                    <a:pt x="2214836" y="1022771"/>
                  </a:lnTo>
                  <a:lnTo>
                    <a:pt x="2228445" y="1022771"/>
                  </a:lnTo>
                  <a:lnTo>
                    <a:pt x="2238167" y="1020831"/>
                  </a:lnTo>
                  <a:lnTo>
                    <a:pt x="2240111" y="1014040"/>
                  </a:lnTo>
                  <a:lnTo>
                    <a:pt x="2240111" y="983969"/>
                  </a:lnTo>
                  <a:lnTo>
                    <a:pt x="2244972" y="970388"/>
                  </a:lnTo>
                  <a:lnTo>
                    <a:pt x="2256637" y="963598"/>
                  </a:lnTo>
                  <a:lnTo>
                    <a:pt x="2297466" y="958747"/>
                  </a:lnTo>
                  <a:lnTo>
                    <a:pt x="2318853" y="951957"/>
                  </a:lnTo>
                  <a:lnTo>
                    <a:pt x="2327602" y="945167"/>
                  </a:lnTo>
                  <a:lnTo>
                    <a:pt x="2337324" y="935466"/>
                  </a:lnTo>
                  <a:lnTo>
                    <a:pt x="2346073" y="935466"/>
                  </a:lnTo>
                  <a:lnTo>
                    <a:pt x="2361627" y="933526"/>
                  </a:lnTo>
                  <a:lnTo>
                    <a:pt x="2391763" y="915095"/>
                  </a:lnTo>
                  <a:lnTo>
                    <a:pt x="2458840" y="864652"/>
                  </a:lnTo>
                  <a:lnTo>
                    <a:pt x="2467589" y="860772"/>
                  </a:lnTo>
                  <a:lnTo>
                    <a:pt x="2484115" y="862712"/>
                  </a:lnTo>
                  <a:lnTo>
                    <a:pt x="2524944" y="849131"/>
                  </a:lnTo>
                  <a:lnTo>
                    <a:pt x="2550219" y="844281"/>
                  </a:lnTo>
                  <a:lnTo>
                    <a:pt x="2592021" y="844281"/>
                  </a:lnTo>
                  <a:lnTo>
                    <a:pt x="2628962" y="855922"/>
                  </a:lnTo>
                  <a:lnTo>
                    <a:pt x="2678540" y="881143"/>
                  </a:lnTo>
                  <a:lnTo>
                    <a:pt x="2757283" y="933526"/>
                  </a:lnTo>
                  <a:lnTo>
                    <a:pt x="2784502" y="965538"/>
                  </a:lnTo>
                  <a:lnTo>
                    <a:pt x="2791307" y="990759"/>
                  </a:lnTo>
                  <a:lnTo>
                    <a:pt x="2791307" y="1032471"/>
                  </a:lnTo>
                  <a:lnTo>
                    <a:pt x="2784502" y="1064483"/>
                  </a:lnTo>
                  <a:lnTo>
                    <a:pt x="2782558" y="1071274"/>
                  </a:lnTo>
                  <a:lnTo>
                    <a:pt x="2772837" y="1082914"/>
                  </a:lnTo>
                  <a:lnTo>
                    <a:pt x="2777697" y="1103285"/>
                  </a:lnTo>
                  <a:lnTo>
                    <a:pt x="2782558" y="1137237"/>
                  </a:lnTo>
                  <a:lnTo>
                    <a:pt x="2779641" y="1153728"/>
                  </a:lnTo>
                  <a:lnTo>
                    <a:pt x="2798112" y="1146938"/>
                  </a:lnTo>
                  <a:lnTo>
                    <a:pt x="2811722" y="1151788"/>
                  </a:lnTo>
                  <a:lnTo>
                    <a:pt x="2814638" y="1160519"/>
                  </a:lnTo>
                  <a:lnTo>
                    <a:pt x="2809777" y="1180890"/>
                  </a:lnTo>
                  <a:lnTo>
                    <a:pt x="2804917" y="1201261"/>
                  </a:lnTo>
                  <a:lnTo>
                    <a:pt x="2809777" y="1222602"/>
                  </a:lnTo>
                  <a:lnTo>
                    <a:pt x="2807833" y="1276925"/>
                  </a:lnTo>
                  <a:lnTo>
                    <a:pt x="2791307" y="1350649"/>
                  </a:lnTo>
                  <a:lnTo>
                    <a:pt x="2770892" y="1394302"/>
                  </a:lnTo>
                  <a:lnTo>
                    <a:pt x="2772837" y="1421463"/>
                  </a:lnTo>
                  <a:lnTo>
                    <a:pt x="2766032" y="1437954"/>
                  </a:lnTo>
                  <a:lnTo>
                    <a:pt x="2747561" y="1431164"/>
                  </a:lnTo>
                  <a:lnTo>
                    <a:pt x="2729091" y="1417583"/>
                  </a:lnTo>
                  <a:lnTo>
                    <a:pt x="2703815" y="1405942"/>
                  </a:lnTo>
                  <a:lnTo>
                    <a:pt x="2695066" y="1407882"/>
                  </a:lnTo>
                  <a:lnTo>
                    <a:pt x="2703815" y="1419523"/>
                  </a:lnTo>
                  <a:lnTo>
                    <a:pt x="2725202" y="1424373"/>
                  </a:lnTo>
                  <a:lnTo>
                    <a:pt x="2732007" y="1446685"/>
                  </a:lnTo>
                  <a:lnTo>
                    <a:pt x="2740756" y="1485487"/>
                  </a:lnTo>
                  <a:lnTo>
                    <a:pt x="2732007" y="1503918"/>
                  </a:lnTo>
                  <a:lnTo>
                    <a:pt x="2701871" y="1529139"/>
                  </a:lnTo>
                  <a:lnTo>
                    <a:pt x="2661042" y="1538840"/>
                  </a:lnTo>
                  <a:lnTo>
                    <a:pt x="2563829" y="1550480"/>
                  </a:lnTo>
                  <a:lnTo>
                    <a:pt x="2543415" y="1545630"/>
                  </a:lnTo>
                  <a:lnTo>
                    <a:pt x="2545359" y="1535930"/>
                  </a:lnTo>
                  <a:lnTo>
                    <a:pt x="2531749" y="1535930"/>
                  </a:lnTo>
                  <a:lnTo>
                    <a:pt x="2497725" y="1545630"/>
                  </a:lnTo>
                  <a:lnTo>
                    <a:pt x="2523000" y="1554361"/>
                  </a:lnTo>
                  <a:lnTo>
                    <a:pt x="2548275" y="1552421"/>
                  </a:lnTo>
                  <a:lnTo>
                    <a:pt x="2566745" y="1557271"/>
                  </a:lnTo>
                  <a:lnTo>
                    <a:pt x="2566745" y="1564061"/>
                  </a:lnTo>
                  <a:lnTo>
                    <a:pt x="2550219" y="1557271"/>
                  </a:lnTo>
                  <a:lnTo>
                    <a:pt x="2531749" y="1561151"/>
                  </a:lnTo>
                  <a:lnTo>
                    <a:pt x="2494808" y="1557271"/>
                  </a:lnTo>
                  <a:lnTo>
                    <a:pt x="2449118" y="1559211"/>
                  </a:lnTo>
                  <a:lnTo>
                    <a:pt x="2389819" y="1584432"/>
                  </a:lnTo>
                  <a:lnTo>
                    <a:pt x="2337324" y="1632935"/>
                  </a:lnTo>
                  <a:lnTo>
                    <a:pt x="2307188" y="1678528"/>
                  </a:lnTo>
                  <a:lnTo>
                    <a:pt x="2300383" y="1675618"/>
                  </a:lnTo>
                  <a:lnTo>
                    <a:pt x="2302327" y="1653307"/>
                  </a:lnTo>
                  <a:lnTo>
                    <a:pt x="2288717" y="1636816"/>
                  </a:lnTo>
                  <a:lnTo>
                    <a:pt x="2277052" y="1616445"/>
                  </a:lnTo>
                  <a:lnTo>
                    <a:pt x="2283857" y="1593163"/>
                  </a:lnTo>
                  <a:lnTo>
                    <a:pt x="2302327" y="1586372"/>
                  </a:lnTo>
                  <a:lnTo>
                    <a:pt x="2334407" y="1566001"/>
                  </a:lnTo>
                  <a:lnTo>
                    <a:pt x="2396623" y="1533990"/>
                  </a:lnTo>
                  <a:lnTo>
                    <a:pt x="2410233" y="1508768"/>
                  </a:lnTo>
                  <a:lnTo>
                    <a:pt x="2401484" y="1488397"/>
                  </a:lnTo>
                  <a:lnTo>
                    <a:pt x="2380097" y="1468026"/>
                  </a:lnTo>
                  <a:lnTo>
                    <a:pt x="2361627" y="1468026"/>
                  </a:lnTo>
                  <a:lnTo>
                    <a:pt x="2357738" y="1485487"/>
                  </a:lnTo>
                  <a:lnTo>
                    <a:pt x="2371348" y="1503918"/>
                  </a:lnTo>
                  <a:lnTo>
                    <a:pt x="2366488" y="1515558"/>
                  </a:lnTo>
                  <a:lnTo>
                    <a:pt x="2348017" y="1522349"/>
                  </a:lnTo>
                  <a:lnTo>
                    <a:pt x="2346073" y="1529139"/>
                  </a:lnTo>
                  <a:lnTo>
                    <a:pt x="2334407" y="1522349"/>
                  </a:lnTo>
                  <a:lnTo>
                    <a:pt x="2327602" y="1497127"/>
                  </a:lnTo>
                  <a:lnTo>
                    <a:pt x="2320798" y="1449595"/>
                  </a:lnTo>
                  <a:lnTo>
                    <a:pt x="2309132" y="1412733"/>
                  </a:lnTo>
                  <a:lnTo>
                    <a:pt x="2313993" y="1392362"/>
                  </a:lnTo>
                  <a:lnTo>
                    <a:pt x="2334407" y="1375871"/>
                  </a:lnTo>
                  <a:lnTo>
                    <a:pt x="2350933" y="1380721"/>
                  </a:lnTo>
                  <a:lnTo>
                    <a:pt x="2361627" y="1371020"/>
                  </a:lnTo>
                  <a:lnTo>
                    <a:pt x="2359683" y="1359380"/>
                  </a:lnTo>
                  <a:lnTo>
                    <a:pt x="2371348" y="1350649"/>
                  </a:lnTo>
                  <a:lnTo>
                    <a:pt x="2364543" y="1339009"/>
                  </a:lnTo>
                  <a:lnTo>
                    <a:pt x="2354822" y="1337068"/>
                  </a:lnTo>
                  <a:lnTo>
                    <a:pt x="2341212" y="1327368"/>
                  </a:lnTo>
                  <a:lnTo>
                    <a:pt x="2320798" y="1323488"/>
                  </a:lnTo>
                  <a:lnTo>
                    <a:pt x="2307188" y="1334158"/>
                  </a:lnTo>
                  <a:lnTo>
                    <a:pt x="2288717" y="1330278"/>
                  </a:lnTo>
                  <a:lnTo>
                    <a:pt x="2293578" y="1320578"/>
                  </a:lnTo>
                  <a:lnTo>
                    <a:pt x="2283857" y="1306997"/>
                  </a:lnTo>
                  <a:lnTo>
                    <a:pt x="2272191" y="1306997"/>
                  </a:lnTo>
                  <a:lnTo>
                    <a:pt x="2272191" y="1320578"/>
                  </a:lnTo>
                  <a:lnTo>
                    <a:pt x="2265386" y="1339009"/>
                  </a:lnTo>
                  <a:lnTo>
                    <a:pt x="2256637" y="1339009"/>
                  </a:lnTo>
                  <a:lnTo>
                    <a:pt x="2253721" y="1327368"/>
                  </a:lnTo>
                  <a:lnTo>
                    <a:pt x="2240111" y="1309907"/>
                  </a:lnTo>
                  <a:lnTo>
                    <a:pt x="2233306" y="1309907"/>
                  </a:lnTo>
                  <a:lnTo>
                    <a:pt x="2240111" y="1334158"/>
                  </a:lnTo>
                  <a:lnTo>
                    <a:pt x="2231362" y="1355500"/>
                  </a:lnTo>
                  <a:lnTo>
                    <a:pt x="2212891" y="1362290"/>
                  </a:lnTo>
                  <a:lnTo>
                    <a:pt x="2192477" y="1384601"/>
                  </a:lnTo>
                  <a:lnTo>
                    <a:pt x="2185672" y="1409823"/>
                  </a:lnTo>
                  <a:lnTo>
                    <a:pt x="2169146" y="1401092"/>
                  </a:lnTo>
                  <a:lnTo>
                    <a:pt x="2164285" y="1405942"/>
                  </a:lnTo>
                  <a:lnTo>
                    <a:pt x="2192477" y="1419523"/>
                  </a:lnTo>
                  <a:lnTo>
                    <a:pt x="2194421" y="1431164"/>
                  </a:lnTo>
                  <a:lnTo>
                    <a:pt x="2185672" y="1428254"/>
                  </a:lnTo>
                  <a:lnTo>
                    <a:pt x="2157480" y="1405942"/>
                  </a:lnTo>
                  <a:lnTo>
                    <a:pt x="2141926" y="1389451"/>
                  </a:lnTo>
                  <a:lnTo>
                    <a:pt x="2132205" y="1394302"/>
                  </a:lnTo>
                  <a:lnTo>
                    <a:pt x="2137065" y="1412733"/>
                  </a:lnTo>
                  <a:lnTo>
                    <a:pt x="2153592" y="1421463"/>
                  </a:lnTo>
                  <a:lnTo>
                    <a:pt x="2162341" y="1419523"/>
                  </a:lnTo>
                  <a:lnTo>
                    <a:pt x="2169146" y="1428254"/>
                  </a:lnTo>
                  <a:lnTo>
                    <a:pt x="2171090" y="1442804"/>
                  </a:lnTo>
                  <a:lnTo>
                    <a:pt x="2185672" y="1463176"/>
                  </a:lnTo>
                  <a:lnTo>
                    <a:pt x="2224557" y="1495187"/>
                  </a:lnTo>
                  <a:lnTo>
                    <a:pt x="2253721" y="1506828"/>
                  </a:lnTo>
                  <a:lnTo>
                    <a:pt x="2258581" y="1522349"/>
                  </a:lnTo>
                  <a:lnTo>
                    <a:pt x="2256637" y="1540780"/>
                  </a:lnTo>
                  <a:lnTo>
                    <a:pt x="2249832" y="1538840"/>
                  </a:lnTo>
                  <a:lnTo>
                    <a:pt x="2231362" y="1545630"/>
                  </a:lnTo>
                  <a:lnTo>
                    <a:pt x="2221641" y="1561151"/>
                  </a:lnTo>
                  <a:lnTo>
                    <a:pt x="2224557" y="1582492"/>
                  </a:lnTo>
                  <a:lnTo>
                    <a:pt x="2244972" y="1591223"/>
                  </a:lnTo>
                  <a:lnTo>
                    <a:pt x="2244972" y="1602864"/>
                  </a:lnTo>
                  <a:lnTo>
                    <a:pt x="2221641" y="1609654"/>
                  </a:lnTo>
                  <a:lnTo>
                    <a:pt x="2208031" y="1607714"/>
                  </a:lnTo>
                  <a:lnTo>
                    <a:pt x="2178867" y="1614504"/>
                  </a:lnTo>
                  <a:lnTo>
                    <a:pt x="2153592" y="1643606"/>
                  </a:lnTo>
                  <a:lnTo>
                    <a:pt x="2135121" y="1639726"/>
                  </a:lnTo>
                  <a:lnTo>
                    <a:pt x="2120539" y="1626145"/>
                  </a:lnTo>
                  <a:lnTo>
                    <a:pt x="2120539" y="1653307"/>
                  </a:lnTo>
                  <a:lnTo>
                    <a:pt x="2137065" y="1664947"/>
                  </a:lnTo>
                  <a:lnTo>
                    <a:pt x="2157480" y="1660097"/>
                  </a:lnTo>
                  <a:lnTo>
                    <a:pt x="2162341" y="1666887"/>
                  </a:lnTo>
                  <a:lnTo>
                    <a:pt x="2145815" y="1680468"/>
                  </a:lnTo>
                  <a:lnTo>
                    <a:pt x="2123456" y="1678528"/>
                  </a:lnTo>
                  <a:lnTo>
                    <a:pt x="2111790" y="1683378"/>
                  </a:lnTo>
                  <a:lnTo>
                    <a:pt x="2104985" y="1698899"/>
                  </a:lnTo>
                  <a:lnTo>
                    <a:pt x="2118595" y="1703749"/>
                  </a:lnTo>
                  <a:lnTo>
                    <a:pt x="2125400" y="1717330"/>
                  </a:lnTo>
                  <a:lnTo>
                    <a:pt x="2089392" y="1732601"/>
                  </a:lnTo>
                  <a:lnTo>
                    <a:pt x="2090258" y="1733257"/>
                  </a:lnTo>
                  <a:lnTo>
                    <a:pt x="2124428" y="1718719"/>
                  </a:lnTo>
                  <a:lnTo>
                    <a:pt x="2122484" y="1732337"/>
                  </a:lnTo>
                  <a:lnTo>
                    <a:pt x="2134145" y="1735255"/>
                  </a:lnTo>
                  <a:lnTo>
                    <a:pt x="2142890" y="1745955"/>
                  </a:lnTo>
                  <a:lnTo>
                    <a:pt x="2136088" y="1757628"/>
                  </a:lnTo>
                  <a:lnTo>
                    <a:pt x="2129286" y="1762491"/>
                  </a:lnTo>
                  <a:lnTo>
                    <a:pt x="2119569" y="1755682"/>
                  </a:lnTo>
                  <a:lnTo>
                    <a:pt x="2110824" y="1767355"/>
                  </a:lnTo>
                  <a:lnTo>
                    <a:pt x="2119569" y="1792646"/>
                  </a:lnTo>
                  <a:lnTo>
                    <a:pt x="2112768" y="1803346"/>
                  </a:lnTo>
                  <a:lnTo>
                    <a:pt x="2104022" y="1806264"/>
                  </a:lnTo>
                  <a:lnTo>
                    <a:pt x="2097221" y="1801401"/>
                  </a:lnTo>
                  <a:lnTo>
                    <a:pt x="2090419" y="1806264"/>
                  </a:lnTo>
                  <a:lnTo>
                    <a:pt x="2085560" y="1826692"/>
                  </a:lnTo>
                  <a:lnTo>
                    <a:pt x="2073900" y="1828637"/>
                  </a:lnTo>
                  <a:lnTo>
                    <a:pt x="2072761" y="1827750"/>
                  </a:lnTo>
                  <a:lnTo>
                    <a:pt x="2065155" y="1863879"/>
                  </a:lnTo>
                  <a:lnTo>
                    <a:pt x="2065155" y="1877274"/>
                  </a:lnTo>
                  <a:lnTo>
                    <a:pt x="2071957" y="1888947"/>
                  </a:lnTo>
                  <a:lnTo>
                    <a:pt x="2085560" y="1868519"/>
                  </a:lnTo>
                  <a:lnTo>
                    <a:pt x="2102079" y="1828637"/>
                  </a:lnTo>
                  <a:lnTo>
                    <a:pt x="2110824" y="1821828"/>
                  </a:lnTo>
                  <a:lnTo>
                    <a:pt x="2119569" y="1828637"/>
                  </a:lnTo>
                  <a:lnTo>
                    <a:pt x="2119569" y="1851983"/>
                  </a:lnTo>
                  <a:lnTo>
                    <a:pt x="2102079" y="1888947"/>
                  </a:lnTo>
                  <a:lnTo>
                    <a:pt x="2105966" y="1919101"/>
                  </a:lnTo>
                  <a:lnTo>
                    <a:pt x="2102079" y="1944393"/>
                  </a:lnTo>
                  <a:lnTo>
                    <a:pt x="2087504" y="1955093"/>
                  </a:lnTo>
                  <a:lnTo>
                    <a:pt x="2087504" y="1968711"/>
                  </a:lnTo>
                  <a:lnTo>
                    <a:pt x="2097221" y="1966765"/>
                  </a:lnTo>
                  <a:lnTo>
                    <a:pt x="2108881" y="1955093"/>
                  </a:lnTo>
                  <a:lnTo>
                    <a:pt x="2110824" y="1919101"/>
                  </a:lnTo>
                  <a:lnTo>
                    <a:pt x="2129286" y="1882138"/>
                  </a:lnTo>
                  <a:lnTo>
                    <a:pt x="2152607" y="1858792"/>
                  </a:lnTo>
                  <a:lnTo>
                    <a:pt x="2177871" y="1843228"/>
                  </a:lnTo>
                  <a:lnTo>
                    <a:pt x="2195361" y="1817937"/>
                  </a:lnTo>
                  <a:lnTo>
                    <a:pt x="2205078" y="1794592"/>
                  </a:lnTo>
                  <a:lnTo>
                    <a:pt x="2205078" y="1815019"/>
                  </a:lnTo>
                  <a:lnTo>
                    <a:pt x="2216738" y="1787783"/>
                  </a:lnTo>
                  <a:lnTo>
                    <a:pt x="2230342" y="1774164"/>
                  </a:lnTo>
                  <a:lnTo>
                    <a:pt x="2235200" y="1776110"/>
                  </a:lnTo>
                  <a:lnTo>
                    <a:pt x="2220625" y="1794592"/>
                  </a:lnTo>
                  <a:lnTo>
                    <a:pt x="2209936" y="1817937"/>
                  </a:lnTo>
                  <a:lnTo>
                    <a:pt x="2191474" y="1858792"/>
                  </a:lnTo>
                  <a:lnTo>
                    <a:pt x="2163295" y="1902565"/>
                  </a:lnTo>
                  <a:lnTo>
                    <a:pt x="2127343" y="1936611"/>
                  </a:lnTo>
                  <a:lnTo>
                    <a:pt x="2112768" y="1968711"/>
                  </a:lnTo>
                  <a:lnTo>
                    <a:pt x="2097221" y="1980384"/>
                  </a:lnTo>
                  <a:lnTo>
                    <a:pt x="2083617" y="1987193"/>
                  </a:lnTo>
                  <a:lnTo>
                    <a:pt x="2085560" y="2015402"/>
                  </a:lnTo>
                  <a:lnTo>
                    <a:pt x="2069042" y="2054311"/>
                  </a:lnTo>
                  <a:lnTo>
                    <a:pt x="2060296" y="2065984"/>
                  </a:lnTo>
                  <a:lnTo>
                    <a:pt x="2041834" y="2063066"/>
                  </a:lnTo>
                  <a:lnTo>
                    <a:pt x="2028231" y="2079602"/>
                  </a:lnTo>
                  <a:lnTo>
                    <a:pt x="2021429" y="2111703"/>
                  </a:lnTo>
                  <a:lnTo>
                    <a:pt x="2009769" y="2125321"/>
                  </a:lnTo>
                  <a:lnTo>
                    <a:pt x="1998108" y="2130184"/>
                  </a:lnTo>
                  <a:lnTo>
                    <a:pt x="1996165" y="2143803"/>
                  </a:lnTo>
                  <a:lnTo>
                    <a:pt x="1984505" y="2143803"/>
                  </a:lnTo>
                  <a:lnTo>
                    <a:pt x="1979646" y="2132130"/>
                  </a:lnTo>
                  <a:lnTo>
                    <a:pt x="1970901" y="2135048"/>
                  </a:lnTo>
                  <a:lnTo>
                    <a:pt x="1959241" y="2145748"/>
                  </a:lnTo>
                  <a:lnTo>
                    <a:pt x="1970901" y="2167148"/>
                  </a:lnTo>
                  <a:lnTo>
                    <a:pt x="1972844" y="2173957"/>
                  </a:lnTo>
                  <a:lnTo>
                    <a:pt x="1989363" y="2187576"/>
                  </a:lnTo>
                  <a:lnTo>
                    <a:pt x="1998108" y="2214812"/>
                  </a:lnTo>
                  <a:lnTo>
                    <a:pt x="2009769" y="2210921"/>
                  </a:lnTo>
                  <a:lnTo>
                    <a:pt x="2014627" y="2203139"/>
                  </a:lnTo>
                  <a:lnTo>
                    <a:pt x="2009769" y="2177848"/>
                  </a:lnTo>
                  <a:lnTo>
                    <a:pt x="2004910" y="2164230"/>
                  </a:lnTo>
                  <a:lnTo>
                    <a:pt x="2009769" y="2155476"/>
                  </a:lnTo>
                  <a:lnTo>
                    <a:pt x="2004910" y="2145748"/>
                  </a:lnTo>
                  <a:lnTo>
                    <a:pt x="2011712" y="2145748"/>
                  </a:lnTo>
                  <a:lnTo>
                    <a:pt x="2021429" y="2169094"/>
                  </a:lnTo>
                  <a:lnTo>
                    <a:pt x="2016570" y="2192439"/>
                  </a:lnTo>
                  <a:lnTo>
                    <a:pt x="2021429" y="2206058"/>
                  </a:lnTo>
                  <a:lnTo>
                    <a:pt x="2033089" y="2224540"/>
                  </a:lnTo>
                  <a:lnTo>
                    <a:pt x="2048636" y="2261503"/>
                  </a:lnTo>
                  <a:lnTo>
                    <a:pt x="2041834" y="2275122"/>
                  </a:lnTo>
                  <a:lnTo>
                    <a:pt x="2021429" y="2281931"/>
                  </a:lnTo>
                  <a:lnTo>
                    <a:pt x="2009769" y="2332513"/>
                  </a:lnTo>
                  <a:lnTo>
                    <a:pt x="2009769" y="2383095"/>
                  </a:lnTo>
                  <a:lnTo>
                    <a:pt x="2030174" y="2423950"/>
                  </a:lnTo>
                  <a:lnTo>
                    <a:pt x="2036976" y="2456050"/>
                  </a:lnTo>
                  <a:lnTo>
                    <a:pt x="2019485" y="2502741"/>
                  </a:lnTo>
                  <a:lnTo>
                    <a:pt x="2004910" y="2555269"/>
                  </a:lnTo>
                  <a:lnTo>
                    <a:pt x="1991307" y="2626278"/>
                  </a:lnTo>
                  <a:lnTo>
                    <a:pt x="1996165" y="2646706"/>
                  </a:lnTo>
                  <a:lnTo>
                    <a:pt x="1989363" y="2671997"/>
                  </a:lnTo>
                  <a:lnTo>
                    <a:pt x="1966043" y="2690479"/>
                  </a:lnTo>
                  <a:lnTo>
                    <a:pt x="1961184" y="2752733"/>
                  </a:lnTo>
                  <a:lnTo>
                    <a:pt x="1964099" y="2782888"/>
                  </a:lnTo>
                  <a:lnTo>
                    <a:pt x="1665791" y="2745924"/>
                  </a:lnTo>
                  <a:lnTo>
                    <a:pt x="1539472" y="2722579"/>
                  </a:lnTo>
                  <a:lnTo>
                    <a:pt x="1438416" y="2637951"/>
                  </a:lnTo>
                  <a:lnTo>
                    <a:pt x="1408294" y="2520250"/>
                  </a:lnTo>
                  <a:lnTo>
                    <a:pt x="1364568" y="2499823"/>
                  </a:lnTo>
                  <a:lnTo>
                    <a:pt x="1234362" y="2506632"/>
                  </a:lnTo>
                  <a:lnTo>
                    <a:pt x="1202296" y="2472586"/>
                  </a:lnTo>
                  <a:lnTo>
                    <a:pt x="1172174" y="2426868"/>
                  </a:lnTo>
                  <a:lnTo>
                    <a:pt x="1064316" y="2433677"/>
                  </a:lnTo>
                  <a:lnTo>
                    <a:pt x="961317" y="2426868"/>
                  </a:lnTo>
                  <a:lnTo>
                    <a:pt x="889412" y="2369477"/>
                  </a:lnTo>
                  <a:lnTo>
                    <a:pt x="852488" y="2325704"/>
                  </a:lnTo>
                  <a:lnTo>
                    <a:pt x="931195" y="2318895"/>
                  </a:lnTo>
                  <a:lnTo>
                    <a:pt x="1018647" y="2332513"/>
                  </a:lnTo>
                  <a:lnTo>
                    <a:pt x="1109986" y="2277067"/>
                  </a:lnTo>
                  <a:lnTo>
                    <a:pt x="1169259" y="2214812"/>
                  </a:lnTo>
                  <a:lnTo>
                    <a:pt x="1259626" y="2221621"/>
                  </a:lnTo>
                  <a:lnTo>
                    <a:pt x="1362624" y="2171039"/>
                  </a:lnTo>
                  <a:lnTo>
                    <a:pt x="1428699" y="2150612"/>
                  </a:lnTo>
                  <a:lnTo>
                    <a:pt x="1497689" y="2088357"/>
                  </a:lnTo>
                  <a:lnTo>
                    <a:pt x="1527811" y="2008593"/>
                  </a:lnTo>
                  <a:lnTo>
                    <a:pt x="1561820" y="1976493"/>
                  </a:lnTo>
                  <a:lnTo>
                    <a:pt x="1566679" y="1895756"/>
                  </a:lnTo>
                  <a:lnTo>
                    <a:pt x="1516151" y="1856847"/>
                  </a:lnTo>
                  <a:lnTo>
                    <a:pt x="1502547" y="1737200"/>
                  </a:lnTo>
                  <a:lnTo>
                    <a:pt x="1431614" y="1691482"/>
                  </a:lnTo>
                  <a:lnTo>
                    <a:pt x="1390393" y="1631983"/>
                  </a:lnTo>
                  <a:lnTo>
                    <a:pt x="1302891" y="1638784"/>
                  </a:lnTo>
                  <a:lnTo>
                    <a:pt x="1128676" y="1645592"/>
                  </a:lnTo>
                  <a:lnTo>
                    <a:pt x="971980" y="1625168"/>
                  </a:lnTo>
                  <a:lnTo>
                    <a:pt x="949595" y="1662126"/>
                  </a:lnTo>
                  <a:lnTo>
                    <a:pt x="910664" y="1692275"/>
                  </a:lnTo>
                  <a:lnTo>
                    <a:pt x="882439" y="1685467"/>
                  </a:lnTo>
                  <a:lnTo>
                    <a:pt x="845538" y="1625304"/>
                  </a:lnTo>
                  <a:lnTo>
                    <a:pt x="785101" y="1663700"/>
                  </a:lnTo>
                  <a:lnTo>
                    <a:pt x="743320" y="1661756"/>
                  </a:lnTo>
                  <a:lnTo>
                    <a:pt x="724858" y="1611198"/>
                  </a:lnTo>
                  <a:lnTo>
                    <a:pt x="738461" y="1590780"/>
                  </a:lnTo>
                  <a:lnTo>
                    <a:pt x="718057" y="1572307"/>
                  </a:lnTo>
                  <a:lnTo>
                    <a:pt x="687935" y="1597586"/>
                  </a:lnTo>
                  <a:lnTo>
                    <a:pt x="670445" y="1650088"/>
                  </a:lnTo>
                  <a:lnTo>
                    <a:pt x="532469" y="1602447"/>
                  </a:lnTo>
                  <a:lnTo>
                    <a:pt x="436275" y="1594669"/>
                  </a:lnTo>
                  <a:lnTo>
                    <a:pt x="401295" y="1562584"/>
                  </a:lnTo>
                  <a:lnTo>
                    <a:pt x="367287" y="1577168"/>
                  </a:lnTo>
                  <a:lnTo>
                    <a:pt x="348826" y="1555778"/>
                  </a:lnTo>
                  <a:lnTo>
                    <a:pt x="364372" y="1516888"/>
                  </a:lnTo>
                  <a:lnTo>
                    <a:pt x="360486" y="1503276"/>
                  </a:lnTo>
                  <a:lnTo>
                    <a:pt x="335222" y="1493553"/>
                  </a:lnTo>
                  <a:lnTo>
                    <a:pt x="318704" y="1432300"/>
                  </a:lnTo>
                  <a:lnTo>
                    <a:pt x="342024" y="1422578"/>
                  </a:lnTo>
                  <a:lnTo>
                    <a:pt x="332307" y="1378826"/>
                  </a:lnTo>
                  <a:lnTo>
                    <a:pt x="300243" y="1393410"/>
                  </a:lnTo>
                  <a:lnTo>
                    <a:pt x="273036" y="1381743"/>
                  </a:lnTo>
                  <a:lnTo>
                    <a:pt x="284696" y="1321462"/>
                  </a:lnTo>
                  <a:lnTo>
                    <a:pt x="261376" y="1234930"/>
                  </a:lnTo>
                  <a:lnTo>
                    <a:pt x="224453" y="1152288"/>
                  </a:lnTo>
                  <a:lnTo>
                    <a:pt x="160324" y="1096869"/>
                  </a:lnTo>
                  <a:lnTo>
                    <a:pt x="170040" y="1066728"/>
                  </a:lnTo>
                  <a:lnTo>
                    <a:pt x="158380" y="1036588"/>
                  </a:lnTo>
                  <a:lnTo>
                    <a:pt x="135060" y="1029782"/>
                  </a:lnTo>
                  <a:lnTo>
                    <a:pt x="82591" y="1053117"/>
                  </a:lnTo>
                  <a:lnTo>
                    <a:pt x="40809" y="995753"/>
                  </a:lnTo>
                  <a:lnTo>
                    <a:pt x="68988" y="931583"/>
                  </a:lnTo>
                  <a:lnTo>
                    <a:pt x="47611" y="848941"/>
                  </a:lnTo>
                  <a:lnTo>
                    <a:pt x="3886" y="810050"/>
                  </a:lnTo>
                  <a:lnTo>
                    <a:pt x="0" y="776993"/>
                  </a:lnTo>
                  <a:lnTo>
                    <a:pt x="18461" y="773104"/>
                  </a:lnTo>
                  <a:lnTo>
                    <a:pt x="40809" y="669071"/>
                  </a:lnTo>
                  <a:lnTo>
                    <a:pt x="82591" y="653515"/>
                  </a:lnTo>
                  <a:lnTo>
                    <a:pt x="116599" y="561150"/>
                  </a:lnTo>
                  <a:lnTo>
                    <a:pt x="162267" y="554344"/>
                  </a:lnTo>
                  <a:lnTo>
                    <a:pt x="192388" y="515453"/>
                  </a:lnTo>
                  <a:lnTo>
                    <a:pt x="183643" y="469757"/>
                  </a:lnTo>
                  <a:lnTo>
                    <a:pt x="217237" y="415014"/>
                  </a:lnTo>
                  <a:lnTo>
                    <a:pt x="216256" y="413717"/>
                  </a:lnTo>
                  <a:lnTo>
                    <a:pt x="214313" y="372832"/>
                  </a:lnTo>
                  <a:lnTo>
                    <a:pt x="234718" y="351416"/>
                  </a:lnTo>
                  <a:lnTo>
                    <a:pt x="296904" y="361150"/>
                  </a:lnTo>
                  <a:lnTo>
                    <a:pt x="283301" y="259911"/>
                  </a:lnTo>
                  <a:lnTo>
                    <a:pt x="296904" y="146991"/>
                  </a:lnTo>
                  <a:lnTo>
                    <a:pt x="489292" y="110000"/>
                  </a:lnTo>
                  <a:lnTo>
                    <a:pt x="499009" y="82743"/>
                  </a:lnTo>
                  <a:lnTo>
                    <a:pt x="549535" y="84690"/>
                  </a:lnTo>
                  <a:lnTo>
                    <a:pt x="620466" y="116814"/>
                  </a:lnTo>
                  <a:lnTo>
                    <a:pt x="627268" y="149911"/>
                  </a:lnTo>
                  <a:lnTo>
                    <a:pt x="726377" y="156726"/>
                  </a:lnTo>
                  <a:lnTo>
                    <a:pt x="751640" y="108053"/>
                  </a:lnTo>
                  <a:lnTo>
                    <a:pt x="831317" y="94425"/>
                  </a:lnTo>
                  <a:lnTo>
                    <a:pt x="841033" y="16549"/>
                  </a:lnTo>
                  <a:close/>
                </a:path>
              </a:pathLst>
            </a:custGeom>
            <a:solidFill>
              <a:srgbClr val="FF9933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812507" y="3523828"/>
              <a:ext cx="1436139" cy="772576"/>
            </a:xfrm>
            <a:custGeom>
              <a:avLst/>
              <a:gdLst>
                <a:gd name="connsiteX0" fmla="*/ 388620 w 2308860"/>
                <a:gd name="connsiteY0" fmla="*/ 213360 h 1242060"/>
                <a:gd name="connsiteX1" fmla="*/ 784860 w 2308860"/>
                <a:gd name="connsiteY1" fmla="*/ 0 h 1242060"/>
                <a:gd name="connsiteX2" fmla="*/ 1813560 w 2308860"/>
                <a:gd name="connsiteY2" fmla="*/ 114300 h 1242060"/>
                <a:gd name="connsiteX3" fmla="*/ 2308860 w 2308860"/>
                <a:gd name="connsiteY3" fmla="*/ 533400 h 1242060"/>
                <a:gd name="connsiteX4" fmla="*/ 2118360 w 2308860"/>
                <a:gd name="connsiteY4" fmla="*/ 1143000 h 1242060"/>
                <a:gd name="connsiteX5" fmla="*/ 2042160 w 2308860"/>
                <a:gd name="connsiteY5" fmla="*/ 1242060 h 1242060"/>
                <a:gd name="connsiteX6" fmla="*/ 1897380 w 2308860"/>
                <a:gd name="connsiteY6" fmla="*/ 1173480 h 1242060"/>
                <a:gd name="connsiteX7" fmla="*/ 1264920 w 2308860"/>
                <a:gd name="connsiteY7" fmla="*/ 1074420 h 1242060"/>
                <a:gd name="connsiteX8" fmla="*/ 1066800 w 2308860"/>
                <a:gd name="connsiteY8" fmla="*/ 982980 h 1242060"/>
                <a:gd name="connsiteX9" fmla="*/ 975360 w 2308860"/>
                <a:gd name="connsiteY9" fmla="*/ 1104900 h 1242060"/>
                <a:gd name="connsiteX10" fmla="*/ 662940 w 2308860"/>
                <a:gd name="connsiteY10" fmla="*/ 982980 h 1242060"/>
                <a:gd name="connsiteX11" fmla="*/ 137160 w 2308860"/>
                <a:gd name="connsiteY11" fmla="*/ 1120140 h 1242060"/>
                <a:gd name="connsiteX12" fmla="*/ 0 w 2308860"/>
                <a:gd name="connsiteY12" fmla="*/ 678180 h 1242060"/>
                <a:gd name="connsiteX13" fmla="*/ 480060 w 2308860"/>
                <a:gd name="connsiteY13" fmla="*/ 198120 h 1242060"/>
                <a:gd name="connsiteX14" fmla="*/ 480060 w 2308860"/>
                <a:gd name="connsiteY14" fmla="*/ 198120 h 12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8860" h="1242060">
                  <a:moveTo>
                    <a:pt x="388620" y="213360"/>
                  </a:moveTo>
                  <a:lnTo>
                    <a:pt x="784860" y="0"/>
                  </a:lnTo>
                  <a:lnTo>
                    <a:pt x="1813560" y="114300"/>
                  </a:lnTo>
                  <a:lnTo>
                    <a:pt x="2308860" y="533400"/>
                  </a:lnTo>
                  <a:lnTo>
                    <a:pt x="2118360" y="1143000"/>
                  </a:lnTo>
                  <a:lnTo>
                    <a:pt x="2042160" y="1242060"/>
                  </a:lnTo>
                  <a:lnTo>
                    <a:pt x="1897380" y="1173480"/>
                  </a:lnTo>
                  <a:lnTo>
                    <a:pt x="1264920" y="1074420"/>
                  </a:lnTo>
                  <a:lnTo>
                    <a:pt x="1066800" y="982980"/>
                  </a:lnTo>
                  <a:lnTo>
                    <a:pt x="975360" y="1104900"/>
                  </a:lnTo>
                  <a:lnTo>
                    <a:pt x="662940" y="982980"/>
                  </a:lnTo>
                  <a:lnTo>
                    <a:pt x="137160" y="1120140"/>
                  </a:lnTo>
                  <a:lnTo>
                    <a:pt x="0" y="678180"/>
                  </a:lnTo>
                  <a:lnTo>
                    <a:pt x="480060" y="198120"/>
                  </a:lnTo>
                  <a:lnTo>
                    <a:pt x="480060" y="198120"/>
                  </a:lnTo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435106" y="3089748"/>
              <a:ext cx="1873181" cy="1288615"/>
            </a:xfrm>
            <a:custGeom>
              <a:avLst/>
              <a:gdLst/>
              <a:ahLst/>
              <a:cxnLst/>
              <a:rect l="l" t="t" r="r" b="b"/>
              <a:pathLst>
                <a:path w="3011487" h="2071688">
                  <a:moveTo>
                    <a:pt x="2147985" y="0"/>
                  </a:moveTo>
                  <a:lnTo>
                    <a:pt x="2228621" y="60303"/>
                  </a:lnTo>
                  <a:lnTo>
                    <a:pt x="2272339" y="67111"/>
                  </a:lnTo>
                  <a:lnTo>
                    <a:pt x="2292741" y="122551"/>
                  </a:lnTo>
                  <a:lnTo>
                    <a:pt x="2409323" y="122551"/>
                  </a:lnTo>
                  <a:lnTo>
                    <a:pt x="2488015" y="175074"/>
                  </a:lnTo>
                  <a:lnTo>
                    <a:pt x="2508417" y="273309"/>
                  </a:lnTo>
                  <a:lnTo>
                    <a:pt x="2552135" y="281090"/>
                  </a:lnTo>
                  <a:lnTo>
                    <a:pt x="2602654" y="313187"/>
                  </a:lnTo>
                  <a:lnTo>
                    <a:pt x="2590996" y="367655"/>
                  </a:lnTo>
                  <a:lnTo>
                    <a:pt x="2565736" y="360846"/>
                  </a:lnTo>
                  <a:lnTo>
                    <a:pt x="2483158" y="395861"/>
                  </a:lnTo>
                  <a:lnTo>
                    <a:pt x="2491901" y="455192"/>
                  </a:lnTo>
                  <a:lnTo>
                    <a:pt x="2528819" y="466863"/>
                  </a:lnTo>
                  <a:lnTo>
                    <a:pt x="2528819" y="581634"/>
                  </a:lnTo>
                  <a:lnTo>
                    <a:pt x="2577394" y="615676"/>
                  </a:lnTo>
                  <a:lnTo>
                    <a:pt x="2595853" y="698350"/>
                  </a:lnTo>
                  <a:lnTo>
                    <a:pt x="2722150" y="806312"/>
                  </a:lnTo>
                  <a:lnTo>
                    <a:pt x="2689118" y="924000"/>
                  </a:lnTo>
                  <a:lnTo>
                    <a:pt x="2781412" y="1036826"/>
                  </a:lnTo>
                  <a:lnTo>
                    <a:pt x="2815415" y="1048497"/>
                  </a:lnTo>
                  <a:lnTo>
                    <a:pt x="2838732" y="1013482"/>
                  </a:lnTo>
                  <a:lnTo>
                    <a:pt x="2865934" y="1027099"/>
                  </a:lnTo>
                  <a:lnTo>
                    <a:pt x="2847475" y="1101019"/>
                  </a:lnTo>
                  <a:lnTo>
                    <a:pt x="2868848" y="1114636"/>
                  </a:lnTo>
                  <a:lnTo>
                    <a:pt x="2886681" y="1144391"/>
                  </a:lnTo>
                  <a:lnTo>
                    <a:pt x="2892742" y="1147446"/>
                  </a:lnTo>
                  <a:lnTo>
                    <a:pt x="2898210" y="1189368"/>
                  </a:lnTo>
                  <a:lnTo>
                    <a:pt x="2925813" y="1207549"/>
                  </a:lnTo>
                  <a:lnTo>
                    <a:pt x="2954047" y="1292130"/>
                  </a:lnTo>
                  <a:lnTo>
                    <a:pt x="3011487" y="1312547"/>
                  </a:lnTo>
                  <a:lnTo>
                    <a:pt x="2997857" y="1425322"/>
                  </a:lnTo>
                  <a:lnTo>
                    <a:pt x="3011487" y="1526431"/>
                  </a:lnTo>
                  <a:lnTo>
                    <a:pt x="2949179" y="1516709"/>
                  </a:lnTo>
                  <a:lnTo>
                    <a:pt x="2928734" y="1538098"/>
                  </a:lnTo>
                  <a:lnTo>
                    <a:pt x="2930681" y="1578930"/>
                  </a:lnTo>
                  <a:lnTo>
                    <a:pt x="2896606" y="1634346"/>
                  </a:lnTo>
                  <a:lnTo>
                    <a:pt x="2905368" y="1680039"/>
                  </a:lnTo>
                  <a:lnTo>
                    <a:pt x="2875187" y="1718927"/>
                  </a:lnTo>
                  <a:lnTo>
                    <a:pt x="2829430" y="1725733"/>
                  </a:lnTo>
                  <a:lnTo>
                    <a:pt x="2795355" y="1818092"/>
                  </a:lnTo>
                  <a:lnTo>
                    <a:pt x="2753491" y="1833647"/>
                  </a:lnTo>
                  <a:lnTo>
                    <a:pt x="2731099" y="1937673"/>
                  </a:lnTo>
                  <a:lnTo>
                    <a:pt x="2712601" y="1941562"/>
                  </a:lnTo>
                  <a:lnTo>
                    <a:pt x="2675606" y="1944478"/>
                  </a:lnTo>
                  <a:lnTo>
                    <a:pt x="2673659" y="1971700"/>
                  </a:lnTo>
                  <a:lnTo>
                    <a:pt x="2648346" y="2001838"/>
                  </a:lnTo>
                  <a:lnTo>
                    <a:pt x="2620112" y="1990172"/>
                  </a:lnTo>
                  <a:lnTo>
                    <a:pt x="2608429" y="1946423"/>
                  </a:lnTo>
                  <a:lnTo>
                    <a:pt x="2621929" y="1912489"/>
                  </a:lnTo>
                  <a:lnTo>
                    <a:pt x="2621082" y="1911867"/>
                  </a:lnTo>
                  <a:lnTo>
                    <a:pt x="2607093" y="1947153"/>
                  </a:lnTo>
                  <a:lnTo>
                    <a:pt x="2571169" y="1916992"/>
                  </a:lnTo>
                  <a:lnTo>
                    <a:pt x="2539128" y="1924776"/>
                  </a:lnTo>
                  <a:lnTo>
                    <a:pt x="2510972" y="1986070"/>
                  </a:lnTo>
                  <a:lnTo>
                    <a:pt x="2513884" y="2027906"/>
                  </a:lnTo>
                  <a:lnTo>
                    <a:pt x="2467280" y="2021096"/>
                  </a:lnTo>
                  <a:lnTo>
                    <a:pt x="2444949" y="1965639"/>
                  </a:lnTo>
                  <a:lnTo>
                    <a:pt x="2377955" y="1953964"/>
                  </a:lnTo>
                  <a:lnTo>
                    <a:pt x="2334263" y="1958828"/>
                  </a:lnTo>
                  <a:lnTo>
                    <a:pt x="2307077" y="1979260"/>
                  </a:lnTo>
                  <a:lnTo>
                    <a:pt x="2240083" y="1960774"/>
                  </a:lnTo>
                  <a:lnTo>
                    <a:pt x="2174060" y="2009421"/>
                  </a:lnTo>
                  <a:lnTo>
                    <a:pt x="2146874" y="2007475"/>
                  </a:lnTo>
                  <a:lnTo>
                    <a:pt x="2121630" y="2064878"/>
                  </a:lnTo>
                  <a:lnTo>
                    <a:pt x="2079880" y="2071688"/>
                  </a:lnTo>
                  <a:lnTo>
                    <a:pt x="2039101" y="2041527"/>
                  </a:lnTo>
                  <a:lnTo>
                    <a:pt x="2036188" y="1953964"/>
                  </a:lnTo>
                  <a:lnTo>
                    <a:pt x="1967253" y="1889750"/>
                  </a:lnTo>
                  <a:lnTo>
                    <a:pt x="1931328" y="1899480"/>
                  </a:lnTo>
                  <a:lnTo>
                    <a:pt x="1906084" y="1859589"/>
                  </a:lnTo>
                  <a:lnTo>
                    <a:pt x="1923561" y="1807051"/>
                  </a:lnTo>
                  <a:lnTo>
                    <a:pt x="1855596" y="1788565"/>
                  </a:lnTo>
                  <a:lnTo>
                    <a:pt x="1793457" y="1820672"/>
                  </a:lnTo>
                  <a:lnTo>
                    <a:pt x="1736172" y="1834293"/>
                  </a:lnTo>
                  <a:lnTo>
                    <a:pt x="1697335" y="1786620"/>
                  </a:lnTo>
                  <a:lnTo>
                    <a:pt x="1628399" y="1791484"/>
                  </a:lnTo>
                  <a:lnTo>
                    <a:pt x="1596359" y="1811916"/>
                  </a:lnTo>
                  <a:lnTo>
                    <a:pt x="1574998" y="1807051"/>
                  </a:lnTo>
                  <a:lnTo>
                    <a:pt x="1579094" y="1770799"/>
                  </a:lnTo>
                  <a:lnTo>
                    <a:pt x="1578208" y="1769986"/>
                  </a:lnTo>
                  <a:lnTo>
                    <a:pt x="1574177" y="1805546"/>
                  </a:lnTo>
                  <a:lnTo>
                    <a:pt x="1538183" y="1787087"/>
                  </a:lnTo>
                  <a:lnTo>
                    <a:pt x="1503162" y="1790001"/>
                  </a:lnTo>
                  <a:lnTo>
                    <a:pt x="1332922" y="1790001"/>
                  </a:lnTo>
                  <a:lnTo>
                    <a:pt x="1296928" y="1815262"/>
                  </a:lnTo>
                  <a:lnTo>
                    <a:pt x="1280390" y="1879385"/>
                  </a:lnTo>
                  <a:lnTo>
                    <a:pt x="1165600" y="1872584"/>
                  </a:lnTo>
                  <a:lnTo>
                    <a:pt x="1131552" y="1888129"/>
                  </a:lnTo>
                  <a:lnTo>
                    <a:pt x="1076102" y="1856067"/>
                  </a:lnTo>
                  <a:lnTo>
                    <a:pt x="976876" y="1844409"/>
                  </a:lnTo>
                  <a:lnTo>
                    <a:pt x="936018" y="1862868"/>
                  </a:lnTo>
                  <a:lnTo>
                    <a:pt x="903916" y="1854124"/>
                  </a:lnTo>
                  <a:lnTo>
                    <a:pt x="848466" y="1906588"/>
                  </a:lnTo>
                  <a:lnTo>
                    <a:pt x="829983" y="1906588"/>
                  </a:lnTo>
                  <a:lnTo>
                    <a:pt x="799826" y="1854124"/>
                  </a:lnTo>
                  <a:lnTo>
                    <a:pt x="759388" y="1847393"/>
                  </a:lnTo>
                  <a:lnTo>
                    <a:pt x="759172" y="1848296"/>
                  </a:lnTo>
                  <a:lnTo>
                    <a:pt x="692186" y="1889125"/>
                  </a:lnTo>
                  <a:lnTo>
                    <a:pt x="658208" y="1838575"/>
                  </a:lnTo>
                  <a:lnTo>
                    <a:pt x="612580" y="1833714"/>
                  </a:lnTo>
                  <a:lnTo>
                    <a:pt x="594135" y="1742334"/>
                  </a:lnTo>
                  <a:lnTo>
                    <a:pt x="568894" y="1723864"/>
                  </a:lnTo>
                  <a:lnTo>
                    <a:pt x="559186" y="1686923"/>
                  </a:lnTo>
                  <a:lnTo>
                    <a:pt x="584427" y="1675257"/>
                  </a:lnTo>
                  <a:lnTo>
                    <a:pt x="584427" y="1643177"/>
                  </a:lnTo>
                  <a:lnTo>
                    <a:pt x="533945" y="1615957"/>
                  </a:lnTo>
                  <a:lnTo>
                    <a:pt x="548507" y="1526522"/>
                  </a:lnTo>
                  <a:lnTo>
                    <a:pt x="481521" y="1480832"/>
                  </a:lnTo>
                  <a:lnTo>
                    <a:pt x="495112" y="1427365"/>
                  </a:lnTo>
                  <a:lnTo>
                    <a:pt x="449484" y="1366121"/>
                  </a:lnTo>
                  <a:lnTo>
                    <a:pt x="465017" y="1333068"/>
                  </a:lnTo>
                  <a:lnTo>
                    <a:pt x="435893" y="1317514"/>
                  </a:lnTo>
                  <a:lnTo>
                    <a:pt x="362112" y="1335985"/>
                  </a:lnTo>
                  <a:lnTo>
                    <a:pt x="323279" y="1271824"/>
                  </a:lnTo>
                  <a:lnTo>
                    <a:pt x="350462" y="1179472"/>
                  </a:lnTo>
                  <a:lnTo>
                    <a:pt x="316484" y="1147392"/>
                  </a:lnTo>
                  <a:lnTo>
                    <a:pt x="252410" y="1142531"/>
                  </a:lnTo>
                  <a:lnTo>
                    <a:pt x="238819" y="1039486"/>
                  </a:lnTo>
                  <a:lnTo>
                    <a:pt x="160183" y="1009350"/>
                  </a:lnTo>
                  <a:lnTo>
                    <a:pt x="94169" y="938385"/>
                  </a:lnTo>
                  <a:lnTo>
                    <a:pt x="38832" y="917970"/>
                  </a:lnTo>
                  <a:lnTo>
                    <a:pt x="43686" y="837283"/>
                  </a:lnTo>
                  <a:lnTo>
                    <a:pt x="0" y="777984"/>
                  </a:lnTo>
                  <a:lnTo>
                    <a:pt x="55336" y="727433"/>
                  </a:lnTo>
                  <a:lnTo>
                    <a:pt x="43686" y="681743"/>
                  </a:lnTo>
                  <a:lnTo>
                    <a:pt x="84460" y="605917"/>
                  </a:lnTo>
                  <a:lnTo>
                    <a:pt x="160183" y="605917"/>
                  </a:lnTo>
                  <a:lnTo>
                    <a:pt x="188337" y="552450"/>
                  </a:lnTo>
                  <a:lnTo>
                    <a:pt x="215520" y="559255"/>
                  </a:lnTo>
                  <a:lnTo>
                    <a:pt x="247556" y="587447"/>
                  </a:lnTo>
                  <a:lnTo>
                    <a:pt x="233965" y="635081"/>
                  </a:lnTo>
                  <a:lnTo>
                    <a:pt x="306775" y="651607"/>
                  </a:lnTo>
                  <a:lnTo>
                    <a:pt x="341725" y="681743"/>
                  </a:lnTo>
                  <a:lnTo>
                    <a:pt x="341725" y="713823"/>
                  </a:lnTo>
                  <a:lnTo>
                    <a:pt x="355316" y="736182"/>
                  </a:lnTo>
                  <a:lnTo>
                    <a:pt x="382499" y="734238"/>
                  </a:lnTo>
                  <a:lnTo>
                    <a:pt x="437835" y="692436"/>
                  </a:lnTo>
                  <a:lnTo>
                    <a:pt x="454338" y="720628"/>
                  </a:lnTo>
                  <a:lnTo>
                    <a:pt x="506762" y="715768"/>
                  </a:lnTo>
                  <a:lnTo>
                    <a:pt x="532003" y="678827"/>
                  </a:lnTo>
                  <a:lnTo>
                    <a:pt x="651412" y="699241"/>
                  </a:lnTo>
                  <a:lnTo>
                    <a:pt x="697040" y="757569"/>
                  </a:lnTo>
                  <a:lnTo>
                    <a:pt x="765968" y="747848"/>
                  </a:lnTo>
                  <a:lnTo>
                    <a:pt x="784413" y="764374"/>
                  </a:lnTo>
                  <a:lnTo>
                    <a:pt x="754318" y="812008"/>
                  </a:lnTo>
                  <a:lnTo>
                    <a:pt x="777617" y="848949"/>
                  </a:lnTo>
                  <a:lnTo>
                    <a:pt x="828099" y="862559"/>
                  </a:lnTo>
                  <a:lnTo>
                    <a:pt x="850428" y="832423"/>
                  </a:lnTo>
                  <a:lnTo>
                    <a:pt x="825187" y="807147"/>
                  </a:lnTo>
                  <a:lnTo>
                    <a:pt x="831983" y="786733"/>
                  </a:lnTo>
                  <a:lnTo>
                    <a:pt x="894114" y="757569"/>
                  </a:lnTo>
                  <a:lnTo>
                    <a:pt x="1013524" y="786733"/>
                  </a:lnTo>
                  <a:lnTo>
                    <a:pt x="1077388" y="754757"/>
                  </a:lnTo>
                  <a:lnTo>
                    <a:pt x="1077377" y="754697"/>
                  </a:lnTo>
                  <a:lnTo>
                    <a:pt x="1061786" y="704119"/>
                  </a:lnTo>
                  <a:lnTo>
                    <a:pt x="1089070" y="667159"/>
                  </a:lnTo>
                  <a:lnTo>
                    <a:pt x="1112457" y="685639"/>
                  </a:lnTo>
                  <a:lnTo>
                    <a:pt x="1158256" y="672022"/>
                  </a:lnTo>
                  <a:lnTo>
                    <a:pt x="1167026" y="648678"/>
                  </a:lnTo>
                  <a:lnTo>
                    <a:pt x="1126099" y="621444"/>
                  </a:lnTo>
                  <a:lnTo>
                    <a:pt x="1119278" y="587401"/>
                  </a:lnTo>
                  <a:lnTo>
                    <a:pt x="1173847" y="568921"/>
                  </a:lnTo>
                  <a:lnTo>
                    <a:pt x="1185540" y="540714"/>
                  </a:lnTo>
                  <a:lnTo>
                    <a:pt x="1130971" y="490136"/>
                  </a:lnTo>
                  <a:lnTo>
                    <a:pt x="1148511" y="467765"/>
                  </a:lnTo>
                  <a:lnTo>
                    <a:pt x="1176770" y="469710"/>
                  </a:lnTo>
                  <a:lnTo>
                    <a:pt x="1188464" y="423996"/>
                  </a:lnTo>
                  <a:lnTo>
                    <a:pt x="1268368" y="393844"/>
                  </a:lnTo>
                  <a:lnTo>
                    <a:pt x="1360941" y="442476"/>
                  </a:lnTo>
                  <a:lnTo>
                    <a:pt x="1420382" y="444421"/>
                  </a:lnTo>
                  <a:lnTo>
                    <a:pt x="1443769" y="476519"/>
                  </a:lnTo>
                  <a:lnTo>
                    <a:pt x="1462283" y="442476"/>
                  </a:lnTo>
                  <a:lnTo>
                    <a:pt x="1440845" y="373418"/>
                  </a:lnTo>
                  <a:lnTo>
                    <a:pt x="1459360" y="350074"/>
                  </a:lnTo>
                  <a:lnTo>
                    <a:pt x="1498338" y="356883"/>
                  </a:lnTo>
                  <a:lnTo>
                    <a:pt x="1560702" y="283934"/>
                  </a:lnTo>
                  <a:lnTo>
                    <a:pt x="1547060" y="231411"/>
                  </a:lnTo>
                  <a:lnTo>
                    <a:pt x="1590910" y="231411"/>
                  </a:lnTo>
                  <a:lnTo>
                    <a:pt x="1611374" y="258645"/>
                  </a:lnTo>
                  <a:lnTo>
                    <a:pt x="1595783" y="290743"/>
                  </a:lnTo>
                  <a:lnTo>
                    <a:pt x="1623067" y="295606"/>
                  </a:lnTo>
                  <a:lnTo>
                    <a:pt x="1614297" y="350074"/>
                  </a:lnTo>
                  <a:lnTo>
                    <a:pt x="1660096" y="354938"/>
                  </a:lnTo>
                  <a:lnTo>
                    <a:pt x="1685432" y="322840"/>
                  </a:lnTo>
                  <a:lnTo>
                    <a:pt x="1697125" y="260591"/>
                  </a:lnTo>
                  <a:lnTo>
                    <a:pt x="1678611" y="191532"/>
                  </a:lnTo>
                  <a:lnTo>
                    <a:pt x="1790672" y="95240"/>
                  </a:lnTo>
                  <a:lnTo>
                    <a:pt x="1952430" y="93295"/>
                  </a:lnTo>
                  <a:lnTo>
                    <a:pt x="1959251" y="74814"/>
                  </a:lnTo>
                  <a:lnTo>
                    <a:pt x="2028437" y="65088"/>
                  </a:lnTo>
                  <a:lnTo>
                    <a:pt x="2072431" y="96854"/>
                  </a:lnTo>
                  <a:lnTo>
                    <a:pt x="2122726" y="4863"/>
                  </a:lnTo>
                  <a:close/>
                </a:path>
              </a:pathLst>
            </a:custGeom>
            <a:solidFill>
              <a:srgbClr val="FF9933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2614114" y="2355089"/>
              <a:ext cx="1554237" cy="1610522"/>
            </a:xfrm>
            <a:custGeom>
              <a:avLst/>
              <a:gdLst/>
              <a:ahLst/>
              <a:cxnLst/>
              <a:rect l="l" t="t" r="r" b="b"/>
              <a:pathLst>
                <a:path w="2498725" h="2589213">
                  <a:moveTo>
                    <a:pt x="1303687" y="0"/>
                  </a:moveTo>
                  <a:lnTo>
                    <a:pt x="1307569" y="3883"/>
                  </a:lnTo>
                  <a:lnTo>
                    <a:pt x="1312420" y="13592"/>
                  </a:lnTo>
                  <a:lnTo>
                    <a:pt x="1326004" y="20388"/>
                  </a:lnTo>
                  <a:lnTo>
                    <a:pt x="1344440" y="15533"/>
                  </a:lnTo>
                  <a:lnTo>
                    <a:pt x="1362876" y="18446"/>
                  </a:lnTo>
                  <a:lnTo>
                    <a:pt x="1381312" y="27184"/>
                  </a:lnTo>
                  <a:lnTo>
                    <a:pt x="1390045" y="38834"/>
                  </a:lnTo>
                  <a:lnTo>
                    <a:pt x="1396837" y="57280"/>
                  </a:lnTo>
                  <a:lnTo>
                    <a:pt x="1408481" y="66017"/>
                  </a:lnTo>
                  <a:lnTo>
                    <a:pt x="1424976" y="77667"/>
                  </a:lnTo>
                  <a:lnTo>
                    <a:pt x="1436620" y="89317"/>
                  </a:lnTo>
                  <a:lnTo>
                    <a:pt x="1468640" y="104851"/>
                  </a:lnTo>
                  <a:lnTo>
                    <a:pt x="1487076" y="119413"/>
                  </a:lnTo>
                  <a:lnTo>
                    <a:pt x="1490957" y="130093"/>
                  </a:lnTo>
                  <a:lnTo>
                    <a:pt x="1493868" y="158247"/>
                  </a:lnTo>
                  <a:lnTo>
                    <a:pt x="1497749" y="162130"/>
                  </a:lnTo>
                  <a:lnTo>
                    <a:pt x="1507452" y="166985"/>
                  </a:lnTo>
                  <a:lnTo>
                    <a:pt x="1529769" y="166985"/>
                  </a:lnTo>
                  <a:lnTo>
                    <a:pt x="1544324" y="171839"/>
                  </a:lnTo>
                  <a:lnTo>
                    <a:pt x="1548205" y="176693"/>
                  </a:lnTo>
                  <a:lnTo>
                    <a:pt x="1546265" y="183489"/>
                  </a:lnTo>
                  <a:lnTo>
                    <a:pt x="1539472" y="199022"/>
                  </a:lnTo>
                  <a:lnTo>
                    <a:pt x="1546265" y="217468"/>
                  </a:lnTo>
                  <a:lnTo>
                    <a:pt x="1601572" y="281544"/>
                  </a:lnTo>
                  <a:lnTo>
                    <a:pt x="1615157" y="298048"/>
                  </a:lnTo>
                  <a:lnTo>
                    <a:pt x="1626800" y="306786"/>
                  </a:lnTo>
                  <a:lnTo>
                    <a:pt x="1633592" y="320378"/>
                  </a:lnTo>
                  <a:lnTo>
                    <a:pt x="1630682" y="325232"/>
                  </a:lnTo>
                  <a:lnTo>
                    <a:pt x="1626800" y="338824"/>
                  </a:lnTo>
                  <a:lnTo>
                    <a:pt x="1626800" y="348532"/>
                  </a:lnTo>
                  <a:lnTo>
                    <a:pt x="1642325" y="360182"/>
                  </a:lnTo>
                  <a:lnTo>
                    <a:pt x="1649117" y="366978"/>
                  </a:lnTo>
                  <a:lnTo>
                    <a:pt x="1649117" y="370862"/>
                  </a:lnTo>
                  <a:lnTo>
                    <a:pt x="1645236" y="389308"/>
                  </a:lnTo>
                  <a:lnTo>
                    <a:pt x="1647177" y="400958"/>
                  </a:lnTo>
                  <a:lnTo>
                    <a:pt x="1653969" y="412608"/>
                  </a:lnTo>
                  <a:lnTo>
                    <a:pt x="1669494" y="431054"/>
                  </a:lnTo>
                  <a:lnTo>
                    <a:pt x="1677256" y="442704"/>
                  </a:lnTo>
                  <a:lnTo>
                    <a:pt x="1677256" y="446587"/>
                  </a:lnTo>
                  <a:lnTo>
                    <a:pt x="1669494" y="458237"/>
                  </a:lnTo>
                  <a:lnTo>
                    <a:pt x="1667553" y="476683"/>
                  </a:lnTo>
                  <a:lnTo>
                    <a:pt x="1667553" y="483479"/>
                  </a:lnTo>
                  <a:lnTo>
                    <a:pt x="1674345" y="488333"/>
                  </a:lnTo>
                  <a:lnTo>
                    <a:pt x="1694722" y="495129"/>
                  </a:lnTo>
                  <a:lnTo>
                    <a:pt x="1702484" y="499984"/>
                  </a:lnTo>
                  <a:lnTo>
                    <a:pt x="1702484" y="506779"/>
                  </a:lnTo>
                  <a:lnTo>
                    <a:pt x="1690841" y="518429"/>
                  </a:lnTo>
                  <a:lnTo>
                    <a:pt x="1687930" y="525225"/>
                  </a:lnTo>
                  <a:lnTo>
                    <a:pt x="1694722" y="538817"/>
                  </a:lnTo>
                  <a:lnTo>
                    <a:pt x="1741297" y="594155"/>
                  </a:lnTo>
                  <a:lnTo>
                    <a:pt x="1748089" y="607747"/>
                  </a:lnTo>
                  <a:lnTo>
                    <a:pt x="1748089" y="614543"/>
                  </a:lnTo>
                  <a:lnTo>
                    <a:pt x="1736445" y="626193"/>
                  </a:lnTo>
                  <a:lnTo>
                    <a:pt x="1727712" y="634931"/>
                  </a:lnTo>
                  <a:lnTo>
                    <a:pt x="1724802" y="644639"/>
                  </a:lnTo>
                  <a:lnTo>
                    <a:pt x="1734505" y="665027"/>
                  </a:lnTo>
                  <a:lnTo>
                    <a:pt x="1741297" y="678618"/>
                  </a:lnTo>
                  <a:lnTo>
                    <a:pt x="1773317" y="724248"/>
                  </a:lnTo>
                  <a:lnTo>
                    <a:pt x="1782050" y="735898"/>
                  </a:lnTo>
                  <a:lnTo>
                    <a:pt x="1820862" y="763082"/>
                  </a:lnTo>
                  <a:lnTo>
                    <a:pt x="1789174" y="763082"/>
                  </a:lnTo>
                  <a:lnTo>
                    <a:pt x="1789388" y="763588"/>
                  </a:lnTo>
                  <a:lnTo>
                    <a:pt x="1822573" y="763588"/>
                  </a:lnTo>
                  <a:lnTo>
                    <a:pt x="1845877" y="782085"/>
                  </a:lnTo>
                  <a:lnTo>
                    <a:pt x="1852674" y="791821"/>
                  </a:lnTo>
                  <a:lnTo>
                    <a:pt x="1859471" y="807397"/>
                  </a:lnTo>
                  <a:lnTo>
                    <a:pt x="1869181" y="851206"/>
                  </a:lnTo>
                  <a:lnTo>
                    <a:pt x="1875978" y="867756"/>
                  </a:lnTo>
                  <a:lnTo>
                    <a:pt x="1887630" y="879438"/>
                  </a:lnTo>
                  <a:lnTo>
                    <a:pt x="1903166" y="888200"/>
                  </a:lnTo>
                  <a:lnTo>
                    <a:pt x="1946860" y="906697"/>
                  </a:lnTo>
                  <a:lnTo>
                    <a:pt x="1955599" y="913512"/>
                  </a:lnTo>
                  <a:lnTo>
                    <a:pt x="1960454" y="925194"/>
                  </a:lnTo>
                  <a:lnTo>
                    <a:pt x="1953657" y="938824"/>
                  </a:lnTo>
                  <a:lnTo>
                    <a:pt x="1946860" y="950506"/>
                  </a:lnTo>
                  <a:lnTo>
                    <a:pt x="1946860" y="954400"/>
                  </a:lnTo>
                  <a:lnTo>
                    <a:pt x="1967251" y="984580"/>
                  </a:lnTo>
                  <a:lnTo>
                    <a:pt x="1970164" y="989447"/>
                  </a:lnTo>
                  <a:lnTo>
                    <a:pt x="1965309" y="991394"/>
                  </a:lnTo>
                  <a:lnTo>
                    <a:pt x="1944918" y="994315"/>
                  </a:lnTo>
                  <a:lnTo>
                    <a:pt x="1933266" y="998209"/>
                  </a:lnTo>
                  <a:lnTo>
                    <a:pt x="1930353" y="1005024"/>
                  </a:lnTo>
                  <a:lnTo>
                    <a:pt x="1935208" y="1009891"/>
                  </a:lnTo>
                  <a:lnTo>
                    <a:pt x="1967251" y="1028389"/>
                  </a:lnTo>
                  <a:lnTo>
                    <a:pt x="1972106" y="1037150"/>
                  </a:lnTo>
                  <a:lnTo>
                    <a:pt x="1970164" y="1046886"/>
                  </a:lnTo>
                  <a:lnTo>
                    <a:pt x="1972106" y="1058568"/>
                  </a:lnTo>
                  <a:lnTo>
                    <a:pt x="1983758" y="1077065"/>
                  </a:lnTo>
                  <a:lnTo>
                    <a:pt x="1997352" y="1083880"/>
                  </a:lnTo>
                  <a:lnTo>
                    <a:pt x="2042989" y="1092642"/>
                  </a:lnTo>
                  <a:lnTo>
                    <a:pt x="2066293" y="1097509"/>
                  </a:lnTo>
                  <a:lnTo>
                    <a:pt x="2075032" y="1104324"/>
                  </a:lnTo>
                  <a:lnTo>
                    <a:pt x="2081829" y="1111139"/>
                  </a:lnTo>
                  <a:lnTo>
                    <a:pt x="2081829" y="1124768"/>
                  </a:lnTo>
                  <a:lnTo>
                    <a:pt x="2084742" y="1138398"/>
                  </a:lnTo>
                  <a:lnTo>
                    <a:pt x="2088626" y="1150080"/>
                  </a:lnTo>
                  <a:lnTo>
                    <a:pt x="2103191" y="1168577"/>
                  </a:lnTo>
                  <a:lnTo>
                    <a:pt x="2145914" y="1221148"/>
                  </a:lnTo>
                  <a:lnTo>
                    <a:pt x="2150769" y="1228936"/>
                  </a:lnTo>
                  <a:lnTo>
                    <a:pt x="2148827" y="1242565"/>
                  </a:lnTo>
                  <a:lnTo>
                    <a:pt x="2142030" y="1258142"/>
                  </a:lnTo>
                  <a:lnTo>
                    <a:pt x="2139117" y="1271771"/>
                  </a:lnTo>
                  <a:lnTo>
                    <a:pt x="2145914" y="1286374"/>
                  </a:lnTo>
                  <a:lnTo>
                    <a:pt x="2157566" y="1297083"/>
                  </a:lnTo>
                  <a:lnTo>
                    <a:pt x="2182812" y="1308766"/>
                  </a:lnTo>
                  <a:lnTo>
                    <a:pt x="2208058" y="1318501"/>
                  </a:lnTo>
                  <a:lnTo>
                    <a:pt x="2229420" y="1332130"/>
                  </a:lnTo>
                  <a:lnTo>
                    <a:pt x="2238159" y="1347707"/>
                  </a:lnTo>
                  <a:lnTo>
                    <a:pt x="2243014" y="1359389"/>
                  </a:lnTo>
                  <a:lnTo>
                    <a:pt x="2261463" y="1371072"/>
                  </a:lnTo>
                  <a:lnTo>
                    <a:pt x="2307100" y="1396383"/>
                  </a:lnTo>
                  <a:lnTo>
                    <a:pt x="2315838" y="1401251"/>
                  </a:lnTo>
                  <a:lnTo>
                    <a:pt x="2332345" y="1419748"/>
                  </a:lnTo>
                  <a:lnTo>
                    <a:pt x="2369243" y="1488869"/>
                  </a:lnTo>
                  <a:lnTo>
                    <a:pt x="2379924" y="1506392"/>
                  </a:lnTo>
                  <a:lnTo>
                    <a:pt x="2382837" y="1518075"/>
                  </a:lnTo>
                  <a:lnTo>
                    <a:pt x="2373127" y="1543386"/>
                  </a:lnTo>
                  <a:lnTo>
                    <a:pt x="2373127" y="1561884"/>
                  </a:lnTo>
                  <a:lnTo>
                    <a:pt x="2376040" y="1580381"/>
                  </a:lnTo>
                  <a:lnTo>
                    <a:pt x="2382837" y="1598878"/>
                  </a:lnTo>
                  <a:lnTo>
                    <a:pt x="2382668" y="1598910"/>
                  </a:lnTo>
                  <a:lnTo>
                    <a:pt x="2397623" y="1627883"/>
                  </a:lnTo>
                  <a:lnTo>
                    <a:pt x="2427760" y="1670652"/>
                  </a:lnTo>
                  <a:lnTo>
                    <a:pt x="2441369" y="1698841"/>
                  </a:lnTo>
                  <a:lnTo>
                    <a:pt x="2453035" y="1739666"/>
                  </a:lnTo>
                  <a:lnTo>
                    <a:pt x="2464701" y="1813539"/>
                  </a:lnTo>
                  <a:lnTo>
                    <a:pt x="2483171" y="1879637"/>
                  </a:lnTo>
                  <a:lnTo>
                    <a:pt x="2483171" y="1894217"/>
                  </a:lnTo>
                  <a:lnTo>
                    <a:pt x="2473450" y="1916574"/>
                  </a:lnTo>
                  <a:lnTo>
                    <a:pt x="2454979" y="1951567"/>
                  </a:lnTo>
                  <a:lnTo>
                    <a:pt x="2453035" y="1960315"/>
                  </a:lnTo>
                  <a:lnTo>
                    <a:pt x="2459840" y="1971979"/>
                  </a:lnTo>
                  <a:lnTo>
                    <a:pt x="2491920" y="1999196"/>
                  </a:lnTo>
                  <a:lnTo>
                    <a:pt x="2494837" y="2006000"/>
                  </a:lnTo>
                  <a:lnTo>
                    <a:pt x="2487060" y="2012804"/>
                  </a:lnTo>
                  <a:lnTo>
                    <a:pt x="2478310" y="2017664"/>
                  </a:lnTo>
                  <a:lnTo>
                    <a:pt x="2478310" y="2020580"/>
                  </a:lnTo>
                  <a:lnTo>
                    <a:pt x="2494837" y="2036133"/>
                  </a:lnTo>
                  <a:lnTo>
                    <a:pt x="2498725" y="2047797"/>
                  </a:lnTo>
                  <a:lnTo>
                    <a:pt x="2498725" y="2054601"/>
                  </a:lnTo>
                  <a:lnTo>
                    <a:pt x="2480255" y="2061405"/>
                  </a:lnTo>
                  <a:lnTo>
                    <a:pt x="2469561" y="2068209"/>
                  </a:lnTo>
                  <a:lnTo>
                    <a:pt x="2469561" y="2073069"/>
                  </a:lnTo>
                  <a:lnTo>
                    <a:pt x="2480255" y="2084734"/>
                  </a:lnTo>
                  <a:lnTo>
                    <a:pt x="2483171" y="2091538"/>
                  </a:lnTo>
                  <a:lnTo>
                    <a:pt x="2478310" y="2098342"/>
                  </a:lnTo>
                  <a:lnTo>
                    <a:pt x="2454979" y="2110006"/>
                  </a:lnTo>
                  <a:lnTo>
                    <a:pt x="2444286" y="2123615"/>
                  </a:lnTo>
                  <a:lnTo>
                    <a:pt x="2444286" y="2148887"/>
                  </a:lnTo>
                  <a:lnTo>
                    <a:pt x="2446230" y="2176104"/>
                  </a:lnTo>
                  <a:lnTo>
                    <a:pt x="2439425" y="2199432"/>
                  </a:lnTo>
                  <a:lnTo>
                    <a:pt x="2429704" y="2211097"/>
                  </a:lnTo>
                  <a:lnTo>
                    <a:pt x="2425815" y="2213041"/>
                  </a:lnTo>
                  <a:lnTo>
                    <a:pt x="2419010" y="2213041"/>
                  </a:lnTo>
                  <a:lnTo>
                    <a:pt x="2409289" y="2211097"/>
                  </a:lnTo>
                  <a:lnTo>
                    <a:pt x="2404428" y="2214985"/>
                  </a:lnTo>
                  <a:lnTo>
                    <a:pt x="2404428" y="2226649"/>
                  </a:lnTo>
                  <a:lnTo>
                    <a:pt x="2411233" y="2238313"/>
                  </a:lnTo>
                  <a:lnTo>
                    <a:pt x="2411233" y="2245117"/>
                  </a:lnTo>
                  <a:lnTo>
                    <a:pt x="2402484" y="2254838"/>
                  </a:lnTo>
                  <a:lnTo>
                    <a:pt x="2390819" y="2261642"/>
                  </a:lnTo>
                  <a:lnTo>
                    <a:pt x="2379153" y="2263586"/>
                  </a:lnTo>
                  <a:lnTo>
                    <a:pt x="2377209" y="2268446"/>
                  </a:lnTo>
                  <a:lnTo>
                    <a:pt x="2377209" y="2275250"/>
                  </a:lnTo>
                  <a:lnTo>
                    <a:pt x="2384014" y="2286914"/>
                  </a:lnTo>
                  <a:lnTo>
                    <a:pt x="2407345" y="2314131"/>
                  </a:lnTo>
                  <a:lnTo>
                    <a:pt x="2411233" y="2322879"/>
                  </a:lnTo>
                  <a:lnTo>
                    <a:pt x="2411233" y="2329683"/>
                  </a:lnTo>
                  <a:lnTo>
                    <a:pt x="2407345" y="2351068"/>
                  </a:lnTo>
                  <a:lnTo>
                    <a:pt x="2404428" y="2371480"/>
                  </a:lnTo>
                  <a:lnTo>
                    <a:pt x="2388874" y="2440494"/>
                  </a:lnTo>
                  <a:lnTo>
                    <a:pt x="2349989" y="2426885"/>
                  </a:lnTo>
                  <a:lnTo>
                    <a:pt x="2274163" y="2437578"/>
                  </a:lnTo>
                  <a:lnTo>
                    <a:pt x="2205141" y="2398697"/>
                  </a:lnTo>
                  <a:lnTo>
                    <a:pt x="2147786" y="2454102"/>
                  </a:lnTo>
                  <a:lnTo>
                    <a:pt x="2011687" y="2430774"/>
                  </a:lnTo>
                  <a:lnTo>
                    <a:pt x="1996133" y="2589213"/>
                  </a:lnTo>
                  <a:lnTo>
                    <a:pt x="1938777" y="2582409"/>
                  </a:lnTo>
                  <a:lnTo>
                    <a:pt x="1965997" y="2454102"/>
                  </a:lnTo>
                  <a:lnTo>
                    <a:pt x="1929056" y="2437578"/>
                  </a:lnTo>
                  <a:lnTo>
                    <a:pt x="1929056" y="2396753"/>
                  </a:lnTo>
                  <a:lnTo>
                    <a:pt x="1925247" y="2349143"/>
                  </a:lnTo>
                  <a:lnTo>
                    <a:pt x="1897431" y="2374089"/>
                  </a:lnTo>
                  <a:lnTo>
                    <a:pt x="1865335" y="2355603"/>
                  </a:lnTo>
                  <a:lnTo>
                    <a:pt x="1821567" y="2355603"/>
                  </a:lnTo>
                  <a:lnTo>
                    <a:pt x="1819621" y="2420789"/>
                  </a:lnTo>
                  <a:lnTo>
                    <a:pt x="1769045" y="2431492"/>
                  </a:lnTo>
                  <a:lnTo>
                    <a:pt x="1755428" y="2374089"/>
                  </a:lnTo>
                  <a:lnTo>
                    <a:pt x="1735003" y="2346847"/>
                  </a:lnTo>
                  <a:lnTo>
                    <a:pt x="1659139" y="2363387"/>
                  </a:lnTo>
                  <a:lnTo>
                    <a:pt x="1649412" y="2441221"/>
                  </a:lnTo>
                  <a:lnTo>
                    <a:pt x="1569657" y="2454842"/>
                  </a:lnTo>
                  <a:lnTo>
                    <a:pt x="1544369" y="2503488"/>
                  </a:lnTo>
                  <a:lnTo>
                    <a:pt x="1445162" y="2496678"/>
                  </a:lnTo>
                  <a:lnTo>
                    <a:pt x="1438353" y="2463598"/>
                  </a:lnTo>
                  <a:lnTo>
                    <a:pt x="1367352" y="2431492"/>
                  </a:lnTo>
                  <a:lnTo>
                    <a:pt x="1316775" y="2429546"/>
                  </a:lnTo>
                  <a:lnTo>
                    <a:pt x="1307049" y="2456788"/>
                  </a:lnTo>
                  <a:lnTo>
                    <a:pt x="1114470" y="2493759"/>
                  </a:lnTo>
                  <a:lnTo>
                    <a:pt x="1057085" y="2473327"/>
                  </a:lnTo>
                  <a:lnTo>
                    <a:pt x="1028879" y="2388683"/>
                  </a:lnTo>
                  <a:lnTo>
                    <a:pt x="983166" y="2358522"/>
                  </a:lnTo>
                  <a:lnTo>
                    <a:pt x="994837" y="2330307"/>
                  </a:lnTo>
                  <a:lnTo>
                    <a:pt x="974412" y="2296255"/>
                  </a:lnTo>
                  <a:lnTo>
                    <a:pt x="953014" y="2282634"/>
                  </a:lnTo>
                  <a:lnTo>
                    <a:pt x="971494" y="2208691"/>
                  </a:lnTo>
                  <a:lnTo>
                    <a:pt x="944261" y="2195070"/>
                  </a:lnTo>
                  <a:lnTo>
                    <a:pt x="920918" y="2230096"/>
                  </a:lnTo>
                  <a:lnTo>
                    <a:pt x="886876" y="2218421"/>
                  </a:lnTo>
                  <a:lnTo>
                    <a:pt x="794477" y="2105561"/>
                  </a:lnTo>
                  <a:lnTo>
                    <a:pt x="827546" y="1987837"/>
                  </a:lnTo>
                  <a:lnTo>
                    <a:pt x="701105" y="1879842"/>
                  </a:lnTo>
                  <a:lnTo>
                    <a:pt x="682625" y="1797143"/>
                  </a:lnTo>
                  <a:lnTo>
                    <a:pt x="713841" y="1777119"/>
                  </a:lnTo>
                  <a:lnTo>
                    <a:pt x="713782" y="1776712"/>
                  </a:lnTo>
                  <a:lnTo>
                    <a:pt x="683464" y="1796157"/>
                  </a:lnTo>
                  <a:lnTo>
                    <a:pt x="634851" y="1762124"/>
                  </a:lnTo>
                  <a:lnTo>
                    <a:pt x="634851" y="1647384"/>
                  </a:lnTo>
                  <a:lnTo>
                    <a:pt x="597905" y="1635716"/>
                  </a:lnTo>
                  <a:lnTo>
                    <a:pt x="589154" y="1576401"/>
                  </a:lnTo>
                  <a:lnTo>
                    <a:pt x="671797" y="1541396"/>
                  </a:lnTo>
                  <a:lnTo>
                    <a:pt x="697076" y="1548203"/>
                  </a:lnTo>
                  <a:lnTo>
                    <a:pt x="708743" y="1493750"/>
                  </a:lnTo>
                  <a:lnTo>
                    <a:pt x="658185" y="1461662"/>
                  </a:lnTo>
                  <a:lnTo>
                    <a:pt x="614433" y="1453883"/>
                  </a:lnTo>
                  <a:lnTo>
                    <a:pt x="594016" y="1355674"/>
                  </a:lnTo>
                  <a:lnTo>
                    <a:pt x="515320" y="1303205"/>
                  </a:lnTo>
                  <a:lnTo>
                    <a:pt x="514793" y="1304925"/>
                  </a:lnTo>
                  <a:lnTo>
                    <a:pt x="398015" y="1304925"/>
                  </a:lnTo>
                  <a:lnTo>
                    <a:pt x="377579" y="1249439"/>
                  </a:lnTo>
                  <a:lnTo>
                    <a:pt x="333788" y="1242625"/>
                  </a:lnTo>
                  <a:lnTo>
                    <a:pt x="253017" y="1182272"/>
                  </a:lnTo>
                  <a:lnTo>
                    <a:pt x="227716" y="1187139"/>
                  </a:lnTo>
                  <a:lnTo>
                    <a:pt x="177112" y="1279616"/>
                  </a:lnTo>
                  <a:lnTo>
                    <a:pt x="131374" y="1246519"/>
                  </a:lnTo>
                  <a:lnTo>
                    <a:pt x="62281" y="1256253"/>
                  </a:lnTo>
                  <a:lnTo>
                    <a:pt x="69093" y="1185192"/>
                  </a:lnTo>
                  <a:lnTo>
                    <a:pt x="48657" y="1136521"/>
                  </a:lnTo>
                  <a:lnTo>
                    <a:pt x="87583" y="1090769"/>
                  </a:lnTo>
                  <a:lnTo>
                    <a:pt x="35033" y="1023602"/>
                  </a:lnTo>
                  <a:lnTo>
                    <a:pt x="57416" y="969089"/>
                  </a:lnTo>
                  <a:lnTo>
                    <a:pt x="52550" y="932099"/>
                  </a:lnTo>
                  <a:lnTo>
                    <a:pt x="11678" y="901922"/>
                  </a:lnTo>
                  <a:lnTo>
                    <a:pt x="0" y="861038"/>
                  </a:lnTo>
                  <a:lnTo>
                    <a:pt x="25302" y="825994"/>
                  </a:lnTo>
                  <a:lnTo>
                    <a:pt x="75905" y="805552"/>
                  </a:lnTo>
                  <a:lnTo>
                    <a:pt x="62281" y="731571"/>
                  </a:lnTo>
                  <a:lnTo>
                    <a:pt x="96341" y="697500"/>
                  </a:lnTo>
                  <a:lnTo>
                    <a:pt x="32114" y="564140"/>
                  </a:lnTo>
                  <a:lnTo>
                    <a:pt x="62281" y="520335"/>
                  </a:lnTo>
                  <a:lnTo>
                    <a:pt x="117750" y="511574"/>
                  </a:lnTo>
                  <a:lnTo>
                    <a:pt x="177112" y="449274"/>
                  </a:lnTo>
                  <a:lnTo>
                    <a:pt x="246205" y="446354"/>
                  </a:lnTo>
                  <a:lnTo>
                    <a:pt x="254964" y="400602"/>
                  </a:lnTo>
                  <a:lnTo>
                    <a:pt x="319191" y="407416"/>
                  </a:lnTo>
                  <a:lnTo>
                    <a:pt x="362982" y="385027"/>
                  </a:lnTo>
                  <a:lnTo>
                    <a:pt x="471001" y="380160"/>
                  </a:lnTo>
                  <a:lnTo>
                    <a:pt x="517712" y="354851"/>
                  </a:lnTo>
                  <a:lnTo>
                    <a:pt x="590698" y="370426"/>
                  </a:lnTo>
                  <a:lnTo>
                    <a:pt x="694824" y="331488"/>
                  </a:lnTo>
                  <a:lnTo>
                    <a:pt x="777541" y="348036"/>
                  </a:lnTo>
                  <a:lnTo>
                    <a:pt x="816467" y="315913"/>
                  </a:lnTo>
                  <a:lnTo>
                    <a:pt x="828144" y="327594"/>
                  </a:lnTo>
                  <a:lnTo>
                    <a:pt x="835962" y="337520"/>
                  </a:lnTo>
                  <a:lnTo>
                    <a:pt x="836353" y="337221"/>
                  </a:lnTo>
                  <a:lnTo>
                    <a:pt x="829206" y="328145"/>
                  </a:lnTo>
                  <a:lnTo>
                    <a:pt x="817562" y="316494"/>
                  </a:lnTo>
                  <a:lnTo>
                    <a:pt x="878018" y="305405"/>
                  </a:lnTo>
                  <a:lnTo>
                    <a:pt x="882967" y="301625"/>
                  </a:lnTo>
                  <a:lnTo>
                    <a:pt x="889738" y="303255"/>
                  </a:lnTo>
                  <a:lnTo>
                    <a:pt x="933999" y="295136"/>
                  </a:lnTo>
                  <a:lnTo>
                    <a:pt x="1014535" y="75726"/>
                  </a:lnTo>
                  <a:lnTo>
                    <a:pt x="1028119" y="68930"/>
                  </a:lnTo>
                  <a:lnTo>
                    <a:pt x="1044615" y="66017"/>
                  </a:lnTo>
                  <a:lnTo>
                    <a:pt x="1055288" y="62134"/>
                  </a:lnTo>
                  <a:lnTo>
                    <a:pt x="1063051" y="57280"/>
                  </a:lnTo>
                  <a:lnTo>
                    <a:pt x="1076635" y="54367"/>
                  </a:lnTo>
                  <a:lnTo>
                    <a:pt x="1110596" y="54367"/>
                  </a:lnTo>
                  <a:lnTo>
                    <a:pt x="1124180" y="50484"/>
                  </a:lnTo>
                  <a:lnTo>
                    <a:pt x="1133883" y="45629"/>
                  </a:lnTo>
                  <a:lnTo>
                    <a:pt x="1149408" y="43688"/>
                  </a:lnTo>
                  <a:lnTo>
                    <a:pt x="1179488" y="38834"/>
                  </a:lnTo>
                  <a:lnTo>
                    <a:pt x="1193072" y="32038"/>
                  </a:lnTo>
                  <a:lnTo>
                    <a:pt x="1199864" y="22329"/>
                  </a:lnTo>
                  <a:lnTo>
                    <a:pt x="1211508" y="18446"/>
                  </a:lnTo>
                  <a:lnTo>
                    <a:pt x="1234795" y="13592"/>
                  </a:lnTo>
                  <a:lnTo>
                    <a:pt x="1266816" y="13592"/>
                  </a:lnTo>
                  <a:lnTo>
                    <a:pt x="1292044" y="1942"/>
                  </a:lnTo>
                  <a:close/>
                </a:path>
              </a:pathLst>
            </a:custGeom>
            <a:solidFill>
              <a:srgbClr val="FFCF21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905836" y="2396562"/>
              <a:ext cx="1768512" cy="1229368"/>
            </a:xfrm>
            <a:custGeom>
              <a:avLst/>
              <a:gdLst/>
              <a:ahLst/>
              <a:cxnLst/>
              <a:rect l="l" t="t" r="r" b="b"/>
              <a:pathLst>
                <a:path w="2843212" h="1976438">
                  <a:moveTo>
                    <a:pt x="1416072" y="0"/>
                  </a:moveTo>
                  <a:lnTo>
                    <a:pt x="1434540" y="30103"/>
                  </a:lnTo>
                  <a:lnTo>
                    <a:pt x="1439399" y="57293"/>
                  </a:lnTo>
                  <a:lnTo>
                    <a:pt x="1554091" y="144689"/>
                  </a:lnTo>
                  <a:lnTo>
                    <a:pt x="1668783" y="167995"/>
                  </a:lnTo>
                  <a:lnTo>
                    <a:pt x="1705718" y="146631"/>
                  </a:lnTo>
                  <a:lnTo>
                    <a:pt x="1704954" y="156230"/>
                  </a:lnTo>
                  <a:lnTo>
                    <a:pt x="1705294" y="156083"/>
                  </a:lnTo>
                  <a:cubicBezTo>
                    <a:pt x="1705554" y="152878"/>
                    <a:pt x="1705825" y="149535"/>
                    <a:pt x="1706108" y="146050"/>
                  </a:cubicBezTo>
                  <a:cubicBezTo>
                    <a:pt x="1706117" y="146050"/>
                    <a:pt x="1706751" y="146079"/>
                    <a:pt x="1756646" y="148346"/>
                  </a:cubicBezTo>
                  <a:cubicBezTo>
                    <a:pt x="1756654" y="148349"/>
                    <a:pt x="1757054" y="148526"/>
                    <a:pt x="1777321" y="157529"/>
                  </a:cubicBezTo>
                  <a:cubicBezTo>
                    <a:pt x="1777327" y="157528"/>
                    <a:pt x="1777436" y="157515"/>
                    <a:pt x="1779618" y="157242"/>
                  </a:cubicBezTo>
                  <a:lnTo>
                    <a:pt x="1795698" y="155233"/>
                  </a:lnTo>
                  <a:cubicBezTo>
                    <a:pt x="1795706" y="155230"/>
                    <a:pt x="1796150" y="155110"/>
                    <a:pt x="1820967" y="148346"/>
                  </a:cubicBezTo>
                  <a:cubicBezTo>
                    <a:pt x="1820975" y="148346"/>
                    <a:pt x="1821390" y="148388"/>
                    <a:pt x="1843939" y="150641"/>
                  </a:cubicBezTo>
                  <a:cubicBezTo>
                    <a:pt x="1843942" y="150646"/>
                    <a:pt x="1844009" y="150726"/>
                    <a:pt x="1845374" y="152363"/>
                  </a:cubicBezTo>
                  <a:lnTo>
                    <a:pt x="1855425" y="164416"/>
                  </a:lnTo>
                  <a:cubicBezTo>
                    <a:pt x="1855427" y="164423"/>
                    <a:pt x="1855558" y="164948"/>
                    <a:pt x="1864613" y="201148"/>
                  </a:cubicBezTo>
                  <a:cubicBezTo>
                    <a:pt x="1864617" y="201151"/>
                    <a:pt x="1864669" y="201186"/>
                    <a:pt x="1865475" y="201722"/>
                  </a:cubicBezTo>
                  <a:lnTo>
                    <a:pt x="1871505" y="205740"/>
                  </a:lnTo>
                  <a:cubicBezTo>
                    <a:pt x="1871510" y="205741"/>
                    <a:pt x="1871582" y="205759"/>
                    <a:pt x="1872653" y="206027"/>
                  </a:cubicBezTo>
                  <a:lnTo>
                    <a:pt x="1880694" y="208036"/>
                  </a:lnTo>
                  <a:cubicBezTo>
                    <a:pt x="1880698" y="208032"/>
                    <a:pt x="1880778" y="207966"/>
                    <a:pt x="1882416" y="206601"/>
                  </a:cubicBezTo>
                  <a:lnTo>
                    <a:pt x="1894477" y="196557"/>
                  </a:lnTo>
                  <a:cubicBezTo>
                    <a:pt x="1894482" y="196557"/>
                    <a:pt x="1894582" y="196557"/>
                    <a:pt x="1896487" y="196557"/>
                  </a:cubicBezTo>
                  <a:lnTo>
                    <a:pt x="1910557" y="196557"/>
                  </a:lnTo>
                  <a:cubicBezTo>
                    <a:pt x="1910567" y="196561"/>
                    <a:pt x="1911037" y="196818"/>
                    <a:pt x="1935826" y="210331"/>
                  </a:cubicBezTo>
                  <a:cubicBezTo>
                    <a:pt x="1935835" y="210325"/>
                    <a:pt x="1936268" y="210023"/>
                    <a:pt x="1958798" y="194261"/>
                  </a:cubicBezTo>
                  <a:cubicBezTo>
                    <a:pt x="1958808" y="194260"/>
                    <a:pt x="1959351" y="194176"/>
                    <a:pt x="1988661" y="189670"/>
                  </a:cubicBezTo>
                  <a:cubicBezTo>
                    <a:pt x="1988666" y="189672"/>
                    <a:pt x="1988759" y="189712"/>
                    <a:pt x="1990671" y="190530"/>
                  </a:cubicBezTo>
                  <a:lnTo>
                    <a:pt x="2004741" y="196557"/>
                  </a:lnTo>
                  <a:cubicBezTo>
                    <a:pt x="2004747" y="196561"/>
                    <a:pt x="2004855" y="196656"/>
                    <a:pt x="2007038" y="198566"/>
                  </a:cubicBezTo>
                  <a:lnTo>
                    <a:pt x="2023119" y="212627"/>
                  </a:lnTo>
                  <a:cubicBezTo>
                    <a:pt x="2023122" y="212632"/>
                    <a:pt x="2023175" y="212703"/>
                    <a:pt x="2023980" y="213775"/>
                  </a:cubicBezTo>
                  <a:lnTo>
                    <a:pt x="2030010" y="221810"/>
                  </a:lnTo>
                  <a:cubicBezTo>
                    <a:pt x="2030020" y="221817"/>
                    <a:pt x="2030514" y="222188"/>
                    <a:pt x="2057577" y="242472"/>
                  </a:cubicBezTo>
                  <a:cubicBezTo>
                    <a:pt x="2057588" y="242477"/>
                    <a:pt x="2058130" y="242770"/>
                    <a:pt x="2087440" y="258543"/>
                  </a:cubicBezTo>
                  <a:cubicBezTo>
                    <a:pt x="2087449" y="258551"/>
                    <a:pt x="2087953" y="258971"/>
                    <a:pt x="2115006" y="281500"/>
                  </a:cubicBezTo>
                  <a:cubicBezTo>
                    <a:pt x="2115012" y="281501"/>
                    <a:pt x="2115121" y="281515"/>
                    <a:pt x="2117303" y="281787"/>
                  </a:cubicBezTo>
                  <a:lnTo>
                    <a:pt x="2133384" y="283796"/>
                  </a:lnTo>
                  <a:cubicBezTo>
                    <a:pt x="2133393" y="283793"/>
                    <a:pt x="2133905" y="283666"/>
                    <a:pt x="2160950" y="276909"/>
                  </a:cubicBezTo>
                  <a:cubicBezTo>
                    <a:pt x="2160959" y="276903"/>
                    <a:pt x="2161651" y="276513"/>
                    <a:pt x="2213785" y="247064"/>
                  </a:cubicBezTo>
                  <a:cubicBezTo>
                    <a:pt x="2213793" y="247064"/>
                    <a:pt x="2214468" y="247034"/>
                    <a:pt x="2266620" y="244768"/>
                  </a:cubicBezTo>
                  <a:cubicBezTo>
                    <a:pt x="2266633" y="244764"/>
                    <a:pt x="2267339" y="244503"/>
                    <a:pt x="2310266" y="228698"/>
                  </a:cubicBezTo>
                  <a:cubicBezTo>
                    <a:pt x="2310279" y="228697"/>
                    <a:pt x="2311314" y="228639"/>
                    <a:pt x="2392965" y="224106"/>
                  </a:cubicBezTo>
                  <a:cubicBezTo>
                    <a:pt x="2392973" y="224108"/>
                    <a:pt x="2393643" y="224224"/>
                    <a:pt x="2445800" y="233289"/>
                  </a:cubicBezTo>
                  <a:cubicBezTo>
                    <a:pt x="2445807" y="233303"/>
                    <a:pt x="2446392" y="234360"/>
                    <a:pt x="2494041" y="320528"/>
                  </a:cubicBezTo>
                  <a:cubicBezTo>
                    <a:pt x="2494048" y="320537"/>
                    <a:pt x="2494609" y="321216"/>
                    <a:pt x="2537687" y="373331"/>
                  </a:cubicBezTo>
                  <a:cubicBezTo>
                    <a:pt x="2537700" y="373331"/>
                    <a:pt x="2538359" y="373289"/>
                    <a:pt x="2574442" y="371035"/>
                  </a:cubicBezTo>
                  <a:cubicBezTo>
                    <a:pt x="2574454" y="371048"/>
                    <a:pt x="2575364" y="372043"/>
                    <a:pt x="2647952" y="451387"/>
                  </a:cubicBezTo>
                  <a:cubicBezTo>
                    <a:pt x="2647955" y="451397"/>
                    <a:pt x="2648246" y="452181"/>
                    <a:pt x="2670924" y="513373"/>
                  </a:cubicBezTo>
                  <a:cubicBezTo>
                    <a:pt x="2670941" y="513370"/>
                    <a:pt x="2672279" y="513172"/>
                    <a:pt x="2778891" y="497303"/>
                  </a:cubicBezTo>
                  <a:cubicBezTo>
                    <a:pt x="2778897" y="497314"/>
                    <a:pt x="2779485" y="498530"/>
                    <a:pt x="2843212" y="630457"/>
                  </a:cubicBezTo>
                  <a:cubicBezTo>
                    <a:pt x="2843207" y="630464"/>
                    <a:pt x="2842880" y="630790"/>
                    <a:pt x="2824024" y="649634"/>
                  </a:cubicBezTo>
                  <a:lnTo>
                    <a:pt x="2829243" y="654050"/>
                  </a:lnTo>
                  <a:lnTo>
                    <a:pt x="2810690" y="677904"/>
                  </a:lnTo>
                  <a:cubicBezTo>
                    <a:pt x="2812555" y="687847"/>
                    <a:pt x="2815967" y="706047"/>
                    <a:pt x="2822213" y="739357"/>
                  </a:cubicBezTo>
                  <a:cubicBezTo>
                    <a:pt x="2822202" y="739361"/>
                    <a:pt x="2821460" y="739666"/>
                    <a:pt x="2771728" y="760009"/>
                  </a:cubicBezTo>
                  <a:cubicBezTo>
                    <a:pt x="2771722" y="760017"/>
                    <a:pt x="2771339" y="760539"/>
                    <a:pt x="2746485" y="794428"/>
                  </a:cubicBezTo>
                  <a:cubicBezTo>
                    <a:pt x="2746489" y="794443"/>
                    <a:pt x="2746700" y="795203"/>
                    <a:pt x="2757959" y="835732"/>
                  </a:cubicBezTo>
                  <a:cubicBezTo>
                    <a:pt x="2757974" y="835743"/>
                    <a:pt x="2758745" y="836300"/>
                    <a:pt x="2799265" y="865563"/>
                  </a:cubicBezTo>
                  <a:cubicBezTo>
                    <a:pt x="2799268" y="865579"/>
                    <a:pt x="2799362" y="866337"/>
                    <a:pt x="2803855" y="902277"/>
                  </a:cubicBezTo>
                  <a:cubicBezTo>
                    <a:pt x="2803850" y="902288"/>
                    <a:pt x="2803538" y="903036"/>
                    <a:pt x="2780907" y="957349"/>
                  </a:cubicBezTo>
                  <a:cubicBezTo>
                    <a:pt x="2780918" y="957363"/>
                    <a:pt x="2781651" y="958287"/>
                    <a:pt x="2833687" y="1023894"/>
                  </a:cubicBezTo>
                  <a:cubicBezTo>
                    <a:pt x="2833680" y="1023903"/>
                    <a:pt x="2833150" y="1024527"/>
                    <a:pt x="2794676" y="1069788"/>
                  </a:cubicBezTo>
                  <a:cubicBezTo>
                    <a:pt x="2794683" y="1069805"/>
                    <a:pt x="2795063" y="1070691"/>
                    <a:pt x="2815329" y="1117975"/>
                  </a:cubicBezTo>
                  <a:cubicBezTo>
                    <a:pt x="2815328" y="1117988"/>
                    <a:pt x="2815235" y="1118942"/>
                    <a:pt x="2808444" y="1189110"/>
                  </a:cubicBezTo>
                  <a:cubicBezTo>
                    <a:pt x="2808442" y="1189116"/>
                    <a:pt x="2808397" y="1189236"/>
                    <a:pt x="2807584" y="1191405"/>
                  </a:cubicBezTo>
                  <a:lnTo>
                    <a:pt x="2801560" y="1207467"/>
                  </a:lnTo>
                  <a:cubicBezTo>
                    <a:pt x="2801543" y="1207467"/>
                    <a:pt x="2799881" y="1207491"/>
                    <a:pt x="2640924" y="1209762"/>
                  </a:cubicBezTo>
                  <a:cubicBezTo>
                    <a:pt x="2640913" y="1209771"/>
                    <a:pt x="2639814" y="1210712"/>
                    <a:pt x="2528479" y="1306137"/>
                  </a:cubicBezTo>
                  <a:cubicBezTo>
                    <a:pt x="2528483" y="1306150"/>
                    <a:pt x="2528731" y="1307083"/>
                    <a:pt x="2546837" y="1374977"/>
                  </a:cubicBezTo>
                  <a:cubicBezTo>
                    <a:pt x="2546835" y="1374988"/>
                    <a:pt x="2546686" y="1375793"/>
                    <a:pt x="2535363" y="1436933"/>
                  </a:cubicBezTo>
                  <a:cubicBezTo>
                    <a:pt x="2535359" y="1436940"/>
                    <a:pt x="2535006" y="1437389"/>
                    <a:pt x="2510120" y="1469058"/>
                  </a:cubicBezTo>
                  <a:cubicBezTo>
                    <a:pt x="2510104" y="1469057"/>
                    <a:pt x="2509247" y="1468971"/>
                    <a:pt x="2464224" y="1464469"/>
                  </a:cubicBezTo>
                  <a:cubicBezTo>
                    <a:pt x="2464226" y="1464459"/>
                    <a:pt x="2464345" y="1463748"/>
                    <a:pt x="2473403" y="1409397"/>
                  </a:cubicBezTo>
                  <a:cubicBezTo>
                    <a:pt x="2473392" y="1409395"/>
                    <a:pt x="2472839" y="1409303"/>
                    <a:pt x="2445866" y="1404808"/>
                  </a:cubicBezTo>
                  <a:cubicBezTo>
                    <a:pt x="2445872" y="1404794"/>
                    <a:pt x="2446194" y="1404151"/>
                    <a:pt x="2461929" y="1372683"/>
                  </a:cubicBezTo>
                  <a:cubicBezTo>
                    <a:pt x="2461921" y="1372672"/>
                    <a:pt x="2461513" y="1372128"/>
                    <a:pt x="2441276" y="1345147"/>
                  </a:cubicBezTo>
                  <a:cubicBezTo>
                    <a:pt x="2441263" y="1345147"/>
                    <a:pt x="2440492" y="1345147"/>
                    <a:pt x="2397675" y="1345147"/>
                  </a:cubicBezTo>
                  <a:cubicBezTo>
                    <a:pt x="2397678" y="1345157"/>
                    <a:pt x="2397858" y="1345845"/>
                    <a:pt x="2411444" y="1397924"/>
                  </a:cubicBezTo>
                  <a:cubicBezTo>
                    <a:pt x="2411431" y="1397939"/>
                    <a:pt x="2410559" y="1398973"/>
                    <a:pt x="2349484" y="1471353"/>
                  </a:cubicBezTo>
                  <a:cubicBezTo>
                    <a:pt x="2349472" y="1471351"/>
                    <a:pt x="2348793" y="1471231"/>
                    <a:pt x="2310472" y="1464469"/>
                  </a:cubicBezTo>
                  <a:cubicBezTo>
                    <a:pt x="2310465" y="1464479"/>
                    <a:pt x="2310083" y="1464955"/>
                    <a:pt x="2292114" y="1487416"/>
                  </a:cubicBezTo>
                  <a:cubicBezTo>
                    <a:pt x="2292119" y="1487429"/>
                    <a:pt x="2292399" y="1488364"/>
                    <a:pt x="2312767" y="1556255"/>
                  </a:cubicBezTo>
                  <a:cubicBezTo>
                    <a:pt x="2312760" y="1556269"/>
                    <a:pt x="2312396" y="1556952"/>
                    <a:pt x="2294409" y="1590675"/>
                  </a:cubicBezTo>
                  <a:cubicBezTo>
                    <a:pt x="2294402" y="1590665"/>
                    <a:pt x="2294005" y="1590110"/>
                    <a:pt x="2271461" y="1558550"/>
                  </a:cubicBezTo>
                  <a:cubicBezTo>
                    <a:pt x="2271450" y="1558550"/>
                    <a:pt x="2270657" y="1558519"/>
                    <a:pt x="2211796" y="1556255"/>
                  </a:cubicBezTo>
                  <a:cubicBezTo>
                    <a:pt x="2211778" y="1556246"/>
                    <a:pt x="2210519" y="1555585"/>
                    <a:pt x="2120004" y="1508067"/>
                  </a:cubicBezTo>
                  <a:lnTo>
                    <a:pt x="2115498" y="1505814"/>
                  </a:lnTo>
                  <a:lnTo>
                    <a:pt x="2115462" y="1505913"/>
                  </a:lnTo>
                  <a:lnTo>
                    <a:pt x="2119351" y="1507858"/>
                  </a:lnTo>
                  <a:lnTo>
                    <a:pt x="2039618" y="1537995"/>
                  </a:lnTo>
                  <a:lnTo>
                    <a:pt x="2027949" y="1583686"/>
                  </a:lnTo>
                  <a:lnTo>
                    <a:pt x="1999751" y="1581742"/>
                  </a:lnTo>
                  <a:lnTo>
                    <a:pt x="1982248" y="1604101"/>
                  </a:lnTo>
                  <a:lnTo>
                    <a:pt x="2036701" y="1654654"/>
                  </a:lnTo>
                  <a:lnTo>
                    <a:pt x="2025032" y="1682846"/>
                  </a:lnTo>
                  <a:lnTo>
                    <a:pt x="1970580" y="1701317"/>
                  </a:lnTo>
                  <a:lnTo>
                    <a:pt x="1977387" y="1735343"/>
                  </a:lnTo>
                  <a:lnTo>
                    <a:pt x="2018226" y="1762563"/>
                  </a:lnTo>
                  <a:lnTo>
                    <a:pt x="2009474" y="1785895"/>
                  </a:lnTo>
                  <a:lnTo>
                    <a:pt x="1963774" y="1799505"/>
                  </a:lnTo>
                  <a:lnTo>
                    <a:pt x="1940437" y="1781034"/>
                  </a:lnTo>
                  <a:lnTo>
                    <a:pt x="1913211" y="1817976"/>
                  </a:lnTo>
                  <a:lnTo>
                    <a:pt x="1928769" y="1868529"/>
                  </a:lnTo>
                  <a:lnTo>
                    <a:pt x="1864593" y="1900610"/>
                  </a:lnTo>
                  <a:lnTo>
                    <a:pt x="1744993" y="1871445"/>
                  </a:lnTo>
                  <a:lnTo>
                    <a:pt x="1682762" y="1900610"/>
                  </a:lnTo>
                  <a:lnTo>
                    <a:pt x="1675955" y="1921025"/>
                  </a:lnTo>
                  <a:lnTo>
                    <a:pt x="1701237" y="1946301"/>
                  </a:lnTo>
                  <a:lnTo>
                    <a:pt x="1678873" y="1976438"/>
                  </a:lnTo>
                  <a:lnTo>
                    <a:pt x="1628310" y="1962828"/>
                  </a:lnTo>
                  <a:lnTo>
                    <a:pt x="1604973" y="1925886"/>
                  </a:lnTo>
                  <a:lnTo>
                    <a:pt x="1635116" y="1878250"/>
                  </a:lnTo>
                  <a:lnTo>
                    <a:pt x="1616642" y="1861723"/>
                  </a:lnTo>
                  <a:lnTo>
                    <a:pt x="1547604" y="1871445"/>
                  </a:lnTo>
                  <a:lnTo>
                    <a:pt x="1501903" y="1813116"/>
                  </a:lnTo>
                  <a:lnTo>
                    <a:pt x="1382303" y="1792700"/>
                  </a:lnTo>
                  <a:lnTo>
                    <a:pt x="1357022" y="1829642"/>
                  </a:lnTo>
                  <a:lnTo>
                    <a:pt x="1304514" y="1834503"/>
                  </a:lnTo>
                  <a:lnTo>
                    <a:pt x="1287984" y="1806310"/>
                  </a:lnTo>
                  <a:lnTo>
                    <a:pt x="1232560" y="1848113"/>
                  </a:lnTo>
                  <a:lnTo>
                    <a:pt x="1205334" y="1850058"/>
                  </a:lnTo>
                  <a:lnTo>
                    <a:pt x="1191721" y="1827698"/>
                  </a:lnTo>
                  <a:lnTo>
                    <a:pt x="1191721" y="1795617"/>
                  </a:lnTo>
                  <a:lnTo>
                    <a:pt x="1156716" y="1765480"/>
                  </a:lnTo>
                  <a:lnTo>
                    <a:pt x="1083789" y="1748953"/>
                  </a:lnTo>
                  <a:lnTo>
                    <a:pt x="1097402" y="1701317"/>
                  </a:lnTo>
                  <a:lnTo>
                    <a:pt x="1065314" y="1673125"/>
                  </a:lnTo>
                  <a:lnTo>
                    <a:pt x="1038133" y="1666331"/>
                  </a:lnTo>
                  <a:lnTo>
                    <a:pt x="1010034" y="1719628"/>
                  </a:lnTo>
                  <a:lnTo>
                    <a:pt x="934208" y="1719628"/>
                  </a:lnTo>
                  <a:lnTo>
                    <a:pt x="893379" y="1795461"/>
                  </a:lnTo>
                  <a:lnTo>
                    <a:pt x="905045" y="1841154"/>
                  </a:lnTo>
                  <a:lnTo>
                    <a:pt x="849634" y="1891709"/>
                  </a:lnTo>
                  <a:lnTo>
                    <a:pt x="755338" y="1920875"/>
                  </a:lnTo>
                  <a:lnTo>
                    <a:pt x="628962" y="1829488"/>
                  </a:lnTo>
                  <a:lnTo>
                    <a:pt x="628962" y="1790599"/>
                  </a:lnTo>
                  <a:lnTo>
                    <a:pt x="652293" y="1774072"/>
                  </a:lnTo>
                  <a:lnTo>
                    <a:pt x="645488" y="1735184"/>
                  </a:lnTo>
                  <a:lnTo>
                    <a:pt x="546332" y="1744906"/>
                  </a:lnTo>
                  <a:lnTo>
                    <a:pt x="539527" y="1657407"/>
                  </a:lnTo>
                  <a:lnTo>
                    <a:pt x="519113" y="1632130"/>
                  </a:lnTo>
                  <a:lnTo>
                    <a:pt x="493838" y="1640880"/>
                  </a:lnTo>
                  <a:lnTo>
                    <a:pt x="477311" y="1593241"/>
                  </a:lnTo>
                  <a:lnTo>
                    <a:pt x="436482" y="1586436"/>
                  </a:lnTo>
                  <a:lnTo>
                    <a:pt x="330521" y="1647685"/>
                  </a:lnTo>
                  <a:lnTo>
                    <a:pt x="289692" y="1613658"/>
                  </a:lnTo>
                  <a:lnTo>
                    <a:pt x="337326" y="1583519"/>
                  </a:lnTo>
                  <a:lnTo>
                    <a:pt x="328577" y="1532965"/>
                  </a:lnTo>
                  <a:lnTo>
                    <a:pt x="300385" y="1496021"/>
                  </a:lnTo>
                  <a:lnTo>
                    <a:pt x="281915" y="1507687"/>
                  </a:lnTo>
                  <a:lnTo>
                    <a:pt x="271222" y="1542687"/>
                  </a:lnTo>
                  <a:lnTo>
                    <a:pt x="215811" y="1542687"/>
                  </a:lnTo>
                  <a:lnTo>
                    <a:pt x="165261" y="1549492"/>
                  </a:lnTo>
                  <a:lnTo>
                    <a:pt x="163316" y="1507687"/>
                  </a:lnTo>
                  <a:lnTo>
                    <a:pt x="146790" y="1500882"/>
                  </a:lnTo>
                  <a:lnTo>
                    <a:pt x="131236" y="1505743"/>
                  </a:lnTo>
                  <a:lnTo>
                    <a:pt x="119571" y="1576714"/>
                  </a:lnTo>
                  <a:lnTo>
                    <a:pt x="84575" y="1571853"/>
                  </a:lnTo>
                  <a:lnTo>
                    <a:pt x="34024" y="1597130"/>
                  </a:lnTo>
                  <a:lnTo>
                    <a:pt x="1944" y="1588380"/>
                  </a:lnTo>
                  <a:lnTo>
                    <a:pt x="13610" y="1546576"/>
                  </a:lnTo>
                  <a:lnTo>
                    <a:pt x="0" y="1489215"/>
                  </a:lnTo>
                  <a:lnTo>
                    <a:pt x="18470" y="1468799"/>
                  </a:lnTo>
                  <a:lnTo>
                    <a:pt x="23331" y="1443522"/>
                  </a:lnTo>
                  <a:lnTo>
                    <a:pt x="0" y="1436716"/>
                  </a:lnTo>
                  <a:lnTo>
                    <a:pt x="32080" y="1345329"/>
                  </a:lnTo>
                  <a:lnTo>
                    <a:pt x="43746" y="1345329"/>
                  </a:lnTo>
                  <a:lnTo>
                    <a:pt x="62216" y="1333662"/>
                  </a:lnTo>
                  <a:lnTo>
                    <a:pt x="69021" y="1269497"/>
                  </a:lnTo>
                  <a:lnTo>
                    <a:pt x="94296" y="1252969"/>
                  </a:lnTo>
                  <a:lnTo>
                    <a:pt x="176926" y="1170331"/>
                  </a:lnTo>
                  <a:lnTo>
                    <a:pt x="178870" y="1151860"/>
                  </a:lnTo>
                  <a:lnTo>
                    <a:pt x="133181" y="1153804"/>
                  </a:lnTo>
                  <a:lnTo>
                    <a:pt x="139986" y="1106166"/>
                  </a:lnTo>
                  <a:lnTo>
                    <a:pt x="172066" y="1082833"/>
                  </a:lnTo>
                  <a:lnTo>
                    <a:pt x="174010" y="1053667"/>
                  </a:lnTo>
                  <a:lnTo>
                    <a:pt x="185675" y="1035195"/>
                  </a:lnTo>
                  <a:lnTo>
                    <a:pt x="220672" y="1016723"/>
                  </a:lnTo>
                  <a:lnTo>
                    <a:pt x="318856" y="878669"/>
                  </a:lnTo>
                  <a:lnTo>
                    <a:pt x="321772" y="832976"/>
                  </a:lnTo>
                  <a:lnTo>
                    <a:pt x="389821" y="759088"/>
                  </a:lnTo>
                  <a:lnTo>
                    <a:pt x="415096" y="757143"/>
                  </a:lnTo>
                  <a:lnTo>
                    <a:pt x="445231" y="736727"/>
                  </a:lnTo>
                  <a:lnTo>
                    <a:pt x="458841" y="688117"/>
                  </a:lnTo>
                  <a:lnTo>
                    <a:pt x="465646" y="625896"/>
                  </a:lnTo>
                  <a:lnTo>
                    <a:pt x="484116" y="578257"/>
                  </a:lnTo>
                  <a:lnTo>
                    <a:pt x="566747" y="545202"/>
                  </a:lnTo>
                  <a:lnTo>
                    <a:pt x="606604" y="511175"/>
                  </a:lnTo>
                  <a:lnTo>
                    <a:pt x="606731" y="511239"/>
                  </a:lnTo>
                  <a:lnTo>
                    <a:pt x="667659" y="408819"/>
                  </a:lnTo>
                  <a:lnTo>
                    <a:pt x="725005" y="351526"/>
                  </a:lnTo>
                  <a:lnTo>
                    <a:pt x="778463" y="373861"/>
                  </a:lnTo>
                  <a:lnTo>
                    <a:pt x="794014" y="365121"/>
                  </a:lnTo>
                  <a:lnTo>
                    <a:pt x="798874" y="337932"/>
                  </a:lnTo>
                  <a:lnTo>
                    <a:pt x="819286" y="319481"/>
                  </a:lnTo>
                  <a:lnTo>
                    <a:pt x="847473" y="319481"/>
                  </a:lnTo>
                  <a:lnTo>
                    <a:pt x="864968" y="326279"/>
                  </a:lnTo>
                  <a:lnTo>
                    <a:pt x="952445" y="333076"/>
                  </a:lnTo>
                  <a:lnTo>
                    <a:pt x="998127" y="298118"/>
                  </a:lnTo>
                  <a:lnTo>
                    <a:pt x="1046725" y="298118"/>
                  </a:lnTo>
                  <a:lnTo>
                    <a:pt x="1056445" y="227230"/>
                  </a:lnTo>
                  <a:lnTo>
                    <a:pt x="1076856" y="186445"/>
                  </a:lnTo>
                  <a:lnTo>
                    <a:pt x="1134202" y="158284"/>
                  </a:lnTo>
                  <a:lnTo>
                    <a:pt x="1154614" y="133036"/>
                  </a:lnTo>
                  <a:lnTo>
                    <a:pt x="1179885" y="89338"/>
                  </a:lnTo>
                  <a:lnTo>
                    <a:pt x="1255698" y="124297"/>
                  </a:lnTo>
                  <a:lnTo>
                    <a:pt x="1343175" y="4855"/>
                  </a:lnTo>
                  <a:lnTo>
                    <a:pt x="1368446" y="13595"/>
                  </a:lnTo>
                  <a:close/>
                </a:path>
              </a:pathLst>
            </a:custGeom>
            <a:solidFill>
              <a:srgbClr val="FF9933"/>
            </a:solidFill>
            <a:ln w="635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360000" anchor="ctr"/>
            <a:lstStyle/>
            <a:p>
              <a:pPr defTabSz="981334" fontAlgn="ctr"/>
              <a:endParaRPr lang="en-US" sz="1000" i="1" kern="0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0457" y="2977402"/>
              <a:ext cx="1017560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000" b="1" dirty="0" smtClean="0"/>
                <a:t>Nord-</a:t>
              </a:r>
              <a:r>
                <a:rPr lang="en-US" sz="1000" b="1" dirty="0" err="1" smtClean="0"/>
                <a:t>Est</a:t>
              </a:r>
              <a:endParaRPr lang="en-US" sz="1000" b="1" dirty="0" smtClean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31425" y="2843527"/>
              <a:ext cx="1017560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000" b="1" dirty="0" smtClean="0"/>
                <a:t>Nord-Vest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18603" y="4433803"/>
              <a:ext cx="1017560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000" b="1" dirty="0" err="1" smtClean="0"/>
                <a:t>Sud-Est</a:t>
              </a:r>
              <a:endParaRPr lang="en-US" sz="1000" b="1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21797" y="3699427"/>
              <a:ext cx="1017560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000" b="1" dirty="0" err="1"/>
                <a:t>Centru</a:t>
              </a:r>
              <a:endParaRPr lang="en-US" sz="1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2262" y="3851828"/>
              <a:ext cx="1017560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000" b="1" dirty="0"/>
                <a:t>Vest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04940" y="4579014"/>
              <a:ext cx="1017560" cy="55313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950" b="1" dirty="0" err="1"/>
                <a:t>Sud</a:t>
              </a:r>
              <a:r>
                <a:rPr lang="en-US" sz="950" b="1" dirty="0"/>
                <a:t>-Vest </a:t>
              </a:r>
              <a:r>
                <a:rPr lang="en-US" sz="950" b="1" dirty="0" err="1"/>
                <a:t>Oltenia</a:t>
              </a:r>
              <a:endParaRPr lang="en-US" sz="950" b="1" dirty="0"/>
            </a:p>
          </p:txBody>
        </p:sp>
        <p:sp>
          <p:nvSpPr>
            <p:cNvPr id="54" name="Oval 56"/>
            <p:cNvSpPr>
              <a:spLocks noChangeArrowheads="1"/>
            </p:cNvSpPr>
            <p:nvPr/>
          </p:nvSpPr>
          <p:spPr bwMode="gray">
            <a:xfrm rot="240395">
              <a:off x="3080560" y="5002673"/>
              <a:ext cx="74936" cy="90845"/>
            </a:xfrm>
            <a:prstGeom prst="ellipse">
              <a:avLst/>
            </a:prstGeom>
            <a:solidFill>
              <a:srgbClr val="333333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 rot="240395">
              <a:off x="3064384" y="4662751"/>
              <a:ext cx="41161" cy="4990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Oval 60"/>
            <p:cNvSpPr>
              <a:spLocks noChangeArrowheads="1"/>
            </p:cNvSpPr>
            <p:nvPr/>
          </p:nvSpPr>
          <p:spPr bwMode="gray">
            <a:xfrm rot="240395">
              <a:off x="2816525" y="4120392"/>
              <a:ext cx="41162" cy="4990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gray">
            <a:xfrm rot="240395">
              <a:off x="3971206" y="4346389"/>
              <a:ext cx="42218" cy="49901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Oval 63"/>
            <p:cNvSpPr>
              <a:spLocks noChangeArrowheads="1"/>
            </p:cNvSpPr>
            <p:nvPr/>
          </p:nvSpPr>
          <p:spPr bwMode="gray">
            <a:xfrm rot="240395">
              <a:off x="4006976" y="4216986"/>
              <a:ext cx="41161" cy="4990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Oval 66"/>
            <p:cNvSpPr>
              <a:spLocks noChangeArrowheads="1"/>
            </p:cNvSpPr>
            <p:nvPr/>
          </p:nvSpPr>
          <p:spPr bwMode="gray">
            <a:xfrm rot="240395">
              <a:off x="4306098" y="4469560"/>
              <a:ext cx="41161" cy="5118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67"/>
            <p:cNvSpPr>
              <a:spLocks noChangeArrowheads="1"/>
            </p:cNvSpPr>
            <p:nvPr/>
          </p:nvSpPr>
          <p:spPr bwMode="gray">
            <a:xfrm rot="240395">
              <a:off x="4303929" y="5133798"/>
              <a:ext cx="41161" cy="49901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Oval 70"/>
            <p:cNvSpPr>
              <a:spLocks noChangeArrowheads="1"/>
            </p:cNvSpPr>
            <p:nvPr/>
          </p:nvSpPr>
          <p:spPr bwMode="gray">
            <a:xfrm rot="240395">
              <a:off x="2989940" y="5376610"/>
              <a:ext cx="41162" cy="5118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Oval 71"/>
            <p:cNvSpPr>
              <a:spLocks noChangeArrowheads="1"/>
            </p:cNvSpPr>
            <p:nvPr/>
          </p:nvSpPr>
          <p:spPr bwMode="gray">
            <a:xfrm rot="240395">
              <a:off x="1984453" y="5154401"/>
              <a:ext cx="41162" cy="5118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Oval 73"/>
            <p:cNvSpPr>
              <a:spLocks noChangeArrowheads="1"/>
            </p:cNvSpPr>
            <p:nvPr/>
          </p:nvSpPr>
          <p:spPr bwMode="gray">
            <a:xfrm rot="240395">
              <a:off x="2478021" y="4731856"/>
              <a:ext cx="41161" cy="5118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76"/>
            <p:cNvSpPr>
              <a:spLocks noChangeArrowheads="1"/>
            </p:cNvSpPr>
            <p:nvPr/>
          </p:nvSpPr>
          <p:spPr bwMode="gray">
            <a:xfrm rot="240395">
              <a:off x="3459912" y="3422088"/>
              <a:ext cx="42218" cy="5118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Oval 78"/>
            <p:cNvSpPr>
              <a:spLocks noChangeArrowheads="1"/>
            </p:cNvSpPr>
            <p:nvPr/>
          </p:nvSpPr>
          <p:spPr bwMode="gray">
            <a:xfrm rot="240395">
              <a:off x="3750524" y="2980102"/>
              <a:ext cx="42218" cy="5118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Oval 80"/>
            <p:cNvSpPr>
              <a:spLocks noChangeArrowheads="1"/>
            </p:cNvSpPr>
            <p:nvPr/>
          </p:nvSpPr>
          <p:spPr bwMode="gray">
            <a:xfrm rot="240395">
              <a:off x="2169480" y="4029677"/>
              <a:ext cx="42218" cy="5118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Oval 84"/>
            <p:cNvSpPr>
              <a:spLocks noChangeArrowheads="1"/>
            </p:cNvSpPr>
            <p:nvPr/>
          </p:nvSpPr>
          <p:spPr bwMode="gray">
            <a:xfrm rot="240395">
              <a:off x="1914931" y="3311040"/>
              <a:ext cx="41161" cy="49901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86"/>
            <p:cNvSpPr>
              <a:spLocks noChangeArrowheads="1"/>
            </p:cNvSpPr>
            <p:nvPr/>
          </p:nvSpPr>
          <p:spPr bwMode="gray">
            <a:xfrm rot="240395">
              <a:off x="1105950" y="3105232"/>
              <a:ext cx="41162" cy="5118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88"/>
            <p:cNvSpPr>
              <a:spLocks noChangeArrowheads="1"/>
            </p:cNvSpPr>
            <p:nvPr/>
          </p:nvSpPr>
          <p:spPr bwMode="gray">
            <a:xfrm rot="240395">
              <a:off x="811748" y="3720098"/>
              <a:ext cx="41161" cy="4990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Text Box 55"/>
            <p:cNvSpPr txBox="1">
              <a:spLocks noChangeArrowheads="1"/>
            </p:cNvSpPr>
            <p:nvPr/>
          </p:nvSpPr>
          <p:spPr bwMode="gray">
            <a:xfrm rot="21599294">
              <a:off x="3156038" y="4813000"/>
              <a:ext cx="618271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Bucharest</a:t>
              </a:r>
              <a:endParaRPr lang="en-US" sz="800" dirty="0"/>
            </a:p>
          </p:txBody>
        </p:sp>
        <p:sp>
          <p:nvSpPr>
            <p:cNvPr id="71" name="Text Box 57"/>
            <p:cNvSpPr txBox="1">
              <a:spLocks noChangeArrowheads="1"/>
            </p:cNvSpPr>
            <p:nvPr/>
          </p:nvSpPr>
          <p:spPr bwMode="gray">
            <a:xfrm rot="21599294">
              <a:off x="3120243" y="4546191"/>
              <a:ext cx="471216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Ploieşti</a:t>
              </a:r>
              <a:endParaRPr lang="en-US" sz="800" dirty="0"/>
            </a:p>
          </p:txBody>
        </p:sp>
        <p:sp>
          <p:nvSpPr>
            <p:cNvPr id="72" name="Text Box 59"/>
            <p:cNvSpPr txBox="1">
              <a:spLocks noChangeArrowheads="1"/>
            </p:cNvSpPr>
            <p:nvPr/>
          </p:nvSpPr>
          <p:spPr bwMode="gray">
            <a:xfrm rot="21599294">
              <a:off x="2753928" y="3881256"/>
              <a:ext cx="458814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Braşov</a:t>
              </a:r>
              <a:endParaRPr lang="en-US" sz="800" dirty="0"/>
            </a:p>
          </p:txBody>
        </p:sp>
        <p:sp>
          <p:nvSpPr>
            <p:cNvPr id="73" name="Text Box 62"/>
            <p:cNvSpPr txBox="1">
              <a:spLocks noChangeArrowheads="1"/>
            </p:cNvSpPr>
            <p:nvPr/>
          </p:nvSpPr>
          <p:spPr bwMode="gray">
            <a:xfrm rot="21599294">
              <a:off x="3578918" y="4165468"/>
              <a:ext cx="395031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Brăila</a:t>
              </a:r>
              <a:endParaRPr lang="en-US" sz="800" dirty="0"/>
            </a:p>
          </p:txBody>
        </p:sp>
        <p:sp>
          <p:nvSpPr>
            <p:cNvPr id="74" name="Text Box 64"/>
            <p:cNvSpPr txBox="1">
              <a:spLocks noChangeArrowheads="1"/>
            </p:cNvSpPr>
            <p:nvPr/>
          </p:nvSpPr>
          <p:spPr bwMode="gray">
            <a:xfrm rot="21599294">
              <a:off x="3727617" y="3978651"/>
              <a:ext cx="402118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Galaţi</a:t>
              </a:r>
              <a:endParaRPr lang="en-US" sz="800"/>
            </a:p>
          </p:txBody>
        </p:sp>
        <p:sp>
          <p:nvSpPr>
            <p:cNvPr id="75" name="Text Box 65"/>
            <p:cNvSpPr txBox="1">
              <a:spLocks noChangeArrowheads="1"/>
            </p:cNvSpPr>
            <p:nvPr/>
          </p:nvSpPr>
          <p:spPr bwMode="gray">
            <a:xfrm rot="21599294">
              <a:off x="4310499" y="4365810"/>
              <a:ext cx="446411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Tulcea</a:t>
              </a:r>
              <a:endParaRPr lang="en-US" sz="800"/>
            </a:p>
          </p:txBody>
        </p:sp>
        <p:sp>
          <p:nvSpPr>
            <p:cNvPr id="76" name="Text Box 68"/>
            <p:cNvSpPr txBox="1">
              <a:spLocks noChangeArrowheads="1"/>
            </p:cNvSpPr>
            <p:nvPr/>
          </p:nvSpPr>
          <p:spPr bwMode="gray">
            <a:xfrm rot="21599294">
              <a:off x="3911043" y="4861441"/>
              <a:ext cx="625358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Constanţa</a:t>
              </a:r>
              <a:endParaRPr lang="en-US" sz="800"/>
            </a:p>
          </p:txBody>
        </p:sp>
        <p:sp>
          <p:nvSpPr>
            <p:cNvPr id="77" name="Text Box 69"/>
            <p:cNvSpPr txBox="1">
              <a:spLocks noChangeArrowheads="1"/>
            </p:cNvSpPr>
            <p:nvPr/>
          </p:nvSpPr>
          <p:spPr bwMode="gray">
            <a:xfrm rot="21599294">
              <a:off x="2654564" y="5171851"/>
              <a:ext cx="471216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Giurgiu</a:t>
              </a:r>
              <a:endParaRPr lang="en-US" sz="800" dirty="0"/>
            </a:p>
          </p:txBody>
        </p:sp>
        <p:sp>
          <p:nvSpPr>
            <p:cNvPr id="78" name="Text Box 72"/>
            <p:cNvSpPr txBox="1">
              <a:spLocks noChangeArrowheads="1"/>
            </p:cNvSpPr>
            <p:nvPr/>
          </p:nvSpPr>
          <p:spPr bwMode="gray">
            <a:xfrm rot="21599294">
              <a:off x="1791748" y="5147151"/>
              <a:ext cx="496020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Craiova</a:t>
              </a:r>
              <a:endParaRPr lang="en-US" sz="800" dirty="0"/>
            </a:p>
          </p:txBody>
        </p:sp>
        <p:sp>
          <p:nvSpPr>
            <p:cNvPr id="79" name="Text Box 74"/>
            <p:cNvSpPr txBox="1">
              <a:spLocks noChangeArrowheads="1"/>
            </p:cNvSpPr>
            <p:nvPr/>
          </p:nvSpPr>
          <p:spPr bwMode="gray">
            <a:xfrm rot="21599294">
              <a:off x="2228542" y="4732067"/>
              <a:ext cx="414520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Piteşti</a:t>
              </a:r>
              <a:endParaRPr lang="en-US" sz="800" dirty="0"/>
            </a:p>
          </p:txBody>
        </p:sp>
        <p:sp>
          <p:nvSpPr>
            <p:cNvPr id="80" name="Text Box 75"/>
            <p:cNvSpPr txBox="1">
              <a:spLocks noChangeArrowheads="1"/>
            </p:cNvSpPr>
            <p:nvPr/>
          </p:nvSpPr>
          <p:spPr bwMode="gray">
            <a:xfrm rot="21599294">
              <a:off x="3289929" y="3413206"/>
              <a:ext cx="428694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Bacău</a:t>
              </a:r>
              <a:endParaRPr lang="en-US" sz="800"/>
            </a:p>
          </p:txBody>
        </p:sp>
        <p:sp>
          <p:nvSpPr>
            <p:cNvPr id="81" name="Text Box 77"/>
            <p:cNvSpPr txBox="1">
              <a:spLocks noChangeArrowheads="1"/>
            </p:cNvSpPr>
            <p:nvPr/>
          </p:nvSpPr>
          <p:spPr bwMode="gray">
            <a:xfrm rot="21599294">
              <a:off x="3384125" y="2779844"/>
              <a:ext cx="313529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Laşi</a:t>
              </a:r>
              <a:endParaRPr lang="en-US" sz="800" dirty="0"/>
            </a:p>
          </p:txBody>
        </p:sp>
        <p:sp>
          <p:nvSpPr>
            <p:cNvPr id="82" name="Text Box 79"/>
            <p:cNvSpPr txBox="1">
              <a:spLocks noChangeArrowheads="1"/>
            </p:cNvSpPr>
            <p:nvPr/>
          </p:nvSpPr>
          <p:spPr bwMode="gray">
            <a:xfrm rot="21599294">
              <a:off x="1873991" y="3809166"/>
              <a:ext cx="357824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Sibiu</a:t>
              </a:r>
              <a:endParaRPr lang="en-US" sz="800" dirty="0"/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gray">
            <a:xfrm rot="21599294">
              <a:off x="1122611" y="3040952"/>
              <a:ext cx="564658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46800" tIns="46800" rIns="46800" bIns="46800">
              <a:spAutoFit/>
            </a:bodyPr>
            <a:lstStyle/>
            <a:p>
              <a:r>
                <a:rPr lang="en-US" sz="800" smtClean="0"/>
                <a:t>Oradea</a:t>
              </a:r>
              <a:endParaRPr lang="en-US" sz="800" dirty="0"/>
            </a:p>
          </p:txBody>
        </p:sp>
        <p:sp>
          <p:nvSpPr>
            <p:cNvPr id="84" name="Text Box 87"/>
            <p:cNvSpPr txBox="1">
              <a:spLocks noChangeArrowheads="1"/>
            </p:cNvSpPr>
            <p:nvPr/>
          </p:nvSpPr>
          <p:spPr bwMode="gray">
            <a:xfrm rot="21599294">
              <a:off x="840944" y="3559312"/>
              <a:ext cx="345421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Arad</a:t>
              </a:r>
              <a:endParaRPr lang="en-US" sz="800" dirty="0"/>
            </a:p>
          </p:txBody>
        </p:sp>
        <p:sp>
          <p:nvSpPr>
            <p:cNvPr id="85" name="Text Box 89"/>
            <p:cNvSpPr txBox="1">
              <a:spLocks noChangeArrowheads="1"/>
            </p:cNvSpPr>
            <p:nvPr/>
          </p:nvSpPr>
          <p:spPr bwMode="gray">
            <a:xfrm rot="21599294">
              <a:off x="650948" y="4040706"/>
              <a:ext cx="602325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46800" tIns="46800" rIns="46800" bIns="46800">
              <a:spAutoFit/>
            </a:bodyPr>
            <a:lstStyle/>
            <a:p>
              <a:r>
                <a:rPr lang="en-US" sz="800" smtClean="0"/>
                <a:t>Timişoara</a:t>
              </a:r>
              <a:endParaRPr lang="en-US" sz="800" dirty="0"/>
            </a:p>
          </p:txBody>
        </p:sp>
        <p:sp>
          <p:nvSpPr>
            <p:cNvPr id="86" name="Oval 90"/>
            <p:cNvSpPr>
              <a:spLocks noChangeArrowheads="1"/>
            </p:cNvSpPr>
            <p:nvPr/>
          </p:nvSpPr>
          <p:spPr bwMode="gray">
            <a:xfrm rot="240395">
              <a:off x="745101" y="4001006"/>
              <a:ext cx="41161" cy="51180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6800" tIns="46800" rIns="46800" bIns="4680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99256" y="4464108"/>
              <a:ext cx="789701" cy="553135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>
              <a:defPPr>
                <a:defRPr lang="en-US"/>
              </a:defPPr>
              <a:lvl1pPr algn="ctr">
                <a:defRPr sz="1000" b="1"/>
              </a:lvl1pPr>
            </a:lstStyle>
            <a:p>
              <a:r>
                <a:rPr lang="en-US" sz="950" smtClean="0"/>
                <a:t>Sud-Muntenia</a:t>
              </a:r>
              <a:endParaRPr lang="en-US" sz="950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3183870" y="5096025"/>
              <a:ext cx="207362" cy="319681"/>
            </a:xfrm>
            <a:prstGeom prst="straightConnector1">
              <a:avLst/>
            </a:prstGeom>
            <a:ln w="19050">
              <a:solidFill>
                <a:srgbClr val="080808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438773" y="6025387"/>
              <a:ext cx="2871547" cy="354006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000" u="sng" dirty="0" smtClean="0">
                  <a:solidFill>
                    <a:schemeClr val="accent6"/>
                  </a:solidFill>
                </a:rPr>
                <a:t>Country average</a:t>
              </a:r>
              <a:r>
                <a:rPr lang="en-US" sz="1000" u="sng" smtClean="0">
                  <a:solidFill>
                    <a:schemeClr val="accent6"/>
                  </a:solidFill>
                </a:rPr>
                <a:t>: €8.6K (RON 38K</a:t>
              </a:r>
              <a:r>
                <a:rPr lang="en-US" sz="1000" u="sng" dirty="0" smtClean="0">
                  <a:solidFill>
                    <a:schemeClr val="accent6"/>
                  </a:solidFill>
                </a:rPr>
                <a:t>)</a:t>
              </a:r>
              <a:endParaRPr lang="en-US" sz="1000" u="sng" baseline="30000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90" name="Text Box 83"/>
            <p:cNvSpPr txBox="1">
              <a:spLocks noChangeArrowheads="1"/>
            </p:cNvSpPr>
            <p:nvPr/>
          </p:nvSpPr>
          <p:spPr bwMode="gray">
            <a:xfrm rot="21599294">
              <a:off x="1764923" y="3065864"/>
              <a:ext cx="804335" cy="3128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 lIns="46800" tIns="46800" rIns="46800" bIns="46800">
              <a:spAutoFit/>
            </a:bodyPr>
            <a:lstStyle/>
            <a:p>
              <a:r>
                <a:rPr lang="en-US" sz="800" smtClean="0"/>
                <a:t>Cluj-Napoca</a:t>
              </a:r>
              <a:endParaRPr lang="en-US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164579" y="5411839"/>
              <a:ext cx="1017560" cy="575261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000" b="1" dirty="0" err="1"/>
                <a:t>Bucureşti</a:t>
              </a:r>
              <a:r>
                <a:rPr lang="en-US" sz="1000" b="1" dirty="0"/>
                <a:t> </a:t>
              </a:r>
              <a:r>
                <a:rPr lang="en-US" sz="1000" b="1" dirty="0" smtClean="0"/>
                <a:t/>
              </a:r>
              <a:br>
                <a:rPr lang="en-US" sz="1000" b="1" dirty="0" smtClean="0"/>
              </a:br>
              <a:r>
                <a:rPr lang="en-US" sz="1000" b="1" dirty="0" smtClean="0"/>
                <a:t>– </a:t>
              </a:r>
              <a:r>
                <a:rPr lang="en-US" sz="1000" b="1" dirty="0" err="1"/>
                <a:t>Ilfov</a:t>
              </a:r>
              <a:endParaRPr lang="en-US" sz="10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81293" y="819151"/>
            <a:ext cx="2642909" cy="46166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Current GDP per capita by region</a:t>
            </a:r>
            <a:br>
              <a:rPr lang="en-US" sz="1200" b="1" dirty="0" smtClean="0">
                <a:solidFill>
                  <a:schemeClr val="accent6"/>
                </a:solidFill>
              </a:rPr>
            </a:br>
            <a:r>
              <a:rPr lang="en-US" sz="1200" dirty="0" smtClean="0">
                <a:solidFill>
                  <a:schemeClr val="accent6"/>
                </a:solidFill>
              </a:rPr>
              <a:t>(€B</a:t>
            </a:r>
            <a:r>
              <a:rPr lang="en-US" sz="1200" smtClean="0">
                <a:solidFill>
                  <a:schemeClr val="accent6"/>
                </a:solidFill>
              </a:rPr>
              <a:t>, Romania</a:t>
            </a:r>
            <a:r>
              <a:rPr lang="en-US" sz="1200" dirty="0" smtClean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92" name="Title 1"/>
          <p:cNvSpPr txBox="1">
            <a:spLocks/>
          </p:cNvSpPr>
          <p:nvPr/>
        </p:nvSpPr>
        <p:spPr bwMode="auto">
          <a:xfrm>
            <a:off x="685800" y="-19050"/>
            <a:ext cx="8229600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400" b="1" dirty="0"/>
              <a:t>The capital has the highest </a:t>
            </a:r>
            <a:r>
              <a:rPr lang="en-US" sz="2400" b="1" dirty="0" smtClean="0"/>
              <a:t>GDP </a:t>
            </a:r>
            <a:r>
              <a:rPr lang="en-US" sz="1600" b="1" dirty="0"/>
              <a:t>(in </a:t>
            </a:r>
            <a:r>
              <a:rPr lang="en-US" sz="1600" b="1" dirty="0" smtClean="0"/>
              <a:t>abs. </a:t>
            </a:r>
            <a:r>
              <a:rPr lang="en-US" sz="1600" b="1" dirty="0"/>
              <a:t>value and per capita)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407956" y="4762505"/>
            <a:ext cx="2715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National Institute of Statistics INSSE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27013" y="819151"/>
            <a:ext cx="5227955" cy="180652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700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395536" y="2012766"/>
            <a:ext cx="8229600" cy="387534"/>
          </a:xfrm>
        </p:spPr>
        <p:txBody>
          <a:bodyPr/>
          <a:lstStyle/>
          <a:p>
            <a:pPr>
              <a:defRPr/>
            </a:pPr>
            <a:r>
              <a:rPr lang="en-US" sz="2400" b="1" smtClean="0"/>
              <a:t>Customer Profile</a:t>
            </a:r>
            <a:endParaRPr lang="en-US" sz="2400" b="1" dirty="0" smtClean="0"/>
          </a:p>
        </p:txBody>
      </p:sp>
      <p:sp>
        <p:nvSpPr>
          <p:cNvPr id="2" name="AutoShape 2" descr="Imagini pentru economic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ini pentru economics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5" descr="Imagini pentru customer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3429002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Poza client</a:t>
            </a:r>
          </a:p>
          <a:p>
            <a:endParaRPr lang="en-US" dirty="0"/>
          </a:p>
        </p:txBody>
      </p:sp>
      <p:pic>
        <p:nvPicPr>
          <p:cNvPr id="17555" name="Picture 147" descr="\\eu901184-buc\buc_department$\Marketing\iStock_000023779355_Full\iStock_000023779355_Ful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314450"/>
            <a:ext cx="5715000" cy="285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72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8422" y="777616"/>
            <a:ext cx="7956029" cy="24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SzPct val="120000"/>
              <a:defRPr/>
            </a:pPr>
            <a:r>
              <a:rPr lang="en-GB" sz="1400" kern="0" dirty="0">
                <a:solidFill>
                  <a:sysClr val="windowText" lastClr="000000"/>
                </a:solidFill>
                <a:cs typeface="Arial" charset="0"/>
                <a:sym typeface="Helvetica"/>
              </a:rPr>
              <a:t>Last years society evolution have lead to important changes in the way people relate to life.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SzPct val="120000"/>
              <a:defRPr/>
            </a:pPr>
            <a:r>
              <a:rPr lang="en-GB" sz="1400" kern="0" dirty="0">
                <a:solidFill>
                  <a:sysClr val="windowText" lastClr="000000"/>
                </a:solidFill>
                <a:cs typeface="Arial" charset="0"/>
                <a:sym typeface="Helvetica"/>
              </a:rPr>
              <a:t>Is  equally about  the </a:t>
            </a:r>
            <a:r>
              <a:rPr lang="en-GB" sz="1400" b="1" kern="0" dirty="0">
                <a:solidFill>
                  <a:srgbClr val="C00000"/>
                </a:solidFill>
                <a:cs typeface="Arial" charset="0"/>
                <a:sym typeface="Helvetica"/>
              </a:rPr>
              <a:t>economical crisis </a:t>
            </a:r>
            <a:r>
              <a:rPr lang="en-GB" sz="1400" kern="0" dirty="0">
                <a:solidFill>
                  <a:sysClr val="windowText" lastClr="000000"/>
                </a:solidFill>
                <a:cs typeface="Arial" charset="0"/>
                <a:sym typeface="Helvetica"/>
              </a:rPr>
              <a:t>that forced people to </a:t>
            </a:r>
            <a:r>
              <a:rPr lang="en-GB" sz="1400" u="sng" kern="0" dirty="0">
                <a:solidFill>
                  <a:sysClr val="windowText" lastClr="000000"/>
                </a:solidFill>
                <a:cs typeface="Arial" charset="0"/>
                <a:sym typeface="Helvetica"/>
              </a:rPr>
              <a:t>re-evaluate usage of resources</a:t>
            </a:r>
            <a:r>
              <a:rPr lang="en-GB" sz="1400" kern="0" dirty="0">
                <a:solidFill>
                  <a:sysClr val="windowText" lastClr="000000"/>
                </a:solidFill>
                <a:cs typeface="Arial" charset="0"/>
                <a:sym typeface="Helvetica"/>
              </a:rPr>
              <a:t> and about </a:t>
            </a:r>
            <a:r>
              <a:rPr lang="en-GB" sz="1400" b="1" kern="0" dirty="0">
                <a:solidFill>
                  <a:srgbClr val="C00000"/>
                </a:solidFill>
                <a:cs typeface="Arial" charset="0"/>
                <a:sym typeface="Helvetica"/>
              </a:rPr>
              <a:t>technology outburst </a:t>
            </a:r>
            <a:r>
              <a:rPr lang="en-GB" sz="1400" kern="0" dirty="0">
                <a:solidFill>
                  <a:sysClr val="windowText" lastClr="000000"/>
                </a:solidFill>
                <a:cs typeface="Arial" charset="0"/>
                <a:sym typeface="Helvetica"/>
              </a:rPr>
              <a:t>(internet) which gave </a:t>
            </a:r>
            <a:r>
              <a:rPr lang="en-GB" sz="1400" u="sng" kern="0" dirty="0">
                <a:solidFill>
                  <a:sysClr val="windowText" lastClr="000000"/>
                </a:solidFill>
                <a:cs typeface="Arial" charset="0"/>
                <a:sym typeface="Helvetica"/>
              </a:rPr>
              <a:t> access to unlimited amount of information an any subject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endParaRPr lang="en-GB" altLang="en-US" sz="600" kern="0" dirty="0">
              <a:solidFill>
                <a:prstClr val="black"/>
              </a:solidFill>
              <a:cs typeface="Arial" charset="0"/>
              <a:sym typeface="Helvetica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en-GB" altLang="en-US" sz="1400" kern="0" dirty="0">
                <a:solidFill>
                  <a:prstClr val="black"/>
                </a:solidFill>
                <a:cs typeface="Arial" charset="0"/>
                <a:sym typeface="Helvetica"/>
              </a:rPr>
              <a:t>People have a lot of choices</a:t>
            </a:r>
            <a:r>
              <a:rPr lang="en-GB" altLang="en-US" sz="1400" kern="0">
                <a:solidFill>
                  <a:prstClr val="black"/>
                </a:solidFill>
                <a:cs typeface="Arial" charset="0"/>
                <a:sym typeface="Helvetica"/>
              </a:rPr>
              <a:t>. Still, today they are expecting products and brands with more </a:t>
            </a:r>
            <a:r>
              <a:rPr lang="en-GB" altLang="en-US" sz="1400" kern="0" smtClean="0">
                <a:solidFill>
                  <a:prstClr val="black"/>
                </a:solidFill>
                <a:cs typeface="Arial" charset="0"/>
                <a:sym typeface="Helvetica"/>
              </a:rPr>
              <a:t>meanings. </a:t>
            </a:r>
            <a:r>
              <a:rPr lang="en-GB" altLang="en-US" sz="1400" kern="0" dirty="0">
                <a:solidFill>
                  <a:prstClr val="black"/>
                </a:solidFill>
                <a:cs typeface="Arial" charset="0"/>
                <a:sym typeface="Helvetica"/>
              </a:rPr>
              <a:t>They look for solutions with whom to </a:t>
            </a:r>
            <a:r>
              <a:rPr lang="en-GB" altLang="en-US" sz="1400" b="1" kern="0" dirty="0">
                <a:solidFill>
                  <a:srgbClr val="C00000"/>
                </a:solidFill>
                <a:cs typeface="Arial" charset="0"/>
                <a:sym typeface="Helvetica"/>
              </a:rPr>
              <a:t>connect with in an authentic way </a:t>
            </a:r>
            <a:r>
              <a:rPr lang="en-GB" altLang="en-US" sz="1400" kern="0" dirty="0">
                <a:solidFill>
                  <a:prstClr val="black"/>
                </a:solidFill>
                <a:cs typeface="Arial" charset="0"/>
                <a:sym typeface="Helvetica"/>
              </a:rPr>
              <a:t>and</a:t>
            </a:r>
            <a:r>
              <a:rPr lang="en-GB" altLang="en-US" sz="1400" b="1" kern="0" dirty="0">
                <a:solidFill>
                  <a:srgbClr val="C00000"/>
                </a:solidFill>
                <a:cs typeface="Arial" charset="0"/>
                <a:sym typeface="Helvetica"/>
              </a:rPr>
              <a:t>  </a:t>
            </a:r>
            <a:r>
              <a:rPr lang="en-GB" altLang="en-US" sz="1400" kern="0" dirty="0">
                <a:solidFill>
                  <a:prstClr val="black"/>
                </a:solidFill>
                <a:cs typeface="Arial" charset="0"/>
                <a:sym typeface="Helvetica"/>
              </a:rPr>
              <a:t>that can </a:t>
            </a:r>
            <a:r>
              <a:rPr lang="en-GB" altLang="en-US" sz="1400" b="1" kern="0" dirty="0">
                <a:solidFill>
                  <a:srgbClr val="C00000"/>
                </a:solidFill>
                <a:cs typeface="Arial" charset="0"/>
                <a:sym typeface="Helvetica"/>
              </a:rPr>
              <a:t>enrich their life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19" y="3173448"/>
            <a:ext cx="3933097" cy="1531903"/>
          </a:xfrm>
          <a:prstGeom prst="rect">
            <a:avLst/>
          </a:prstGeom>
        </p:spPr>
      </p:pic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5105400" y="2952750"/>
            <a:ext cx="3962400" cy="1651516"/>
          </a:xfrm>
          <a:prstGeom prst="roundRect">
            <a:avLst/>
          </a:prstGeom>
          <a:solidFill>
            <a:srgbClr val="92D050">
              <a:alpha val="98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300"/>
              </a:spcBef>
              <a:buFontTx/>
              <a:buNone/>
              <a:defRPr/>
            </a:pPr>
            <a:r>
              <a:rPr lang="en-GB" altLang="en-US" sz="1400" b="1" i="1" u="sng" kern="0" dirty="0" smtClean="0">
                <a:solidFill>
                  <a:schemeClr val="accent6"/>
                </a:solidFill>
                <a:latin typeface="Calibri"/>
                <a:cs typeface="Arial" charset="0"/>
                <a:sym typeface="Helvetica"/>
              </a:rPr>
              <a:t>TAKE-OUT</a:t>
            </a:r>
            <a:r>
              <a:rPr lang="en-GB" altLang="en-US" sz="1400" i="1" kern="0" dirty="0" smtClean="0">
                <a:solidFill>
                  <a:schemeClr val="accent6"/>
                </a:solidFill>
                <a:latin typeface="Calibri"/>
                <a:cs typeface="Arial" charset="0"/>
                <a:sym typeface="Helvetica"/>
              </a:rPr>
              <a:t>: a shift  from a inward functional approach (what I have to offer) </a:t>
            </a:r>
            <a:r>
              <a:rPr lang="en-GB" altLang="en-US" sz="1400" i="1" kern="0" dirty="0" smtClean="0">
                <a:solidFill>
                  <a:schemeClr val="accent6"/>
                </a:solidFill>
                <a:cs typeface="Arial" charset="0"/>
                <a:sym typeface="Helvetica"/>
              </a:rPr>
              <a:t>to a more outward approach of listening &amp; covering actual needs of consumers (what people need and what can I offer) </a:t>
            </a:r>
            <a:endParaRPr lang="en-GB" sz="1400" i="1" kern="0" dirty="0">
              <a:solidFill>
                <a:schemeClr val="accent6"/>
              </a:solidFill>
              <a:sym typeface="Helvetica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305753" y="3407225"/>
            <a:ext cx="714375" cy="0"/>
          </a:xfrm>
          <a:prstGeom prst="straightConnector1">
            <a:avLst/>
          </a:prstGeom>
          <a:solidFill>
            <a:srgbClr val="FBDF53"/>
          </a:solidFill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3747" y="0"/>
            <a:ext cx="8384053" cy="666750"/>
          </a:xfrm>
        </p:spPr>
        <p:txBody>
          <a:bodyPr/>
          <a:lstStyle/>
          <a:p>
            <a:pPr defTabSz="4569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Helvetica"/>
              </a:rPr>
              <a:t>A new consumer era: the era of </a:t>
            </a:r>
            <a:r>
              <a:rPr lang="en-US" sz="18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Helvetica"/>
              </a:rPr>
              <a:t>Empathy </a:t>
            </a:r>
            <a:r>
              <a:rPr lang="en-US" sz="1500" smtClean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Helvetica"/>
              </a:rPr>
              <a:t>(</a:t>
            </a:r>
            <a:r>
              <a:rPr lang="en-US" sz="1500" dirty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Helvetica"/>
              </a:rPr>
              <a:t>when companies mingle </a:t>
            </a:r>
            <a:r>
              <a:rPr lang="en-US" sz="15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Helvetica"/>
              </a:rPr>
              <a:t>with </a:t>
            </a:r>
            <a:r>
              <a:rPr lang="en-US" sz="1500" smtClean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Helvetica"/>
              </a:rPr>
              <a:t>people</a:t>
            </a:r>
            <a:r>
              <a:rPr lang="en-US" sz="1500" dirty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Helvetica"/>
              </a:rPr>
              <a:t>)</a:t>
            </a:r>
            <a:endParaRPr lang="en-US" sz="1500" dirty="0">
              <a:solidFill>
                <a:srgbClr val="4F6228"/>
              </a:solidFill>
              <a:latin typeface="Arial"/>
              <a:ea typeface="ＭＳ Ｐゴシック" charset="-128"/>
              <a:cs typeface="ＭＳ Ｐゴシック" pitchFamily="-108" charset="-128"/>
              <a:sym typeface="Calibri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2" y="4840130"/>
            <a:ext cx="4147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Brand image &amp; customer profile study, Unlock Research 2015</a:t>
            </a:r>
          </a:p>
        </p:txBody>
      </p:sp>
      <p:sp>
        <p:nvSpPr>
          <p:cNvPr id="8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7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99789" y="2295168"/>
            <a:ext cx="2011679" cy="1038582"/>
          </a:xfrm>
          <a:prstGeom prst="wedgeRoundRectCallout">
            <a:avLst>
              <a:gd name="adj1" fmla="val -64913"/>
              <a:gd name="adj2" fmla="val -24937"/>
              <a:gd name="adj3" fmla="val 1666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prstClr val="black">
                    <a:lumMod val="50000"/>
                    <a:lumOff val="50000"/>
                  </a:prstClr>
                </a:solidFill>
                <a:sym typeface="Helvetica"/>
              </a:rPr>
              <a:t>“Success  is not the  key to happiness but the reverse is valid. Do what you like and you will have success” (F, 42)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7000" y="3881537"/>
            <a:ext cx="1953424" cy="664012"/>
          </a:xfrm>
          <a:prstGeom prst="wedgeRoundRectCallout">
            <a:avLst>
              <a:gd name="adj1" fmla="val -64272"/>
              <a:gd name="adj2" fmla="val -37369"/>
              <a:gd name="adj3" fmla="val 1666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prstClr val="black">
                    <a:lumMod val="50000"/>
                    <a:lumOff val="50000"/>
                  </a:prstClr>
                </a:solidFill>
                <a:sym typeface="Helvetica"/>
              </a:rPr>
              <a:t>“Is better to fail doing something than be the best in doing nothing.”  (M, 54)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77873" y="3779735"/>
            <a:ext cx="1089529" cy="564283"/>
            <a:chOff x="5366722" y="4590624"/>
            <a:chExt cx="1089529" cy="752377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93406">
              <a:off x="5366722" y="4590624"/>
              <a:ext cx="564283" cy="7523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9256">
              <a:off x="5801431" y="4746071"/>
              <a:ext cx="654820" cy="497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38" name="TextBox 37"/>
          <p:cNvSpPr txBox="1"/>
          <p:nvPr/>
        </p:nvSpPr>
        <p:spPr>
          <a:xfrm>
            <a:off x="6163691" y="1123951"/>
            <a:ext cx="2002623" cy="851297"/>
          </a:xfrm>
          <a:prstGeom prst="wedgeRoundRectCallout">
            <a:avLst>
              <a:gd name="adj1" fmla="val -64272"/>
              <a:gd name="adj2" fmla="val -37369"/>
              <a:gd name="adj3" fmla="val 1666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i="1" dirty="0">
                <a:solidFill>
                  <a:prstClr val="black">
                    <a:lumMod val="50000"/>
                    <a:lumOff val="50000"/>
                  </a:prstClr>
                </a:solidFill>
                <a:sym typeface="Helvetica"/>
              </a:rPr>
              <a:t>“Time is most important resource. Lost time can never be regained, learn to enjoy every second” (M, 46)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720324" y="2495550"/>
            <a:ext cx="1362775" cy="547847"/>
            <a:chOff x="1301721" y="4937644"/>
            <a:chExt cx="1435392" cy="7607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35488">
              <a:off x="1301721" y="4937644"/>
              <a:ext cx="760775" cy="7607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25003">
              <a:off x="1913888" y="5100991"/>
              <a:ext cx="823225" cy="5786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4" name="Rectangle 53"/>
          <p:cNvSpPr/>
          <p:nvPr/>
        </p:nvSpPr>
        <p:spPr>
          <a:xfrm>
            <a:off x="2000069" y="1064550"/>
            <a:ext cx="2166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C00000"/>
                </a:solidFill>
                <a:sym typeface="Helvetica"/>
              </a:rPr>
              <a:t>LESS IS MORE (so treasure what you have) </a:t>
            </a:r>
          </a:p>
          <a:p>
            <a:pPr algn="ctr">
              <a:defRPr/>
            </a:pPr>
            <a:r>
              <a:rPr lang="en-GB" sz="1200" kern="0" dirty="0">
                <a:solidFill>
                  <a:prstClr val="black"/>
                </a:solidFill>
                <a:sym typeface="Helvetica"/>
              </a:rPr>
              <a:t>No more resource waste no matter is money, time or emotions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090313" y="2266951"/>
            <a:ext cx="2026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C00000"/>
                </a:solidFill>
                <a:sym typeface="Helvetica"/>
              </a:rPr>
              <a:t>BE &gt; HAVE</a:t>
            </a:r>
          </a:p>
          <a:p>
            <a:pPr algn="ctr">
              <a:defRPr/>
            </a:pPr>
            <a:r>
              <a:rPr lang="en-GB" sz="1200" kern="0">
                <a:solidFill>
                  <a:prstClr val="black"/>
                </a:solidFill>
                <a:sym typeface="Helvetica"/>
              </a:rPr>
              <a:t>Accumulate </a:t>
            </a:r>
            <a:r>
              <a:rPr lang="en-GB" sz="1200" kern="0" smtClean="0">
                <a:solidFill>
                  <a:prstClr val="black"/>
                </a:solidFill>
                <a:sym typeface="Helvetica"/>
              </a:rPr>
              <a:t>experiences, </a:t>
            </a:r>
            <a:r>
              <a:rPr lang="en-GB" sz="1200" kern="0" dirty="0">
                <a:solidFill>
                  <a:prstClr val="black"/>
                </a:solidFill>
                <a:sym typeface="Helvetica"/>
              </a:rPr>
              <a:t>remind one of  what is essential in life  - who you are not just what you have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70466" y="3486151"/>
            <a:ext cx="2025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kern="0" dirty="0">
                <a:solidFill>
                  <a:srgbClr val="C00000"/>
                </a:solidFill>
                <a:sym typeface="Helvetica"/>
              </a:rPr>
              <a:t>DO / TRY &gt; STAND BY/ RESIGN</a:t>
            </a:r>
          </a:p>
          <a:p>
            <a:pPr algn="ctr">
              <a:defRPr/>
            </a:pPr>
            <a:r>
              <a:rPr lang="en-GB" sz="1200" kern="0" dirty="0">
                <a:solidFill>
                  <a:prstClr val="black"/>
                </a:solidFill>
                <a:sym typeface="Helvetica"/>
              </a:rPr>
              <a:t>Reclaim control over own life. Take initiative instead of expecting to do things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538170" y="1123951"/>
            <a:ext cx="1241382" cy="608855"/>
            <a:chOff x="4642035" y="1790302"/>
            <a:chExt cx="1241382" cy="81180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3779">
              <a:off x="4642035" y="1790302"/>
              <a:ext cx="703639" cy="5855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51002">
              <a:off x="5282797" y="1993688"/>
              <a:ext cx="600620" cy="6084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" name="Rounded Rectangle 1"/>
          <p:cNvSpPr/>
          <p:nvPr/>
        </p:nvSpPr>
        <p:spPr>
          <a:xfrm>
            <a:off x="2000069" y="945031"/>
            <a:ext cx="2166425" cy="362494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" y="2182494"/>
            <a:ext cx="2064581" cy="1227456"/>
            <a:chOff x="354939" y="3089528"/>
            <a:chExt cx="2131629" cy="1467805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938" t="20345" r="5407" b="29626"/>
            <a:stretch/>
          </p:blipFill>
          <p:spPr>
            <a:xfrm>
              <a:off x="354939" y="3089528"/>
              <a:ext cx="2131629" cy="1467805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32319" y="3385492"/>
              <a:ext cx="1209821" cy="938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kern="0" dirty="0">
                  <a:solidFill>
                    <a:prstClr val="white"/>
                  </a:solidFill>
                  <a:latin typeface="DJB CHALK IT UP" panose="02000500000000000000" pitchFamily="2" charset="0"/>
                  <a:sym typeface="Helvetica"/>
                </a:rPr>
                <a:t>Changes across Romanians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2000066" y="2137920"/>
            <a:ext cx="671880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98032" y="3416969"/>
            <a:ext cx="67208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-19050"/>
            <a:ext cx="8610600" cy="682870"/>
          </a:xfrm>
        </p:spPr>
        <p:txBody>
          <a:bodyPr/>
          <a:lstStyle/>
          <a:p>
            <a:pPr defTabSz="4569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dirty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Wingdings"/>
              </a:rPr>
              <a:t>People no longer wait for help </a:t>
            </a:r>
            <a:r>
              <a:rPr lang="en-GB" sz="18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Wingdings"/>
              </a:rPr>
              <a:t>from </a:t>
            </a:r>
            <a:r>
              <a:rPr lang="en-GB" sz="1800" smtClean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Wingdings"/>
              </a:rPr>
              <a:t>outside, change is personal</a:t>
            </a:r>
          </a:p>
          <a:p>
            <a:endParaRPr lang="en-US" sz="1800" dirty="0"/>
          </a:p>
        </p:txBody>
      </p:sp>
      <p:sp>
        <p:nvSpPr>
          <p:cNvPr id="25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202" y="4781551"/>
            <a:ext cx="4147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Brand image &amp; customer profile study, Unlock Research 2015</a:t>
            </a:r>
          </a:p>
        </p:txBody>
      </p:sp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131"/>
          <p:cNvSpPr/>
          <p:nvPr/>
        </p:nvSpPr>
        <p:spPr>
          <a:xfrm>
            <a:off x="783370" y="-191770"/>
            <a:ext cx="8361958" cy="799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rmAutofit/>
          </a:bodyPr>
          <a:lstStyle/>
          <a:p>
            <a:pPr indent="-342730" defTabSz="456972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defRPr/>
            </a:pPr>
            <a:r>
              <a:rPr lang="en-GB" b="1" dirty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  <a:sym typeface="Wingdings"/>
              </a:rPr>
              <a:t>People’s need toward authenticity &amp; real value is also relevant in shopping </a:t>
            </a:r>
          </a:p>
        </p:txBody>
      </p:sp>
      <p:sp>
        <p:nvSpPr>
          <p:cNvPr id="8" name="Oval 7"/>
          <p:cNvSpPr/>
          <p:nvPr/>
        </p:nvSpPr>
        <p:spPr>
          <a:xfrm>
            <a:off x="893028" y="2880527"/>
            <a:ext cx="2554164" cy="1752808"/>
          </a:xfrm>
          <a:prstGeom prst="ellipse">
            <a:avLst/>
          </a:prstGeom>
          <a:solidFill>
            <a:srgbClr val="C0000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chemeClr val="bg1"/>
                </a:solidFill>
                <a:latin typeface="+mn-lt"/>
              </a:rPr>
              <a:t>People return to value of things &amp; start to reconsider their choices before investing</a:t>
            </a:r>
          </a:p>
        </p:txBody>
      </p:sp>
      <p:sp>
        <p:nvSpPr>
          <p:cNvPr id="60" name="Rounded Rectangular Callout 59"/>
          <p:cNvSpPr/>
          <p:nvPr/>
        </p:nvSpPr>
        <p:spPr>
          <a:xfrm>
            <a:off x="3650333" y="3132861"/>
            <a:ext cx="3409552" cy="987504"/>
          </a:xfrm>
          <a:prstGeom prst="wedgeRoundRectCallout">
            <a:avLst>
              <a:gd name="adj1" fmla="val -64338"/>
              <a:gd name="adj2" fmla="val -23221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GB" sz="13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“Selective impulsivit</a:t>
            </a:r>
            <a:r>
              <a:rPr lang="en-GB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y” – </a:t>
            </a:r>
            <a:r>
              <a:rPr lang="en-GB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 continue to satisfy their curiosity but are much more selective. Products must really benefit them</a:t>
            </a:r>
            <a:endParaRPr lang="en-GB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3788216" y="2343151"/>
            <a:ext cx="3506891" cy="766167"/>
          </a:xfrm>
          <a:prstGeom prst="wedgeRoundRectCallout">
            <a:avLst>
              <a:gd name="adj1" fmla="val -70698"/>
              <a:gd name="adj2" fmla="val 67042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GB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Shopping is not so much about status anymore</a:t>
            </a:r>
            <a:r>
              <a:rPr lang="en-GB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 A full basket does not necessarily mean better life/more valuable individual. </a:t>
            </a:r>
            <a:endParaRPr lang="en-GB" sz="13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088573" y="819150"/>
            <a:ext cx="6933577" cy="1504950"/>
            <a:chOff x="566066" y="1580418"/>
            <a:chExt cx="6933577" cy="2213292"/>
          </a:xfrm>
        </p:grpSpPr>
        <p:sp>
          <p:nvSpPr>
            <p:cNvPr id="48" name="Rounded Rectangle 47"/>
            <p:cNvSpPr/>
            <p:nvPr/>
          </p:nvSpPr>
          <p:spPr>
            <a:xfrm>
              <a:off x="566066" y="1580418"/>
              <a:ext cx="6933577" cy="22132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80" y="1828871"/>
              <a:ext cx="6731515" cy="1656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400" b="1" dirty="0" smtClean="0">
                  <a:solidFill>
                    <a:srgbClr val="C00000"/>
                  </a:solidFill>
                </a:rPr>
                <a:t>Shopping is beyond functional, it is about </a:t>
              </a:r>
              <a:r>
                <a:rPr lang="en-GB" sz="1400" b="1" smtClean="0">
                  <a:solidFill>
                    <a:srgbClr val="C00000"/>
                  </a:solidFill>
                </a:rPr>
                <a:t>EMOTIONAL </a:t>
              </a:r>
            </a:p>
            <a:p>
              <a:pPr>
                <a:lnSpc>
                  <a:spcPct val="120000"/>
                </a:lnSpc>
              </a:pPr>
              <a:r>
                <a:rPr lang="en-GB" sz="1400" b="1" smtClean="0">
                  <a:solidFill>
                    <a:srgbClr val="C00000"/>
                  </a:solidFill>
                </a:rPr>
                <a:t>SEROTONIN </a:t>
              </a:r>
              <a:r>
                <a:rPr lang="en-GB" sz="1400" b="1" dirty="0" smtClean="0">
                  <a:solidFill>
                    <a:srgbClr val="C00000"/>
                  </a:solidFill>
                </a:rPr>
                <a:t>– </a:t>
              </a:r>
              <a:r>
                <a:rPr lang="en-GB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 way to access aspirational goods  and </a:t>
              </a:r>
              <a:r>
                <a:rPr lang="en-GB" sz="14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restart </a:t>
              </a:r>
            </a:p>
            <a:p>
              <a:pPr>
                <a:lnSpc>
                  <a:spcPct val="120000"/>
                </a:lnSpc>
              </a:pPr>
              <a:r>
                <a:rPr lang="en-GB" sz="14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your </a:t>
              </a:r>
              <a:r>
                <a:rPr lang="en-GB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mood/regain energy</a:t>
              </a:r>
            </a:p>
            <a:p>
              <a:pPr lvl="0">
                <a:lnSpc>
                  <a:spcPct val="120000"/>
                </a:lnSpc>
              </a:pPr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The modern hobby of the masses, as the most accessible treat one </a:t>
              </a:r>
              <a:r>
                <a:rPr lang="en-GB" sz="1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can </a:t>
              </a:r>
              <a:r>
                <a:rPr lang="en-GB" sz="14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get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6553202" y="1118108"/>
            <a:ext cx="1412383" cy="615443"/>
            <a:chOff x="232238" y="1277267"/>
            <a:chExt cx="2139683" cy="1450329"/>
          </a:xfrm>
        </p:grpSpPr>
        <p:grpSp>
          <p:nvGrpSpPr>
            <p:cNvPr id="40" name="Group 39"/>
            <p:cNvGrpSpPr/>
            <p:nvPr/>
          </p:nvGrpSpPr>
          <p:grpSpPr>
            <a:xfrm>
              <a:off x="232238" y="1277267"/>
              <a:ext cx="1890743" cy="1450329"/>
              <a:chOff x="232238" y="2119079"/>
              <a:chExt cx="1890743" cy="1450329"/>
            </a:xfrm>
          </p:grpSpPr>
          <p:pic>
            <p:nvPicPr>
              <p:cNvPr id="1026" name="Picture 2" descr="http://www.freevector.com/site_media/preview_images/FreeVector-Shopping-Vector-Icons.jpg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1037" t="40686" r="9287" b="7792"/>
              <a:stretch/>
            </p:blipFill>
            <p:spPr bwMode="auto">
              <a:xfrm>
                <a:off x="232238" y="2119079"/>
                <a:ext cx="1494971" cy="1450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 15"/>
              <p:cNvSpPr/>
              <p:nvPr/>
            </p:nvSpPr>
            <p:spPr>
              <a:xfrm rot="2999030">
                <a:off x="1428940" y="2563212"/>
                <a:ext cx="938140" cy="449942"/>
              </a:xfrm>
              <a:custGeom>
                <a:avLst/>
                <a:gdLst>
                  <a:gd name="connsiteX0" fmla="*/ 0 w 1640115"/>
                  <a:gd name="connsiteY0" fmla="*/ 449942 h 449942"/>
                  <a:gd name="connsiteX1" fmla="*/ 87086 w 1640115"/>
                  <a:gd name="connsiteY1" fmla="*/ 304800 h 449942"/>
                  <a:gd name="connsiteX2" fmla="*/ 275772 w 1640115"/>
                  <a:gd name="connsiteY2" fmla="*/ 101600 h 449942"/>
                  <a:gd name="connsiteX3" fmla="*/ 609600 w 1640115"/>
                  <a:gd name="connsiteY3" fmla="*/ 130628 h 449942"/>
                  <a:gd name="connsiteX4" fmla="*/ 1045029 w 1640115"/>
                  <a:gd name="connsiteY4" fmla="*/ 275771 h 449942"/>
                  <a:gd name="connsiteX5" fmla="*/ 1262743 w 1640115"/>
                  <a:gd name="connsiteY5" fmla="*/ 188685 h 449942"/>
                  <a:gd name="connsiteX6" fmla="*/ 1393372 w 1640115"/>
                  <a:gd name="connsiteY6" fmla="*/ 58057 h 449942"/>
                  <a:gd name="connsiteX7" fmla="*/ 1640115 w 1640115"/>
                  <a:gd name="connsiteY7" fmla="*/ 0 h 44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0115" h="449942">
                    <a:moveTo>
                      <a:pt x="0" y="449942"/>
                    </a:moveTo>
                    <a:cubicBezTo>
                      <a:pt x="20562" y="406399"/>
                      <a:pt x="41124" y="362857"/>
                      <a:pt x="87086" y="304800"/>
                    </a:cubicBezTo>
                    <a:cubicBezTo>
                      <a:pt x="133048" y="246743"/>
                      <a:pt x="188686" y="130629"/>
                      <a:pt x="275772" y="101600"/>
                    </a:cubicBezTo>
                    <a:cubicBezTo>
                      <a:pt x="362858" y="72571"/>
                      <a:pt x="481391" y="101600"/>
                      <a:pt x="609600" y="130628"/>
                    </a:cubicBezTo>
                    <a:cubicBezTo>
                      <a:pt x="737809" y="159656"/>
                      <a:pt x="936172" y="266095"/>
                      <a:pt x="1045029" y="275771"/>
                    </a:cubicBezTo>
                    <a:cubicBezTo>
                      <a:pt x="1153886" y="285447"/>
                      <a:pt x="1204686" y="224971"/>
                      <a:pt x="1262743" y="188685"/>
                    </a:cubicBezTo>
                    <a:cubicBezTo>
                      <a:pt x="1320800" y="152399"/>
                      <a:pt x="1330477" y="89504"/>
                      <a:pt x="1393372" y="58057"/>
                    </a:cubicBezTo>
                    <a:cubicBezTo>
                      <a:pt x="1456267" y="26609"/>
                      <a:pt x="1548191" y="13304"/>
                      <a:pt x="1640115" y="0"/>
                    </a:cubicBezTo>
                  </a:path>
                </a:pathLst>
              </a:cu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2249714" y="2002431"/>
              <a:ext cx="122207" cy="1937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>
            <a:off x="1291772" y="2419351"/>
            <a:ext cx="0" cy="46117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371600" y="2474952"/>
            <a:ext cx="2206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Some trends in shopping</a:t>
            </a:r>
            <a:endParaRPr lang="en-US" sz="1500" b="1" dirty="0"/>
          </a:p>
        </p:txBody>
      </p:sp>
      <p:pic>
        <p:nvPicPr>
          <p:cNvPr id="1027" name="Picture 3" descr="C:\D vechi\emilia dorobantu transfer pc\d\Emilia Dorobantu\Nu Sterge\PROIECTE 2015\MEGA IMAGE BRAND ASSES FEB\poze\20150217_12200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0299" y="2588404"/>
            <a:ext cx="1041172" cy="50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62" name="Rounded Rectangular Callout 61"/>
          <p:cNvSpPr/>
          <p:nvPr/>
        </p:nvSpPr>
        <p:spPr>
          <a:xfrm>
            <a:off x="3784201" y="4167784"/>
            <a:ext cx="3454801" cy="766167"/>
          </a:xfrm>
          <a:prstGeom prst="wedgeRoundRectCallout">
            <a:avLst>
              <a:gd name="adj1" fmla="val -63219"/>
              <a:gd name="adj2" fmla="val -57544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GB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Increased</a:t>
            </a:r>
            <a:r>
              <a:rPr lang="en-GB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shopping frequency, smaller quantities</a:t>
            </a:r>
            <a:r>
              <a:rPr lang="en-GB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which gives them the feeling of healthier diet/life</a:t>
            </a:r>
            <a:endParaRPr lang="en-GB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7356535" y="2814583"/>
            <a:ext cx="3820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066255" y="3638550"/>
            <a:ext cx="3820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7363607" y="4148128"/>
            <a:ext cx="1512785" cy="481023"/>
            <a:chOff x="7494230" y="5610507"/>
            <a:chExt cx="1512785" cy="641364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7494230" y="5969676"/>
              <a:ext cx="38207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7777566" y="5610507"/>
              <a:ext cx="1229449" cy="641364"/>
              <a:chOff x="6671954" y="4628286"/>
              <a:chExt cx="1431462" cy="841253"/>
            </a:xfrm>
          </p:grpSpPr>
          <p:pic>
            <p:nvPicPr>
              <p:cNvPr id="1030" name="Picture 6" descr="C:\D vechi\emilia dorobantu transfer pc\d\Emilia Dorobantu\Nu Sterge\PROIECTE 2015\MEGA IMAGE BRAND ASSES FEB\poze\20150224_181838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1954" y="4628286"/>
                <a:ext cx="504752" cy="84125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  <p:pic>
            <p:nvPicPr>
              <p:cNvPr id="1031" name="Picture 7" descr="C:\D vechi\emilia dorobantu transfer pc\d\Emilia Dorobantu\Nu Sterge\PROIECTE 2015\MEGA IMAGE BRAND ASSES FEB\poze\20150219_121521.jpg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237685" y="4628286"/>
                <a:ext cx="865731" cy="84125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/>
            </p:spPr>
          </p:pic>
        </p:grpSp>
      </p:grpSp>
      <p:grpSp>
        <p:nvGrpSpPr>
          <p:cNvPr id="118" name="Group 117"/>
          <p:cNvGrpSpPr/>
          <p:nvPr/>
        </p:nvGrpSpPr>
        <p:grpSpPr>
          <a:xfrm>
            <a:off x="7309220" y="3345334"/>
            <a:ext cx="1423879" cy="598017"/>
            <a:chOff x="7443839" y="5571137"/>
            <a:chExt cx="1423879" cy="797356"/>
          </a:xfrm>
        </p:grpSpPr>
        <p:pic>
          <p:nvPicPr>
            <p:cNvPr id="1028" name="Picture 4" descr="C:\D vechi\emilia dorobantu transfer pc\d\Emilia Dorobantu\Nu Sterge\PROIECTE 2015\MEGA IMAGE BRAND ASSES FEB\poze\20150219_175459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304" y="5571137"/>
              <a:ext cx="478414" cy="7973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pic>
          <p:nvPicPr>
            <p:cNvPr id="1029" name="Picture 5" descr="C:\D vechi\emilia dorobantu transfer pc\d\Emilia Dorobantu\Nu Sterge\PROIECTE 2015\MEGA IMAGE BRAND ASSES FEB\poze\20150223_155307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839" y="5717818"/>
              <a:ext cx="915129" cy="5490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</p:grpSp>
      <p:sp>
        <p:nvSpPr>
          <p:cNvPr id="31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7602" y="4916330"/>
            <a:ext cx="4147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Brand image &amp; customer profile study, Unlock Research 2015</a:t>
            </a:r>
          </a:p>
        </p:txBody>
      </p:sp>
      <p:pic>
        <p:nvPicPr>
          <p:cNvPr id="34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39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2" name="AutoShape 2" descr="Imagini pentru economic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ini pentru economics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5" descr="Imagini pentru customer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5732" name="Picture 20" descr="C:\Users\anamaria_ionita\Desktop\Prezentare Mega\Preze-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" y="-4572"/>
            <a:ext cx="9143874" cy="51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76600" y="20954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RETAIL MARKET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0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inBulletsConfiguration" hidden="1"/>
          <p:cNvSpPr txBox="1"/>
          <p:nvPr/>
        </p:nvSpPr>
        <p:spPr>
          <a:xfrm>
            <a:off x="11935" y="8776"/>
            <a:ext cx="8354772" cy="101415"/>
          </a:xfrm>
          <a:prstGeom prst="rect">
            <a:avLst/>
          </a:prstGeom>
          <a:noFill/>
        </p:spPr>
        <p:txBody>
          <a:bodyPr vert="horz" wrap="square" lIns="42597" tIns="42597" rIns="42597" bIns="42597" rtlCol="0">
            <a:spAutoFit/>
          </a:bodyPr>
          <a:lstStyle/>
          <a:p>
            <a:r>
              <a:rPr lang="en-US" sz="100">
                <a:solidFill>
                  <a:srgbClr val="FFFFFF"/>
                </a:solidFill>
              </a:rPr>
              <a:t>13_89 20_89</a:t>
            </a:r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"/>
            </p:custDataLst>
          </p:nvPr>
        </p:nvSpPr>
        <p:spPr>
          <a:xfrm>
            <a:off x="1729746" y="590550"/>
            <a:ext cx="7227919" cy="26670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vert="horz" wrap="square" lIns="42597" tIns="42597" rIns="42597" bIns="42597" rtlCol="0">
            <a:noAutofit/>
          </a:bodyPr>
          <a:lstStyle/>
          <a:p>
            <a:pPr marL="170094" indent="-170094">
              <a:spcBef>
                <a:spcPts val="1409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300" dirty="0" smtClean="0">
                <a:solidFill>
                  <a:schemeClr val="accent6"/>
                </a:solidFill>
              </a:rPr>
              <a:t>Romania’s Modern retail market: a </a:t>
            </a:r>
            <a:r>
              <a:rPr lang="en-US" sz="1300" b="1" smtClean="0">
                <a:solidFill>
                  <a:schemeClr val="accent6"/>
                </a:solidFill>
              </a:rPr>
              <a:t>multinational</a:t>
            </a:r>
            <a:r>
              <a:rPr lang="en-US" sz="1300" smtClean="0">
                <a:solidFill>
                  <a:schemeClr val="accent6"/>
                </a:solidFill>
              </a:rPr>
              <a:t> environment</a:t>
            </a:r>
          </a:p>
          <a:p>
            <a:pPr marL="170094" indent="-170094">
              <a:spcBef>
                <a:spcPts val="1409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300" smtClean="0">
                <a:solidFill>
                  <a:schemeClr val="accent6"/>
                </a:solidFill>
              </a:rPr>
              <a:t>Romania’s </a:t>
            </a:r>
            <a:r>
              <a:rPr lang="en-US" sz="1300" dirty="0" smtClean="0">
                <a:solidFill>
                  <a:schemeClr val="accent6"/>
                </a:solidFill>
              </a:rPr>
              <a:t>Modern grocery market is </a:t>
            </a:r>
            <a:r>
              <a:rPr lang="en-US" sz="1300" b="1" dirty="0" smtClean="0">
                <a:solidFill>
                  <a:schemeClr val="accent6"/>
                </a:solidFill>
              </a:rPr>
              <a:t>very centralized </a:t>
            </a:r>
            <a:r>
              <a:rPr lang="en-US" sz="1300" b="1" smtClean="0">
                <a:solidFill>
                  <a:schemeClr val="accent6"/>
                </a:solidFill>
              </a:rPr>
              <a:t>around </a:t>
            </a:r>
            <a:r>
              <a:rPr lang="en-US" sz="1300" b="1">
                <a:solidFill>
                  <a:schemeClr val="accent6"/>
                </a:solidFill>
              </a:rPr>
              <a:t>Bucharest and big cities</a:t>
            </a:r>
            <a:endParaRPr lang="en-US" sz="1300" b="1" dirty="0" smtClean="0">
              <a:solidFill>
                <a:schemeClr val="accent6"/>
              </a:solidFill>
            </a:endParaRPr>
          </a:p>
          <a:p>
            <a:pPr marL="170094" indent="-170094">
              <a:spcBef>
                <a:spcPts val="1409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300" dirty="0" smtClean="0">
                <a:solidFill>
                  <a:schemeClr val="accent6"/>
                </a:solidFill>
              </a:rPr>
              <a:t>F</a:t>
            </a:r>
            <a:r>
              <a:rPr lang="en-US" sz="1300" dirty="0" smtClean="0"/>
              <a:t>ragmented food industry</a:t>
            </a:r>
          </a:p>
          <a:p>
            <a:pPr marL="418578" lvl="1" indent="-170094">
              <a:spcBef>
                <a:spcPts val="423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sz="1300" b="1" dirty="0" smtClean="0">
                <a:solidFill>
                  <a:schemeClr val="accent6"/>
                </a:solidFill>
              </a:rPr>
              <a:t>Hypermarket </a:t>
            </a:r>
            <a:r>
              <a:rPr lang="en-US" sz="1300" dirty="0">
                <a:solidFill>
                  <a:schemeClr val="accent6"/>
                </a:solidFill>
              </a:rPr>
              <a:t>is the main format </a:t>
            </a:r>
            <a:r>
              <a:rPr lang="en-US" sz="1300" b="1" dirty="0">
                <a:solidFill>
                  <a:schemeClr val="accent6"/>
                </a:solidFill>
              </a:rPr>
              <a:t>(~46% of modern retail) </a:t>
            </a:r>
            <a:r>
              <a:rPr lang="en-US" sz="1300" dirty="0">
                <a:solidFill>
                  <a:schemeClr val="accent6"/>
                </a:solidFill>
              </a:rPr>
              <a:t>but is growing slower than other main formats</a:t>
            </a:r>
          </a:p>
          <a:p>
            <a:pPr marL="418578" lvl="1" indent="-170094">
              <a:spcBef>
                <a:spcPts val="423"/>
              </a:spcBef>
              <a:buSzPct val="100000"/>
              <a:buFont typeface="Verdana" panose="020B0604030504040204" pitchFamily="34" charset="0"/>
              <a:buChar char="-"/>
            </a:pPr>
            <a:r>
              <a:rPr lang="en-US" sz="1300" b="1" dirty="0">
                <a:solidFill>
                  <a:schemeClr val="accent6"/>
                </a:solidFill>
              </a:rPr>
              <a:t>Convenience stores </a:t>
            </a:r>
            <a:r>
              <a:rPr lang="en-US" sz="1300" dirty="0">
                <a:solidFill>
                  <a:schemeClr val="accent6"/>
                </a:solidFill>
              </a:rPr>
              <a:t>have grown </a:t>
            </a:r>
            <a:r>
              <a:rPr lang="en-US" sz="1300" dirty="0" smtClean="0">
                <a:solidFill>
                  <a:schemeClr val="accent6"/>
                </a:solidFill>
              </a:rPr>
              <a:t>and expected to grow the fastest, </a:t>
            </a:r>
            <a:r>
              <a:rPr lang="en-US" sz="1300" dirty="0">
                <a:solidFill>
                  <a:schemeClr val="accent6"/>
                </a:solidFill>
              </a:rPr>
              <a:t>followed by </a:t>
            </a:r>
            <a:r>
              <a:rPr lang="en-US" sz="1300" b="1" dirty="0">
                <a:solidFill>
                  <a:schemeClr val="accent6"/>
                </a:solidFill>
              </a:rPr>
              <a:t>supermarkets</a:t>
            </a:r>
            <a:r>
              <a:rPr lang="en-US" sz="1300" dirty="0">
                <a:solidFill>
                  <a:schemeClr val="accent6"/>
                </a:solidFill>
              </a:rPr>
              <a:t> </a:t>
            </a:r>
            <a:endParaRPr lang="en-US" sz="1300" dirty="0" smtClean="0">
              <a:solidFill>
                <a:schemeClr val="accent6"/>
              </a:solidFill>
            </a:endParaRPr>
          </a:p>
          <a:p>
            <a:pPr marL="170094" lvl="1" indent="-170094">
              <a:spcBef>
                <a:spcPts val="1409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300" dirty="0">
                <a:solidFill>
                  <a:schemeClr val="accent6"/>
                </a:solidFill>
              </a:rPr>
              <a:t>The share of food in total expenditure will remain high for several more </a:t>
            </a:r>
            <a:r>
              <a:rPr lang="en-US" sz="1300">
                <a:solidFill>
                  <a:schemeClr val="accent6"/>
                </a:solidFill>
              </a:rPr>
              <a:t>years </a:t>
            </a:r>
            <a:r>
              <a:rPr lang="en-US" sz="1300" smtClean="0">
                <a:solidFill>
                  <a:schemeClr val="accent6"/>
                </a:solidFill>
              </a:rPr>
              <a:t>(50%)</a:t>
            </a:r>
            <a:endParaRPr lang="en-US" sz="1300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152400" y="807038"/>
            <a:ext cx="1577346" cy="22790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577" tIns="42577" rIns="42577" bIns="42577" rtlCol="0" anchor="ctr"/>
          <a:lstStyle/>
          <a:p>
            <a:pPr algn="ctr" defTabSz="913763"/>
            <a:r>
              <a:rPr lang="en-US" sz="1300" b="1" dirty="0" smtClean="0">
                <a:solidFill>
                  <a:srgbClr val="C00000"/>
                </a:solidFill>
                <a:latin typeface="+mj-lt"/>
              </a:rPr>
              <a:t>MARKET ATTRACTIVENESS</a:t>
            </a:r>
            <a:endParaRPr lang="en-US" sz="13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263304" y="3257550"/>
            <a:ext cx="1356236" cy="14039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577" tIns="42577" rIns="42577" bIns="42577" rtlCol="0" anchor="ctr"/>
          <a:lstStyle/>
          <a:p>
            <a:pPr algn="ctr" defTabSz="913763"/>
            <a:r>
              <a:rPr lang="en-US" sz="1300" b="1" dirty="0" smtClean="0">
                <a:solidFill>
                  <a:srgbClr val="C00000"/>
                </a:solidFill>
                <a:latin typeface="+mj-lt"/>
              </a:rPr>
              <a:t>COMPETITIVE LANDSCAPE</a:t>
            </a:r>
            <a:endParaRPr lang="en-US" sz="13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>
            <p:custDataLst>
              <p:tags r:id="rId2"/>
            </p:custDataLst>
          </p:nvPr>
        </p:nvSpPr>
        <p:spPr>
          <a:xfrm>
            <a:off x="1729746" y="3333750"/>
            <a:ext cx="7227919" cy="1676400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2597" tIns="42597" rIns="42597" bIns="42597" rtlCol="0">
            <a:noAutofit/>
          </a:bodyPr>
          <a:lstStyle/>
          <a:p>
            <a:pPr marL="170094" indent="-170094">
              <a:spcBef>
                <a:spcPts val="587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300" dirty="0">
                <a:solidFill>
                  <a:schemeClr val="accent6"/>
                </a:solidFill>
              </a:rPr>
              <a:t>Food distribution channels have been continuously expanding</a:t>
            </a:r>
          </a:p>
          <a:p>
            <a:pPr marL="170094" indent="-170094">
              <a:spcBef>
                <a:spcPts val="587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300" b="1" dirty="0" smtClean="0">
                <a:solidFill>
                  <a:schemeClr val="accent6"/>
                </a:solidFill>
              </a:rPr>
              <a:t>Top players </a:t>
            </a:r>
            <a:r>
              <a:rPr lang="en-US" sz="1300" dirty="0" smtClean="0">
                <a:solidFill>
                  <a:schemeClr val="accent6"/>
                </a:solidFill>
              </a:rPr>
              <a:t>reach more than </a:t>
            </a:r>
            <a:r>
              <a:rPr lang="en-US" sz="1300" b="1" dirty="0" smtClean="0">
                <a:solidFill>
                  <a:schemeClr val="accent6"/>
                </a:solidFill>
              </a:rPr>
              <a:t>50% Market share</a:t>
            </a:r>
          </a:p>
          <a:p>
            <a:pPr marL="170094" indent="-170094">
              <a:spcBef>
                <a:spcPts val="587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US" sz="1300" b="1" dirty="0" smtClean="0">
                <a:solidFill>
                  <a:schemeClr val="accent6"/>
                </a:solidFill>
              </a:rPr>
              <a:t>Mega </a:t>
            </a:r>
            <a:r>
              <a:rPr lang="en-US" sz="1300" b="1" dirty="0">
                <a:solidFill>
                  <a:schemeClr val="accent6"/>
                </a:solidFill>
              </a:rPr>
              <a:t>Image </a:t>
            </a:r>
            <a:r>
              <a:rPr lang="en-US" sz="1300" dirty="0">
                <a:solidFill>
                  <a:schemeClr val="accent6"/>
                </a:solidFill>
              </a:rPr>
              <a:t>has been </a:t>
            </a:r>
            <a:r>
              <a:rPr lang="en-US" sz="1300" b="1" dirty="0">
                <a:solidFill>
                  <a:schemeClr val="accent6"/>
                </a:solidFill>
              </a:rPr>
              <a:t>one </a:t>
            </a:r>
            <a:r>
              <a:rPr lang="en-GB" sz="1300" b="1" dirty="0">
                <a:solidFill>
                  <a:schemeClr val="accent6"/>
                </a:solidFill>
              </a:rPr>
              <a:t>of the fastest growing players </a:t>
            </a:r>
            <a:r>
              <a:rPr lang="en-GB" sz="1300" dirty="0">
                <a:solidFill>
                  <a:schemeClr val="accent6"/>
                </a:solidFill>
              </a:rPr>
              <a:t>in the market </a:t>
            </a:r>
            <a:r>
              <a:rPr lang="en-GB" sz="1300" dirty="0" smtClean="0">
                <a:solidFill>
                  <a:schemeClr val="accent6"/>
                </a:solidFill>
              </a:rPr>
              <a:t>(+35% sales growth over 2010-2015), </a:t>
            </a:r>
          </a:p>
          <a:p>
            <a:pPr marL="170094" indent="-170094">
              <a:spcBef>
                <a:spcPts val="587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GB" sz="1300" dirty="0" smtClean="0">
                <a:solidFill>
                  <a:schemeClr val="accent6"/>
                </a:solidFill>
              </a:rPr>
              <a:t>Across </a:t>
            </a:r>
            <a:r>
              <a:rPr lang="en-GB" sz="1300" dirty="0">
                <a:solidFill>
                  <a:schemeClr val="accent6"/>
                </a:solidFill>
              </a:rPr>
              <a:t>formats, Mega Image </a:t>
            </a:r>
            <a:r>
              <a:rPr lang="en-GB" sz="1300" dirty="0" smtClean="0">
                <a:solidFill>
                  <a:schemeClr val="accent6"/>
                </a:solidFill>
              </a:rPr>
              <a:t>is </a:t>
            </a:r>
            <a:r>
              <a:rPr lang="en-US" sz="1300" b="1" dirty="0" smtClean="0">
                <a:solidFill>
                  <a:schemeClr val="accent6"/>
                </a:solidFill>
              </a:rPr>
              <a:t>#1 </a:t>
            </a:r>
            <a:r>
              <a:rPr lang="en-US" sz="1300" b="1" dirty="0">
                <a:solidFill>
                  <a:schemeClr val="accent6"/>
                </a:solidFill>
              </a:rPr>
              <a:t>in </a:t>
            </a:r>
            <a:r>
              <a:rPr lang="en-US" sz="1300" b="1" dirty="0" smtClean="0">
                <a:solidFill>
                  <a:schemeClr val="accent6"/>
                </a:solidFill>
              </a:rPr>
              <a:t>Supermarkets </a:t>
            </a:r>
            <a:r>
              <a:rPr lang="en-US" sz="1300" dirty="0" smtClean="0">
                <a:solidFill>
                  <a:schemeClr val="accent6"/>
                </a:solidFill>
              </a:rPr>
              <a:t>and</a:t>
            </a:r>
            <a:r>
              <a:rPr lang="en-US" sz="1300" b="1" dirty="0" smtClean="0">
                <a:solidFill>
                  <a:schemeClr val="accent6"/>
                </a:solidFill>
              </a:rPr>
              <a:t> #1 </a:t>
            </a:r>
            <a:r>
              <a:rPr lang="en-US" sz="1300" b="1" dirty="0">
                <a:solidFill>
                  <a:schemeClr val="accent6"/>
                </a:solidFill>
              </a:rPr>
              <a:t>in Convenience </a:t>
            </a:r>
            <a:r>
              <a:rPr lang="en-US" sz="1300" dirty="0">
                <a:solidFill>
                  <a:schemeClr val="accent6"/>
                </a:solidFill>
              </a:rPr>
              <a:t>stores with </a:t>
            </a:r>
            <a:r>
              <a:rPr lang="en-US" sz="1300" b="1" dirty="0">
                <a:solidFill>
                  <a:schemeClr val="accent6"/>
                </a:solidFill>
              </a:rPr>
              <a:t>Shop &amp; </a:t>
            </a:r>
            <a:r>
              <a:rPr lang="en-US" sz="1300" b="1" dirty="0" smtClean="0">
                <a:solidFill>
                  <a:schemeClr val="accent6"/>
                </a:solidFill>
              </a:rPr>
              <a:t>Go</a:t>
            </a:r>
            <a:endParaRPr lang="en-US" sz="1300" b="1" dirty="0">
              <a:solidFill>
                <a:schemeClr val="accent6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685800" y="-19050"/>
            <a:ext cx="8672264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200" b="1" dirty="0"/>
              <a:t>Romania – Market </a:t>
            </a:r>
            <a:r>
              <a:rPr lang="en-US" sz="2200" b="1" dirty="0" smtClean="0"/>
              <a:t>and competitive </a:t>
            </a:r>
            <a:r>
              <a:rPr lang="en-US" sz="2200" b="1" dirty="0"/>
              <a:t>landscape</a:t>
            </a:r>
          </a:p>
        </p:txBody>
      </p:sp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9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H/Log8u2PUbiurOUl4y41Jzy4TWIsCjMT7H2lbswFSf5YlSqCC1S2Zhx3Ty/AcY5X/yXrIQc5sdFWSD4P4IxwQXije4HSiFru3VfCI7jQdp05O3YjXT5D1OB5W8G/xov+aWwrcoSJ1dqPf8dxmeSrwSBr/xPmaUFgmgwgq9EMLIpvaJcOV2sOphaow3IETqbeUjWEygXJNYERbiuGYDIpHpu1bymlwC3eaRoQhMcyWQDsW94+ryvMFBt0ZF3u/NYvd+wWTHyEGvjKeb93VUzFyPZkcKL1yWcvD7m/WKNJzgVCBv1tk+yxRU5Rp/C9kUIiMnX/6BZHctk6W+5nRSXNxX0mGLsyDj0DIAfs/87Yp8jZPwjaGFwLxhqBrgc/I3KkxHxsp7Ec+Txh2o+1qYvONQFOHpVw1cSLV6WRHHSMZ8eJ7Jur7s7wem/RCE+jzsGTMY7NRjRH10Jvri4vKWwDJbDIusaGZQTTPApmI5vu3lUk5l1sBl9DAp1vUbnqpQ29R0KHXdYAU4LBL6qT2cuKRofqP5iMhofadHpCPJuqXPa6MZoM3gcNCE2G1/E5BwS2cJliXICVF51BvtpfwfnF7oVZMuWbB04d81gv2sd4WPzMbIfhdCPyld3OjUGobKuEW8/OhdXPTllnOJeM7TGv9WZ4uRyDGTKAFzm7UiIP6QhSjabNDZP3zG1SVHhl/tTXVynCYGXj2KhBQTeT1pUoQ/933+n9hnCqNS8Mwx6BuxgQo1zjJaCPYUBXZE+AAlHdUjFeoxcCQL9uRvZAcvmE/W/OXhUMSrniuQYaUX05AR7BVo3eaaeWD8R+/9mk5TdC6QGIgBnLeOTKZl1wuFXT+QcbwyJdjb8XhPlGUT0VaWDOxXoXF4Wcnq9BU5I6mOwj1404XP6HvA7biFHrxE2hNAWxEy1eFqWmQy5purTy1ALEb0zZ0IIV4vbRmvvuuCSUSOfnKgbRD5Kkcmatj42q62K6S7/3myN3GqSVNmKEY3u06842oUNzUPtcyt/lZgbEoNvCeVR9jA5Qbiwo08XyntgzmoXqtgye8KUFm/CNdv3k6xD4QBOLELYAcofwAEIDkTrYjuZ1K/RL8T7BR3HeBWXSXmYCsK3xcplBaNnhtkoDMM1UtUSHI6soCKQJSZoFIfkWnbav06Yt1uNF+W0h4KTmIDkVbHkhutX2sQi4Qqvh5x9DC7BgWXICVlS8EnJhhnqcE9vo0q7N9MZisqmoTOo48b9eHl0iEMxLR0UpUArDL/RAYDPPiazADhIJYAiCLVeVjAlDNVlRTfOBTSi7N1zeLS/wrVgnCEgoW8qtEcg2ZkIC6fd3pdBgg5kEWm99Ld8UPrUFhHj1W3kuqRNd4NhfoUWO8wK54sdM6p+C9O/5Z6iEM5uvuMnSq0Hjujp15090HKRVDqpRX3vFRLsaxE4Gvp0AAcUX+qDlVPdkAy+SYHv+RNrjVfCk/zo1H65z6osiFCaCSqWYO5L11DJAM4+7OHU9mCE+xGGeosnPFDJ4PdE13y8OWWf1bFuUcQXzd5IBx53vK8mhHuVal4tQ6YBYn5zryro7Lt8mxogJrNHLb+VuroOPQxQnu5Q/7+my9f2Vmv0MZkpvrZDH2oEnGMV2vFz4IuQwtc5vNW+XYVfd352is9rB50rY4JPcG7R6lUMI4UhuQ9E3WZdfT6IoOHDrDiVBIKxR4QciR8Us1BavQoFkGx2CcB0VOb++fwhMZHJME727gTgym1yl9DGtskF8HvwaSo44ruA93afQnCqlEVzuBA50ECSRCfYlqvUTDv1teAsl+w/FdLBr32kJe4ic3OxEwP8eUbcHmDQ2A5f18gOL79paLP57U0+GhCZVroZlljVMNU24hNx/5xW0xyxBF7Y9D7RXv1LoRliZBhxQcArEYZbnX05XfWLNEMzPPWGq+L8DAis3pAQfn6lK8s6EUbMyL3csJFnTGVQhwOzLXjfXEBU09WNcsETiN46zMHB64ngAsoce8ej5D9x1eziM9EMrpMlK+ZwTIBWrCdivq1GkcO3o0URQQ1JkU4xZM2DrYI+WWHL20PIfleIqG4WO/aQiv6I3sPHKl7zglMFfJ/ch1YnAQVtcH2RXnSLOYGbRyseushdWli+tHR7YWSlC+0QVrsjhdDh26RoMUGlD8AUShiw+EheU00YvqDIRrK3NeZkCwQ5dhyR5i8L1qrqMq2600Qzoc9o2V40bo54PTXGYEPcvLwPT26fNFN0H5o+nSlJEylpfDfeT863TZfY8jKDgvPZSGkc+zzasGMM0VnzYvEBmjzng5B7zj9KXamJX12rY6Nqlcd0pYI8ZJXhqua+egyHDmtIQwEb1zdlvC2DKOIpIMajX0Wt2u0B5gRRSwAbzYkZpAJhS4a7a1ex55U+HUkweriqLmOY2dcthVsZnPDhZC74PjgvrXU9FWuI7bVic89z658XmcY6+j+U73dC7TiKat7cYR2D6arpuYQyDd8ja6Lhfq2ge+VPXy8edRqQlMO5SXbCQqngV78W36lpr9/fbJBgHZoj6FSO1X8Z8JBohEiQeoQkEt1eCHuNyy3akaslc2jKL7CkDNqBcFKL4X49YNGkLbqx3IhHLPPg1qVqM5nqgJnGaHNCW6tBQfFm+gxrAQ9egBPgZRUoGs/u/v7hWPd6gIcFL/FVMac43a2pdE9+1UYLtMrYWVg3sL7AkG/D/lYJJGVo+yuUBYy8alwIwU/78oDPt84W3iTzw5CRlzQQT5qhbmriNvAPX0WpshNNgdBz7CIpe/6HnK6Ka+ZTC1EdXqntQtb+wwhjbMeyuyDUREkFLjrwTCJQByFFEIYqvTHrdxwivs8aS0VtsrMawcVT5YD5k/gZ04dcxV8ctc3l8VXRc6siU4yItjT9jKQJj7AbaLj+vcg7Tx3NzZHvV2fyNNHpUAkCrLiibdxKRbvMeZh4EDSIABWvOSuUaKkxZN0BVje5AFJkLby3Fpt/ZxPCpT/uSLbn0Z7LeBDEl65ZOzOC+GUbLGyUORpnRs8do5dgfCAMdlZx0q5ja8gKik0qdRYRrI9RZ9rFnVtX57/wjcIp8bZBw13ApODGqt52rYIbe3on1CXTZf/ajdpgMf8om041kZZyNj9jAwHAGqUyF02sxQv7qognAOOQ1kHA/+Nj/72lI+luEExmDQXG/2MXRt8XrnqtSxYn92RllmM7YUCZj2uPKmHzj95bqQw/k4jc969aaZsg7XwLTCStZmRoxC8VtPGtlvveFSdDaM59COiLO1CQPwmnVlLCK9Vwtrg91JMNJCQeIzQgoastedRvC/mFbx4G4JcT9PoM1xIiZXwAmecex4gVGs/1OilWtNrugOoFxi7SEsYdiUwsnwNirUzjK9/fIxE4wUDcuy/NyRzOzB3yG523PmVdDBW4mwRPrtc4tuJuunLrZYsge3ujvvoRjNjWgbwNoMn8Eed3bc4oqMhCiKEY5/+hKxgRpSQwe7vPSBJBgHpp+v5CDAD4POB2WVZNv2r5rP9mFmBX101gktxn8zOQF3dzMirySj1LOTBARgIn0FDsKoFbl+rmjpubOxl3IiVJ3XoAufIsHFWvE2tZgeZeJjh1n+qE6scQ1h2XSQh+zS8ieAXlZ0PNhKP+rgWPSBt+JpalXW6kqQ1rvDzy3s5gghbgrbfw9xLEcYPrkq2c+QlHfOP9Y+pYCXWpYvoVjqdb+tR+jiaHYgokzVo+PyW+TWd1r2cOs8rcVZZCAa2FBbCjI/loa8PVz+sUroY/13As6D0uK6tiMO4olukbsF4XfwUnXo4amTWxdSNFXe9ISVJ+IlwbLqmZ/01SQ2x7RfBYB1S+xVpidnbxt7s4I5dDGcOqCzxuOcNiUBjd505H2y3HP5IgcHJ8cR+L5oVZn2bb3oWC3fkS1WuFw8VL4Sxaa7I1IivWEvogIEZZadNEDERL0Dnl3qh0oySAJXNv+usgu2hOy5CAnsglhLVKjDFUrP8YuWkiW9zT5F1zkY0ysdBY5qakwIJ6n3NcH/Ui+ZMlFaytXnSNtdrJVWUHyCqs6VLNfLfmRCkt4VxotChAgqfxltL4czD9DEUekgnLWuYPXl84qdY953/apivKBthCljxfAt7lexOgOCqjzakYt4DwxOnVOfW4ZH+qiSFbEjIRsKQwIi8dd5kOUXWKGxc4pYsajVUmvD6cYhTYwjSsJ6eIQOAe9U1bg7LHoFhdvHiCOq++WcOZS+XSVRALym+1azNykGcC7hVaYRt/Ve8LxBSTyT28Tq4+314UwmHb+dpQyRCioSNKmlX2mfHkjF3SngRQRoW3SdocyZ4DP3YD96AFDKpTHLkU2aYIQDYnsLlO2cYeX4fFzjqzDiSDKGjCWGscNkggliNT9bosHhqI2IF19NouB4pszaqKWcqQXdrZ/MkKfTEtTAdnt2TdHp5UD9vHNFEk6tvqciMA8kGnRFEc2EHEdhX8kHzrlX4InfMmAFLk9beTwQ/mokZnoT1+oak/H2eKdVJcNTBmYraYW0e3rySbgHtqdXzHsi8dBqErcA6TJopSg8zEWrtLr3w1vpIEaNCTaoszDo/7QPffS8kucd/w4hiZ4s2us1uO1P4X/S8DcIzrULTUBJnFwzStUaBDxksOHyKemPUGgLQ//6i1QNfIXT13Zy4ALLZg45PrfQnsCrTLVytPSQ0r8iiA+rPYQ90YG3AmAQ+lgpX/m2JuL8L5Iuh5T7paoTW02K8IRICe7nWqae5QRIyOH4XaP+l0O6rqypOlx2PNV5eLwqiwUMfL23DGZhiTfPO69LAC18hIUbfBJmaCrcudLul4W5/cHM8fVewzsS9lFilq39b5cvAzZzR88IexJirr+Tq4pG6ijxesS7Zf66Q0PZKB5Dg+gZh7EOVOuFLgfQ+a12Uo/ANVw9bUt7ZNLoaHH6c5bnz9cxDz9vcrWkdiXRBrfTRwGw0yI+IN5izbceunUZTSROv+lO6//ffdzwgZIkTkNARF5nB4JHxCRBWSicMvfTehI+2reqhA+FLMfb8BWNxv7p7lEJwEhYx/lh1F6DJKs36fqkgcrjpSztwySFXgp3vYaOL3FhOcp6kcSn7j1yiTDrY0Y9XstOq7jpdyk82qZl3TgQnQ5cdx2yvcIXxTu8GTNni32t2sztc2r0Vk2HwJ4eyt2rBrX2i9tXGBOHNCoHkcHgPoR/8453eIs7v/3cZPYkaCXynvlz/MsXQQphBDWbBOWjRmkqT3PdfB5xfe7iGhG2AMzjoxtc35UjnV9VNzBPxVBc6XFbExsQVil4GOFbm/vZBvD+d3KQ6Vo3DWJu4sbsde8ny+2B0hLX1GECd2sxLlyV1LtisMhkQ1sRmTH37gsaD+IvF5UvrXGTMgiLqQWX3sanC8+mJaH3MYES57KQgaL2BcYlzXJttx4uTCvPXelk2NnPb/E7Ip9RhZxVDtF9rLVM5MCFNRExt4Lih2Lyxo0rgkC74wNzxOYPeT4RYqIjVRZhHpD4dNEOg3KiW7d0ZHqRTXmPiAtlvnhDfDNdWNho27LdU/HEmJCK+QCjlqEc4ApNUXjAbiH9CRbSMisrUBuKdiu5CfIX9+8mXny040Br/X7Kr9BqqqrfFElZHIslKmDhTBAvo310K9MDfraacXFNf9UR4adqC5dNq6ETG/JawkzRno0AbzGsK/+cebI73D15kYWmSmsnzYvUrD58/H+WqfFWN7+FzPkNd9VQ9GP+IZAC8ynN1V0Tx90e8jbUo9txD89Hqb+n7PxS7mluQwQlBpa791Zt1eLAK/A3tjx9KXlcXXD1xP3ppYXadyqGAQ1wg+gPNbiGH8rZV+U5TbytLfS8kD+l7eyHk2Ivft9EU81uZomAzzjFlvB+YILIVC9qo97fwC5oD7NEUNyuNV+IvqWlYvFJl+vCVb6WXBuB1bk35lAsjOJcNYQE1BgvFSqyZK9EgtnwbgoIEWAEGXHdWES2t+e22lGOXxEikE/sK8baycLyYCJ/lYX9C11jXwYSnk64Su3rp3ZrLKnNvsRQZGDO056sC6RQn/RN2sDxLZCafd/GBn0GrBZ6FiKwwaZbAMrLQvwyUqS0zdbffjDrjw4egcV6jB8xExFIariU+OZfhoAM14d8GJUyr1kg5BsLNhdbFytRJZSX0w/EJhoZm++hyb+Oem7mOe94Mp31e1G7rDg5FT4xBHpfsHPz87uez6N96kHk/xKWiVPooBsQMS/jVIsR86b9cJE2cQKKqA/Re25UiXRRrUo8CYyXZoFd7nJS32BuRtxnhleOgN9og6NiB9s+G74OyAniodDpfn5hMALQcosROyp5vj9SxluK0KBPlc4pqh64Tatw9pR5HTANe7iD1Ry32a2HY0v2wzJn1GjtSq7fKEYtqAJD/ezoDFizXAZyfCqq8dytaIjHwzO6JIRXw7lraAQcP1N9mdlQyUeMf0F2XI0MsAfvl7kJz7HSg0UirEijmXUkLPyGJCgRIDNrlLNsn4wws93sCduZnYEkuBzf3MpgQu3dbB1Tnl35+eC+OW5cl1CkTdVmnjoPHxLYd368PQBRJnEp55qKW1U3AzoW7StFYclXpeVOxHd75Jr5cYXkt3CW8nE9QkF4rOgyxYwg58YVNtd5H7YcXjQQtxbCjnDyTbZfvD9ktrIChuQGLTsDLkbFNdUdJbAlXkr9qlrnE2g7QF+0Hq2McDIqR+PzMrClSvNM/SeH+pl3DF+w45aLV1bt0/nRYggcaEY6afU7sBbyOJ9Fky/hLtd8YJIcBmX2GxDIkO+k6z4qwbiooIZVO8cvv4muLGRrpQn+r0nej3E2qIL5v3+14dOGYDrEIf/lN9xF7me0fZOWfbxJXfCV7Tri4WW/aRviFFBLQP0l9RwuGBMiiJawzgauFXrFXbp/kqGeSwLE2kkvtzA1FCNjGWYwv2JiHUqTr5MuR9DSsFdnFI7pxBc1d7XEG42F6REN6DRt5xF8Eh+os/TBk50eMy9bGd8SYCZRVa91kB0s93vRlk1JcS1dSQ2ze8ZGWjx0QUoDqR8KMb8Z8ozjA1dZv763zOG2jUH8pDwqCnelBgnuVVI28qZDeuEWp0Y5HKCdP7ejiPZEzpM+dO3YnyJzaqUJNXIth562k2SgPBCQMeATttODqJFfU0vyKtUHsFrMzjIcOdagUbhYAxssGNChhMso1A6k5PN9QoxF4KViWIGKrF5vDdklIaHx9jE0kQnZioB9MV645eIi1zA10Z+JVk0L4SOE/nR55kkUlQ8PDb3iIyNM6wfR2TQVgsKw58ZS64UEPyic4BVO2hfinevq3p1vbxFG/2ll3gGfRaG/M8nANNgVZ3TfI1puhGmjdukW6d3g2ve40f5EKBO8nUgnuCguSwhWs1LMYseIWHyCnv7O5eJzFIRGQk9eSUUMNsyeJMQZ4kb0l+Stp/AIs9owWNETq40AynDcys5M4XEa9UrLMw/UHLoKV738b6XZQh8bv/hldySV3rgJFXQ3oHoBKVovSmz5g1Xp4s2PdNNbu8sHjhVFIgO1hjoYlDtAL2FfOcNeT/AwWE+wzpg0ejMusViKOq9uPBj+J2YGbOtwQbeesttlEUqL/nZV08PRuYjGXT+IjU4s0ZF2/YTgBOhF99FTNrvRDujx847zLxkWz4vaM3EM24JvtsPFZWaCpPhxs3LN8b4gKTfa8IBL6GLfrC+UJzZCdTO+AyfHU55gQ/UPfCLHNsl2umeB6nOJHeI3bz+d8zlhDrRr+r0Pl82ZsfMwc8hjddjLYcLZizK8WstOCaFTIL3P66KIb0DYIetiIrrf3TDNtG2y7TpA9WV6BSQSV6HV5NtDie0aLX41tpyRSogvyu9C2g5s/3Dq0MBAgRyA/IY3h5/tf5gG86fB3qbqI+h+nrewLJle+nSfwfE/HnB0KXzuboQegIYo+5jDXqcW2wtbtKDNBT2tSCIfK73FASHFs6Ajm3wIR1PzBC4daFsl0/Zss7FywsDteebPQXo+F0Y8T+26Ye2FvRsZ2F3soEnnTvlcZ/oFjrAjXxNu0pNp/tpdVOojjmGLlNP7f3sbsbnCVEVnd1Oix1H7+BZK5PhwMmTEZgfFsb26voX3LCqvrcsSCY/N+AGBciHoVdaiv3UPwqQnOGFg5hvfwWythQf0u8gdb+MNqUee/tu28DkjhHn32aswE7/oyP3v/I+0TJWUWg9guXnfaMxdUbZm4mwoIJ+xy5MzatMhBqXNtKBKGm7kFIpyJcx7Ox+BmgG8eI4gceiE9mEZHvWKJQA97r9aF2ip6CRx8bJOvuq2nl1ko2ZXOlJGK6mHpebBZVeirsQVHVvzQ0MWO9tVek73vwkXhzkKKm7jNPIy0iAHFtkGHXcuLl7JCdVdkJfAYkx6YZPhGSSJwwZ9lfxtKLAcvJun8nw4DfBhdzLY2hZR9G/hDlHgjBXrNQoeXj5vhX9ITLwP+xhu7LMpeuHBVOAMIRsOnL0rIxzcWqL05oKjl0yQ65lniSIY7ormvix2Shomz0GBipaOlM5zfzuti3pWSkmfuwcWkww8SgfAUL0xg97dxf6jqTY30wwBbB+/51MCU771UgWfloo0JhfyUu8I90DSm34XW68gr81wok/uzt4eg/wHXEzoxj45aLVfAo++EfF2y5kBujN21WD6TObFaRiqrJoezcq/1bHdEId2fibu4dScPIw4QI4i7whC4cRS++5OClG5TEI0y2an/QPIbk3g4Uck2rjzYushFw28R9gMQ2vIpnRThU5RR5SxDUJIu+8QkAlwjVksAqzHqH4wgpeHX6oC/q7OuVOgGEizWamU3LNCedgRIUMMmA36HAt1odcaXxvvA9Xgckmw71aVOkh3pLQBkMuCyuRZZHKzV0glOqgqCR/4oNjtnIRXuKx+HHsrXRwsCEGv2fvy5ZA/zDiuPf1ij7IGVZjoSL8rumOBh6dovPfRz691yNmgb2qv6KoPXgyvfExpy9zfrZRuatG17G5N34KI8+arkNJGzvZbK9Vw3Ug6MOPt3roXHrHBAsYLivSRfhdCL0ZWnPRYb/oc6YCptk+ojAmAl6IQ1UrX7Q+Hhrzl0Em3wexxok28RTMkDR8xzCrPQ1t6ZXZcaYYWKryNDlBTfPKePf3WtL3ySzY6VSDoTLngzd8YwP/k6I++uJJwklKn0ejNWTAuXv/j/T3FIxGCDBVSHxy1kmQXG3Cd98G0dffz/41rR7yLwW3cXcpdObN8F83WYKvZs9M42o/ULLRY0FrXZy14VhaLc6wuy+jvuYAZUjHU0vAu7jOPDWsgFzXmwaz6RjFqTsLNBp3BwndIMHqrpEoaiiEcs6UpxOJRvfPHnwbhvi+W5zBDwbsV7TPE+ulwSj3lmUjJEb+8mv2j8SBZjjVkQYitwkRB6sBuNriWLKp4epHCY4wejTwNTjwaLpg86lhTLTvHsUBcTVzDxtv/lR+ni0UBOXiFR/h/IhgOP5t5GQzYmFu3kpbIZbXWuwCKYu7q1Ddh2gNESj1U/kOj8Hc/qO6ic0Yd/J79Cpi9+IrLmfCljVdIxKAUyRxpbwHfTB3y7V1QIvtjZ2wyY4MR4iQzU0CutTjQ430nYU/ckXBhIY2z29ZT47OJ8uzluVe+JqBAF/Ry0L4xf08vAz89fA0LlZKYMEPzg104a9kTv5w5eEQe8x3xENSO4ejmwGYeSYDBWCju5hBmTJVaEUai5QsGplHf0tUi1ZPxe7FCsoBpzzxZlWiuFckLgOLyXT2pKMNOP3/7BIgYGv517Oax+sDKZU4KMBfs04Q7pG1FxZvuH/HYBHu2ryAZjS7ol2/ChJUbylUH+KQYYmZgzGZABoXx/xpoF0HO34m4vJgTYm5XM9FqstMf+dqCfGgmiptoGO4KfRQxVBC5ZKfXRAJUnFL1HpfuD5cUTI2C3GsTKGojKjLNMG8UN79QZpJfb9rqEQ7/RxED3rKZys5TPlWSuWuXUN7kOxvyu9vM+9QkqmAHdJhd3uxCmOK9EhOm9GKrPKJZcsa63mbsZqFKxfsZBVNIMeTXaAWtdqWJMEjvjHyTqipdDL13iRL/PMejmSqRyuFU3U13slJIZrqGA+E1O/o9f+57fZyP6u5jqwEXvK6n4OfZYy+ORLqCr0YqdcMInDTc9+70BUbcKS4YG3Ps7ofzK1GLtScKeqG3+U9XSif6oWscvfxRZtS16PMiD1b75oFhupQuozXbTjmECvkrgzx9IFdUixLEMFuvwAKNPYsXV0m1RXnmwVtbsgCfGUPPO+3dW5UuKRewbpM6VqP4fVz0H9dKs5kLKihjpKJbisfkOjkdBgn2T7Ru7ADurO75P9DI5i8VyDdL5TuWEkkQXRxJMrPbFf2JjPJUad18+oW++rx/QJvd1lCCjPr6RTpJzAsF/Oegj/em1vfaJB95c1jvdhFnWkjG8obaohYxMiGCLcy/xi00mC/sddmUU3C6m35NeS4iQEREmHD34o5zYuF2QRqruXyyAqLzkSz4sEAdE8ZRQDBo4PJ9G1gg6WDg/N5gCJugw1zE8hN0GM+W87tY+guoqwg8A7CzqCrOEbgM38srlHaBbAufK+TqM6YDicwLSb/0J7NFwFsHP3sPkH5RsyHJ9h9UL4BGOtuaf+usTpYHwW9nBo6No8IaHsl57BN5QWqwpr9H62oETFqPREeir0wE5Z1yp4H9tTIAckJnug20WNSb00lay+4SeMyfRcpzKOwEAwZYtn6j4zv29Oh8fPNM8HqSHzsWtjC0B8rEEA8dgcrx17KcgNRWVFy190kslF2wcdAC8QANHHP25lqtIrEFtkWrZQONZ11PGxMCbC6XUxylRh06hWSSdvD2nwbl95/6Na1DAW9kP0frwzqGR9EmCi7NcDSNQXraS5rkNQ4EHGblz3sfsEqr17RlL4DuUZxDheXXacPl+D0PqFK64Mt9Z6lVzWGX1m7rhLss5vdzbNE4xkoYaffXzwrqvKOf1/5czY2TEVaG45A3i/89ZncP16GexuOnUGxUlsFxDZ5bVRQOZ9iMZ+ZQDQLTvYL8vLBWpkEd9ZsfPGOwXn1zwuVK1ahgTtQmM8+ER0Udm2KZ4q+gOY0SmMzYSq84p0PlaCSyc6kzn7R31HgBxkMsls0D/3fV6rWyBZC4q8HdNCBAqohhtcodTbSEK8amuKiY1NA2AxgqvVV2X/jZsDZk7yKNBfMD//GmEAL9TxXnJ43ZMVviIM3cv8unWBTfi/dHZFt7Q8a7ViujZVGNK2Inyu7JZZTAgQmlTSQpzCNCpTGQq88sgjkLTr172AI7EPEZHOy097SvteQM3nFi+zSFwW/o4tiFT3/J55ic/nxopismbzccXgm4ln3bFS9N2yGhUkCTIC9lp5uX1nPTeFHeGPeHG9Dx62TzYNWT4XUkEcy20UjXpgQ8XsspqcAaRJYg7EMAfrRcE925j65QH0qbq7afQRJtftXAUC40pIOu5+l2Amr/3DNbOJS9jWwqevLqoDe15mHpfO8n5vzZJSv+dfi/mOx0DydmuMl0DtBIID/UhGcXiX9qr5tIfrkQbOcvY/TK5sehtBLBxtVD6HwuWhYtZujzhwKjSfvHcu6gobZzyGrDJ5JOONzNA7N9Pb0nsqYjYvzK/ILww5radZ6dKVg1NriqPD3fSKEfqJkhvoL8NVb3ZOAAbP10FkkxYJBH7VRZgr3f2mGsoO7zPEh8HQRzqlcvP8Fu8jhxiFhi89sc4kuxZ5op5c8ShaBVnXDU4gj3eVFsDMkcdR3nOu8pX1XyHdD2qbd5q1MTkuw332JpsqQquYuyzwZiC409CalK7nUdyDyxJzPNRp7U/x+6TKUgZ9kVH4+vkmAcGg+g+K1RtoIUeN/IhWQolVUj/+QZwjtpLMwvoIg/iU5/aZc84HkfHP5sOdJd1pPa4bTwLTfLtHfiD1ziHkDzjxkZOzu16dWe6fA5dNTUWmlPu1vtg1YfhIx3CSafvoRZVwdI5ukfdnG1gIs714XSDPjiqI+CUcw2Ed7sCO5TgYMMmt+x4zWOYP17gRV7xWSkbbtCjBtCIpVNTb47U7WL3mVxXyCKFv0XNzyHMJjChRPl0rkVsOfZLM5XZ53j2p4KkEKk3GtNDIXgU2W4iVMQShbTnguqVxXgsK5/J5h31f4NSO1ybYw0l13gKxTld2dvjjuMfsqe0/rOThLwcdmNf+uzbnN83rg8Vh0RHjMvavpWpraZhjfWMuvIh0T2otBioqN7zW5ca2k7guGV37pRXw2UIfy0OG1u3QsI4aHkcOBQ2Cm2bqkbL0LvMNwye5OtRL419hiQJliZQxkMeyS3iEntybdzXIW/ZGzkeUwQIh01Ouox7Neit/jZtRkOtpFHRckQkzgLu0eBlIQNFn6IBA+hfBQQH/BUW9brxLwkHLHSVuthbxD6SKmws9cZXsO5Jrz3//6mloyNVlZfXPe2HkYnwWgX55rwlwps3+XWPqcBfK/vC1zZUfVp9GJzcTHarn+FBxCGpwTPz09FOmmOddoAqzhypRAwkwd6TstdFhugrlzRhTKPJcnJu92NAkD/KNfnWJxdbHocTloB0xmbNKZ7FbcH+2bhfSWoJEVdm+rWDt4SK2qUPRmDCZVc7K8fYjg6s5dC3mSC9/Xanjg6Z2erp5GvyJV3O1TxrpewsD9syZrUViFBMkGoMRn7XxP/azPZPB9YfuqaOFF9PnqRxLETu12ukXezmgaW1v2m65XLrc/imITZniPeVuOhkXwggnnL07Mut8xOsuFxoboiFi8xg3lv6U9l3Ia1jKl2IVzZupQXg4g044wUuZlAAzEXL9XOQLGcGR/L9g7W6XA2p7H54+m88+gPiFmTYAhZIc+manU8gdMj/WH7a/AmpeNZRVykjmFdn59YoPxrtrjT83nZBS1vPOuH3JybipfB8hqV343kIrISeudGJrw6TcRtbb0LDM1ZianGf61Mdhb8dCsAgFmLWz9MM2yABDdmOptyO0z2aZI0KPAoPajWRhp+wvtA4p/Iy5wGBVgHuJ/cRk0hj9/Y9cfzIn+t0LHDQzMoE9Q+yXlA5R7ii4I4LLOfPpEZQHtdLrgX3VIdcAmD7M5whBGkj2YaD90/AbWzrlFl7eTprosJyEpatdhlknCiNNVTr9dNwllxggbmKR/ra9CjSoFgn59wySFZ5FsZ8sOGQlhG3qS8Q5NucxVqCx/13abHlTg9sJghexcuQ8G8hpfawVdlUIooGfeewC7QX3UrGnJijYWl+3EnGdRqbW4GPNI9YqIYqeYLlrphqX8W+YOSkomFqJHV1exD05qVI4/Kuou8h10ha+1ZjAGk+KZ73MdSXtUnHOGFUhvTHgkck8Cv9TXhBZsFqmqu09XDmDJQTQFnsFBkczRgJ3RrW5JTFyIucxxjE/Yb4G0LNYz4VcSaRIwGyeburkHORReRcm3GA8xdMNFdLDIPzrE/d0igir3aCkK0X4/CgdAQfxx8sooGO+uAQKvhUt0Aij76U3JwClMgFnYQW611roBNQTfwRgYRohFWQnA90VFJkQLSdrNSdGTxXlRIbT+PrcKEheEIFrsamn0wsPLKvORrWOaa32BrowjucVmNYtQnP6Z9NAmBYcFt6c+j1CWE5uKT0392Cxecp3ItxIBeSPIeWUs8tWawLQXIzpRV/VNJhiUZvfz+i8VK7gyKhE2D3DgSqYo1JpuLeDTD5eo6x2H6t0CVpNjZakS2rVx9l3ApvK9unUAGPwCW+zwe1fA6qPr/6svs198TlaE36k2wFazMj93x1FhQxNKgcXM7bwGEbwnCHBIaP8g3B3dPYfaBgS6KMVK7HtvY9fMEhqh+xty0FHk9by7Et8YUG/cWWp05oqZO/YaTSNeLnGYA8G64Nt+pmrkbzDnImKGYhS7rVGSex/BhapexsapzgQE00za+EAiUCRwIKiO9wWDbQVxaj0pbJqLD0J2/MtPP2aI4qsJ0PyWq7J6Apq1PYD36YMbgVQCSHEq3/xvkwczV6URHQy5bYUz7qgtkEfdnLtz0g9cuAykT2q3CZenKZIXXdS/7coJsZw0gUO7mHCedXcCcnYAtXD3PTt9uVG9LvKZ0SfhP5rZ687y1/uokq7q/KpgKnXHCNWvUdSlqz7ZlQKBaDbt7/JOKdUWRQ+krb7rU+LVVsiVvePZV3Y+R3nlxwk9tOhVl1gNaxxbeCqU4uFEpOkoFQrK84K4vYKiSpygiral70z57M/nll4FtGiJLMZTN6mTUFoAbqwqIYthIRGVPcVRKjTKC7G8+pFR28XU3DHJomV+d4aZqTp+y8gIX0z579Bf6PsFn2PheGOG7bLy4vUHKrkiyJ1rhvyvV0XwYzgvYvSoW+kF7T75C8fBfOFUp4f/Tt5PJA+MS+XviYAPV3YgihLR+Kc20v2lEgpYl2rCcWy3OA0KvYA2CvZZRJRlxDf/t0eaxP0ceWT76+DhdPxIWd3+kawksIekC80t6WYrv24cTr/1hyyvzOonvy3QiAJxSjUV87kzZjGKcN9jTCp+x6YCIZztTiQ+12MNMTWDW1FqFvOf/UlzfK1NKL00Aou2ABlHoS0IhmicTVouoDylA0ptYmP28E39UYBZrwDKbBf+Xyeei8AZJi/d65w2g0qnkMFQkpRgIxKjVqAyIpMkUM5Are+TU8QpZcr6WPxUgBqaO5L25S5ZB+Puh/CISlnqQJ10U88sPMRxLM64m3XeNnNxlH+qg2Gibk0Pl7T8ODt3Yo1hxRiXejsHvhwhkRLIzIMVr/X01NtAUmRKUmSAa6oNatj+ETbVpyYpluqLMgZccclwvilPjEPLckZk8gbkeMGfQcS25fIPI8YQP88c1r0uYumbkPr/edlV4t9bIXLWWihGMlV9XD3Mqk5wnloo1ZEEtcdrpArFmD6ZuYn2BPtLfStRN1mNDNlwC/4H+7HGSm/f0rKHgdkjRhonE6Z79/tnPk14pBm/1wTe4SXOuIZPMKzfPiEXhulhFC6Cnk+5icmV9Vfild57nP/XmWQXzcCTVew+mGH3kXibCua4QPtoGgKMxsWwPxtE4CSA/JnBzSwn65goFCqgaSZlXFbWzQ6T+57Gbc8CRn2HoJ5qqCT/k7fBUkJY4of6WpZhTmTSqi6qvaUnqqF7/NEKQUwAnXUrBq8VGh9Hlp0Pir5ku9Rewut5kihXrkPesnMy9G4QWwo30R/IVheiBYh+EeqbLSFNR+JjaGU9duK+4CwhDLacbmyuyboZQVzFWwknHvXOv90ZLIpLFmIbiQXgNLJfVy2dblZwlc5DY1722pmK8lq2HG2PVt+5jf1ayJsnu29trnS0vsJ+r6Pjp9/7xlIJd94av/8tKvUzFERYpV6JcKbhwIU57yNAyRmL7z0CTqAefHCh09HFeRZjg0tb91tRziLtP3QualOQkTBNg5DInCRKzySXzAezu5w6B3wUM5l1j3WwcDAbeQxVaekbXtvSXrstmi4X7gvL3NTciOO+XBqDLYvdAdFdmGV2AXFPhxUSaFN4e6x1Y3Y2zkTy3l2XI7O8IWMAh9VhA0hmbr+VZtumG71vAXEHdwnRjFxe5MDsNUOGCJfL1RHX5hUdrsTyDXAQVal1zzUQD6rW5fcUFxorwO5yeiXDH5u1jNHAYrmvPbDb3+O5ebqTsfrm/1UWvO29aCRjt9aWsLvjF5lQ/naPiQ4hEWorNu4Wgt41gZIkxJM8VyRWggCQLtzrKC2PkV9C9Ou09fpGm6HOerZFu3hUPpnnmhZCXBWsqmGJqmNvljHsFFqlHBqMPJwUP1GChQZjEdK/4hOOZR7MYfpWCAIh1kUA+oNyxfZvGRKbClMEo7iDU9t+gF+gLAYt8u7KOEfV7KHRHqqBuEJ4ty83gPWmW/vOcfD9BMMMkhjim1hQpXqpXmLpWU5KJfqPXnIHp/FAe4npGt7Ddidva2rL1/jibkEx6g0izrLX8WEVSUUHVZVy0iov1Vk8lC/tTotlwpMICIxOlKRs6hYxjgtlmLFZvTFtpRpPozihtqkIz7HdZ7sHBVCFi8CoQ8rbts/YItR8phTTy+3onWn+wXoM4qjmUxHEimG6ws+vCXCMO+991ilNCuhgaH0lEUUD/Dz0FUYa5gxSxQ2OszKTSubrXChlu/U1YlYxneMT0u88xbNxQjwlLW+lMKTFI2xLtlyIs/mUYgExdKEwzfbr9aUS79Qhfn5QgTSuRaiWN08ZLqP8bE2kmkY7LFGg5WDgYXFZVxHYmbtYjWCeE/wuXv87DWhgvrUa39DQI9I+b0dAhfCy/aVjjbhIMyJvn8s4Q6cXfsavPv5gGNK4qPII5WgIOEq5UMkx7tin6Ka6SZFpJc20flFGOVUpl8g4fUQGy5pRxkVuuE0HnmCNhvtLTl2K5p6YgwK/GArBkXmGgiK6MAAxFddLAF55lxkOP4NHU1HBoKjy7qy5jfBeUJr2U848Ls+D2D9jRU8RBqX7wdoQ0RFEi4Q+4SJN7B2wZmTb/ChXsUqvVXrIP/Tns2Hhi4r1wVemNUpo/eXiOKTAMJgWsFPgygcRLqWf6cjAFc3tLRTMWOfYaqFZM34QGbj3ReqAmdqo5QDMSD8dihaIGQr440A1PXVwROhctnlpipCtWrHS7+dz8gAFNIc++iM2tNp0wkihepPBZVzXKkMGwVYVGyf1bX1vxue8jlD7Sn/EYCLZPPWb0mmFr842H7hwfvlnuAeQzSDEBp9bSMWjlvO3qA4Dx6fsMFIIgScD4z3stfE83eJSsRsUhCm6y0FLXlTdui1VUMAoOa4JVgWHiMwDUbozw4ytGvahQBizRGe3tiq5063qqKXgHbVye7rm4fMCEOmdkTLUCHrievpD/cm7ZLxnVn1mWwB8fh3RIUHqtWBe8b25DFuTIn+uykeIPOghfSwzvUsnGwjskJ043a3zDU8WlGjW7uSYpadbLqjV1EuwP6GghGgsn8epUwQV23grBFh8ZRTIpvVfBNK8AB50HJxcDkpGOEbOohAVr3yIVY+XzmqWi0IrWgBB9M1FxbLGqoT6dr+uTlMdh8HsQmJChsXtXTAx2Q3o9003DVUuo0RwkCF+49bjyeC00y3NtScO4QT/0gj9UObBiaiNlK4HJqc4j9opGTdahAP86/BNz7ekjT/KK6swQORjgYq5Ymu0Pboi3meH2NVagIylAYsmxKrNupPi3CHoIMKlVegv6DVEyhzIClqw6nqnylcVtl7UZ8zagyeXnWP1pXuqg98ZBJt5s7uEZB+kias5qJYi3cFFfgR230yShfL3SeAy+ko0oi2eSaVvFe5p0DBbaImAW2WQZcf2Amj1ey3jfdkDBndUeAdUEwqy7a/IJyXLUgDsOR/0SluU6kB+4MSN06OWetNiLG1PVwNVFesfeB8mBkODCrh5mkbC3tUPaesr01MClebTYc0mVW8MohGOg8Fy8+S9AFL4EILTqIYk+EEwhYjFDG7s48NKR6lE10sRNNmiEIXH4f7Z+5Z1e+p2DX4jFADfM25StgT+ItX+lsMNP/icxWKqe4nGr73GTCvhHopnXVsr3NXHPue6WUbetUuupkn5UFfFV590dwXEObCjEJ5hSJ8epDGSvhpiFFh0FWJhvfmyD57mesC74iunf8jek3/f6YMcN6JkEuJ+ieVJ/i4hpUc9AkskTGYbbzFm4RsgEtdd3a1Vg1R9HR+qz2ZKrn/OmM0kXpbWd5bHnDBgHq3r78pjNmpLo9nO7EIASGLaI80pWXBS3Yu2MEnXwHlHtyUNifWtrAsyghYXcgL2e85g864j9ASpX8YQBzDKchT+uP78JmCsL+wgyV066yiYXVjMG2WyCe7B0VNHtYjQ0R0oAHgoQpl6zIIlBFUqUXY6vX40brsWJUS1QK8mg+g0AcWwkue1aMYPqIVRGz3W8rD+IlS/QQMquJGoJ5ua9Wc/Ktui4nk78yguPuP+H+ln03VM4dH7QqTpdpTCCxYrPxEKFNfa/d3kopfoHnIND4AXrgTxxZ6oJA0xw/AzpzGVrQfDSL3hBxu7rA0GH3PF63pvgwvv68+Mp6PF7/Tya7m+2gXgOcuEdHJGXNvKulRiQR/9NFEGVG8VDiS4GeRhL+DtW54n0tx39LyYKO8LZyzswcarFwMAkEUEwd8xb6cGLe5QsQivkeJ1ypkS3b5t0e89PxFVor4U/X31SdKn1mxnYxU5mUcMi2Vm0TTLcFTtnQnHssB2Gff0Ayo9/5FWQilXYKQibrcfl37om/ngSNIzHbsObVxRqEjPZPABeXCopVvVX43K0AhgN2G+yOXBEeVZTGmADAi8emUYQh3dCCcXNRTjzwHxkJNN6dTZe3ZfmmpWsyt31MAlcr77eK48wqKBNLV5N0x+HS4rGslbrnoFDXtAYKveHzIIRH3eGeCKd3qqNOzqUjksV4dM3Xv34BKgEBqsHyGJnbH9koNiR0MSAN3dwmSyzslh+FSuSNocBy4DuzYABXf/Mqptf1HQ0RXisjfYDNyn+lMCwYxplqGRJOYa2HeYFNif0tBiMTA5vmZsLAlDcCcRJ5aDiPvq0FWgwyvnVsdccelSxUOYoh0z6h5Uy7bUtzZANhO1qzA2TCC/pJWjSr/DxooP4kLqDQKf3r4AjDzyXrzeOIJ049klXkmQjYapgz7SfmJfkmimOkQQ/rHbab1kAJXWXa7OrP4kcN05saqbUDZ41Ua6pWibhXwm+zDKIyrcleHKOyz21UcVenFq7stTzgul5OEzfDrki6GQcEk1BGz3466PiHWCkakvfPusS+jws5pzj1DI7GMtGfBmzHBAwIoYxK9X5jhFCdSKabhm5h5JFWAV52tJrGn0aC9+UP4u2R/9SEvXrcN5UcduHn1kyyuRPysM9GVqin/dLSRTmfLNIrQ66h1uqz2VNxMJ15+nQPonzcVIls92Y/VC6266BCtGbua2ZmMRUrhxfWZwcdy6b5dB4raK3B3NyqB1jRjAxYBZ3Pz5tge0T8O4Gm4lMYhjqq+JQV3X/GIDXAj+hoblDneZ0TRDXhu1yVZ+GzrrdHbupJhLmqy4DqsWC5v50W13XgsK4LMD2Lkimpa9oWXB5jWeGpHQk2Scenjny8ISXZ8EDBJuxXu9LqYMLVD14QzqDwG4c1j+xSt7XqLrBg4xQiW002cwporNPwfvy8shnHCgw4pllE8bW1crrZHvuIQHl/BeB4yeCkPTC+YHhdBqHg0IpwrCCeeTi4ISQ9AinAhuC4N2FL5WM1rcNtVd4Ts9gg+JftUpHO6a2+Wso0BR1nWKGpA1xkJT6b0s9f/ZEuLAcW3Xoo2/RjhPodqn2YF5yKxWWBUVRysWXn11ZiOfq2Of3Fj8NPFtwvOxWRllQ1AKzcDc17fqACWCtN1p91GCd5tLAI0FhBehTn+j/Vbtuv+hP6b/3lViA0cualPnsk6h8eWQUc0EYMBpU0zmSK89zTh8/+eN2nxfkWvB3YKLerAZ+2aF5kdajRdSnyQnUnBUu50fUL59l5BZuoHY7yG7twy0iSd6ganX8vmeAwE1KdjQjgcWdTPAgX69z05W66d6MfWOc/GRt+ECtKJMmkAsbt5BKy8DYZJOxXLFPkmcUpkfOT45m0DKpAxajRa7NFnZLF0ZAsQpq8wO6vyHOGLPHX2eBdaGLtRvf4iXSc/eFkcUPcaveGcFKUu+7TrE3FQtRE/+22zDBgJ/U9/ngk+RCib6+OCfVpPJ/2l172E+S2O4M39Ad6ZyWCukblW/oOLs9Z4sbj8Mofe2c4Kt06H605loIc6o3Ha6qAQbOQMpp72/bpPgldvR7uKZDhFwImLE8g7DuOat5PWzGNXfzNS+6WS8l+yX4jufh+F8Gx/07Oadpht6vLiQ+zyK3WZHB80kBG+yof8y+tQqA6+fbeB7U+6LC6+pGbWpz3xRF29DWR14LZWE1zOTDXgLKj/geO/TUQ7roF2h2mWnc6xuhRvRSu0Vx+O8ZrleJnerozo2HtBAtsnD9OeMCRbq5Qc4E6EeXBMQTTUuFV4FfVcIDnEvnvHX4h3COToifyutiCOihIftnYqAJgUGxU1BpkEvNBrMXVBKKrwfQwhAV5/nBGy6EUukRkRUwPC1Bu9C7YjzyrxcURgSjpXsP+BYn5Y/+UnNZSDSLb7PL0cb0soortwo9P4dCfg0QMAF7KCwJFyaTO+oUT68IT+URwkAHnSnmTNJD408wkTD1aZH6ypeVU1VIZzvSo31Rx6ZU9mTRuSmYxYhvOIx15mTvncLVlRvTzvPvmXEzswicDkP5V0oG9Be+qgESdurqKuRZSDZPju/kRUe1C4tDlWKONYCH5iNsiMA6IpGMmdT+mimSI5/hbRcoduJszQ1NaH3Rjt13MiLTJFU27vMs4VarfjjoKyCLidYYNr7CMCR67k16jO69PMO9+EtjwtOTjsl0b9fEfKy3z0GpNAuCOHFYKeu1hFU6AU40KEHErA2oMTQU98P0DGf3bWQ8hV6z/PcDhi3nxQ6vxxKocFlQJ5JFi/+YV4es+V6p/eaEcb8MlWEd6Rt+YbEDpcj5rfvUM54ZZyQsr17TtPsVcuYaWV35VhaFwsU34zEwyLRkZKwMSUUb2XYRLjZUEZiuFotyCz3700WEKdGwspZysLi4bJqDHjQpA6NiIR07mdQWgWw5JwkENdEUa8Pl0OJc8lXZ52MSYKYxaomSKalfp8cKIb+KEboXcXpM/XpkFogrpLSjmg8jZUFF61n+JMz3DIAMY/iV4JrI3TFKZmkSDsguh0jwhPj5qWYsZZAmmnxaiOo0CY91p1pp7+9OdoHJpCqGrHQcEuUi3hP8pey54VjhAW7bQjWuSqRPmWdlUnD4GBmvbJvvD3GsOmOJI9qRr149r1+B5+m1cI+Gu0m0jnP9qXvKtZLPhVZBY7+MAkze9oaj/yMy7c8dR2rU3PQOWoOZs0D/M1zY+c5XsUEG1EPutqdxDdCr3zaqVYbFW8q87QuYTsTR1xPO7Y6SDIO/X6VHiaBjGKiA8mg/Vq5VUMfATjNS7xfZs+PNL9XKpsj5bd3GAJM7gMa4N5Rl/HBECFvjBfyfjUTDw8Ib5WnGfQfVH/yHwXWmI2rNUR++4WkfMcJ1S/qOi0snO5hY8s9m3PUhJGN+7H2dJOtnqJ25jO85yMMg73sEdep1i9DzBqcRstrmfuX9CtGc5CQZqldjHJULYF39GaZ+RuItSxcsbe4yW4swSIiIWKb3S5fGBhQVp4vHguCpdIbOIH/gddk645MBGTAVKU0od2pG8u1amfMbvUQ5cN9q8wr84QxcGX7kvAy86wB7FjmaD7A0+OQdcBwqJqeXIZosbch6LOlnlqNWKAwErZbr0N4rY2HFsq/QYF/OcuPPdnKwQgJVXQwma4shiaq2IbJ+kcM8gfioo5F8TCw6LAO2e5X47uAqalZJRmyxO7GaGSGC7b0QLBWdgDNbT88ilig1NV9sdRnN55DNPOYZn3LeZS9QZTGGFcwv6s2TkNFFc3BweZcsbNbq6K9ixmaiTaN3YeVc0OfpTwpxwhz5Z1T4FeJ7e/Exk05BvtXfK4RUax/hXGHs2GQf3s24S74Zub4bC91bSPJTuAuezCE8475pZct3fx7/ovvXp2mU5cmmlKlMBgVhwi+k4aocmpW5P7ieZ0cq4OIRvwr7WCUmz+x1y7YZn2UC8KFvzc23NOkroaoutB90nlgwFH2417BEykFzLDawddOHw9gGBzCGO0nE3+7rFsBkKJnX8y7cQFKzn8h0j+ZOhVOsZrT77KYo/XQho1GGuatzQQbD+v6QSsMZnWsWMeGw3iYHYS+Umla/80P7snaoRo1OWly8UtWFwGo7MoGxRFgLdnmTUCSseYuhfpLaeY+j/qaNjnHvG/JQeeNzWywdq/LX/h6Zw68Fmc4kTHnmtf/Re44g/e7zT42Roh/rgPuHwhUp7K12m31hs8q0SXk9/YoQPEpqCfeTu/YNHzkjmy4+5UI3eJR57PcH4/Y6zHSBey4jkRQ/0RDdvAfyQyl2t7RU446JRGoASTJNMIJZ0Sn4oNysbyx75QH0BNJogKu1hQ+lS3scv86VUiIszXH7P+ZpNzaYiVQGwQyJD9wbaFS47ot1KWy9mqkfxb4pcXBqOaP0KyfWbQrXdFmcAowEp/x34Ogvz6OnrLv7Ony6isqiqsvu3hC9nICSR+/0KKr88zaExKIa5PsQntuyb1wvc786JPuq2YZM+aCqesphR3X+OAJ/D4PK3zzE1Ewp7DUNGRXIOkyNdGXuBi2Yp5z5upMyPNiSaaofAcu4DYs+cAC+h+7S1Fsx73vhtjYtamEro3+oMf0YKqiovEM5K47SwysAquD3IdE3TCblSD8s+rsk+RtCe8jP9hmEPakWbW3BXVwaIKM9thoITY8viaQMV1cCpPUlOjJZlDU5X9grPrLTA2nl3g7xn4wvGMSdUs7MYktVW+aMsy0dmkGfKzpus8i/fjFntB4o3+4H8b69yLuSzx8q5MV9COmuh5zt2pf+2dxMn8T90EzdalWs4RbEWpci2IVbR8BDhEsQwvFGrUg4HlIRv/WY9LVkFNwVIN/zMOjQ4rN28jXOs33vvSB2l+bVI0hAvt9M9H0V8kMonsU/+n1DfcktJqvhn9EDkdOxV/gCDdrrT8+XGf1oob/eNWcUANMN64guMWGCrla+ZHkW+0C8UgXePtKTeAQ6G96WdgJjbzY0Z2tmwFuUtGQMUZqo1Pffd5AUG57RPvie8gBbbtXoCYHS9/lB6aTPaN5lXEEL/22AnW94CE4Clo7DRx2FhE9KJ/3sWUV6PSPzqUTVapEuITxF5YwR2EiYtyYYmOaF8XXdOxYDAf8r73zTZ0FkxvXL+Wm5oLgAV+45YIRvWsyffZbZIzB1zFaUEerh7fdw8VUiys7imqg3QtF7XSEYcKUPUhucls+4bZE4/ZIPnFeZoMjkCJo2iBK5KolRRydhnM7fSBdMNrLPi0bl5Vf8R5UWEFupHjUsExAIM0rbR0yP8dOAf5wYNM+mBKxoii+m/HVEJ/8gPLpfZ014kyhi6upgw5m65eRAM0olfleQfpPaUeBswsnZBAzAjkHqFs9wXbfRcSxn74sjrtDYfS5dbelAe4Bbp2QCFbJ0sGjvEAubQNR0xWDIficybgw4BHpKzXhH0qbgyDC2uCUHfMZ/R0tyri4bH/2BDch3NHJneZn3hEYJOC6FVSqldnTA74JKJanWOkgpxnVLp1Ppr1MeA66VOdez/4YfH9qUit01Ib10ETQPFVEJbkO0zeVp6Rny4/mu7tOGXRtht0rOUkSl5vzpEF0AIOxzmShYev73sKmyxb2hU50umQF8fyUGWpLEW2HO88WX8kv5nGwNZSVr1yTszOz65Y8UugPOPGvBlILcV1ccM+xd/MYTnjg8htS729Qn/x57v536o8sDRYNSaJUzAnvUmMEgBvqwwO8F0bm9b26Gp8nH4pjK8+FMwkxGR5CrqTj7c6Pm6kWkEidwvTuxTURG3KdWTs8jDf/HA3aI1oXq3PUCNGV5Gvke/hNzvpSaPcOA0c1jyg4DtLKL68WYW4ofN7wma9cO5re/64GXw1EAFVswlptlfgtgjqzSVNdAfLOac5nlympyOzI2fVhvPp176rYjbRjgo3b3v8PnWxBIr//QL0E7Urz+momVHql7FJR2JNovrzMBf7bAdrZrXKWN8+qEVjxE9erq4JAgFkSQWnaxqqffPQebKVyGB4Cgw1Ockxy2QOfIs0H5XGBOTJwnz5Ibanw1cITPjY1ejHk/N7mbO5V4C7HGireA7mcy0yWqldMZTQOKi6UeT4HUZO6GAOHzhLaDxJ2gWdQrh6+NeJoscbDLjW1S1/f1CSPDNWc9XPcBsFa1Bl8MqQ2a0Th/rbeerMq7Nluz4578G+9OBjnsInzO2Vy9nVn5q0FMfJROisK7q62oXy/16O4VU4RjYjI3K077OFq0f0ne66+IGagfE0NCcmI5ZxjK950frJ8sB0xStKh5y1lyNk8ZSo+HnAVT843VShsXgaCl5VNV+tqtNaQVNBvDKqqp2glTPa/Z964locCq3RmuL6CM/7c650PN7bT4G7FoWsHgBXevHVX8bKSGeVA4YDgasHaii9ieVRWQOzZUJqXwAN3ZO70S1Uv2QE2xGrs0OH/I7NFE864CtqDSXJRmFBOGMdoy63N323izv5SPX/C36fams8aGYCjqGZENGiQZdEhJ+6swOp3IQbnZLjM0KWJn8LpJngfqGnIjvQxpMrHabcTnx9A2cewSyQAzXJuNxCuvoeskG+E5sEVJ4KbRhhnjGWPOAEdcAUvcjfXr6Vm13jLMmVBawt6l1nA2+Tv7iAZ6le0OUPWW23KMTBIaTxETUUN6zbzzVTj2RxawQYvjTDgAzIXcwKnIukiePyxug/508+qZktqnI024k9uy7qdISABuNCS6DzjvTG3ds6oOiQAfkFGhYGTF7Pk7GaD2yZ6z9Nf55cZ+G/faRYPf5eV0+r9pJ7nZ9pRT1/dIwNiPFWKPpOKwrSobOZPMR6XgUom5Xor8dJb+JUJxVNEOXWTMyFzlOGg8Nkh7KHOsEN7LnUjO07Drs8V+ZTvXuOjqZYyRVvjDN29OjCovaHvaaAT5zlwLOz/7G18bGl9vldlLbKXjrmaRvxf5iIvZTO6oOwaL5UwADSak9jPtp9oxuLbrEUYYhr2DpfbQ8Q1xVHfOlPqXoQxybqGmKhyKcawCt4s2tnBqCI0QIfRZlIARNn2ky6029pobm6qVKpoPffNHaohFCemTBXO48K4voiFhDCK7NlKpNyWuOxTZaVbjLlCzXnAvQGGMoeY5uLIC1399WkT98DFhBX+juDTi+aC1fSCC4C7nt3wnI65Ct+ZaRULP7q4BFvHHZ34Pe9pCdT12iqY9Cpo3BCAxJYPyz6hlB3A0yI6sVYzjs20ZMuYF7duaIQ3XqGzzlm5SK0Fbd4jhNUY6TmoTdPHxkZkk7yXls9VijAKZ+/mzkXGBJqBSAqU7w/kx/9OWw2CmC3+tWJhiDeuuJtPpmDTunzBeE3P1Ya/nwB/tX+5ZwGQULyguMmLQUFRqAyYlK5jq8RnKVi2745hoYDkeCq79u6mmJa5COW6JvRzrNao+CUxAi2kzJAVeZh/cb4LQ03cc9QV9+5Q7yQWV71WSk4JutzMlrhu6K+Fs8bu5auep+Onvn3i4uOu++mrLCV1LB804WOamiDik4mpf6xVh5kHqFD6i0Zdjc7ah4eFHycH+myB8nHVIfjD4DZDA6HY3wQpUlBxGbgC8osSBBZFvO5Jlv/+36DEqz9f9tr+gyBiY/qexp/2469oIG8/FbiHOIP2FDeyyFTkN/3LzAtNgU5lM6gPtTzZ3E0OhisaUoKj4btIQfqeKzADKzBjxDp3aXWDpl3aXflN+L9kyqr42EvSHhzyzNJ4hiEl8lhchneeScd6ryXZVVvQtM2gf06FZBCifguSERrpXZCrIGhBiQHuRZqJ/HS/yHqYp41aNEnawHC1SfYcrz3rW0PC1iOfHq7+J4BQyfShrRWTmEg9myEuz8CnBChtKU/E99qUAGIU5kd5UInap0VP5L9LdaXYkbutfQZFB0qcpl3sN1OAPzRRcpZYPHw3upbbeYU2FKJYUrTCenWSjvG3pL5rQdhXU0pAtSbR5/PoqlXidlqmDQMD8FERQJWExshnH2CoUR6wm52U+z9K2j0VvI9haLjR/JSbs1BHRwKwUP130H0ItWrqpRtrkWOm7aKJ+4DP8kq66AUpXfMKAHmIHrbugclPS8Pw9sCp1HBwuXXGV5tWgf6BQi3tL+Pd8L1Fc523QRcqfOP5GpaDlG88b61zr3Gx1dCb2fkzgUQiXuZTYezilvUPaVe3u553Z/uIu4RP/e24nr0RmYQJ7zInI6diNj/67vkHWpPVyF1K+t05dsOQ4WA5fjvmaOt7U8BQH+kSh8Ghcfsx2kt50ndQ3QLWkkUlXPNys25YU0TsocwHUJpgg2mgqmkmG4LEJ3ZCiHsMmHJkfz2o9EkttsOiBs8LQWVOZ88e+fXnFUT+yj79P2wkDQdXaH7R2H8OvYijU8FmFxDMgRzOUMH0f29BwqpTbouZ7gUxaumJXwylaGnv++tvJYRP2lS8C7vhqYOhxaCum1Ci6VriGb09Nwdzc6WMYatDZ3AWlfkCU905xQ81hTc9o8zCF9JrZdy2J9vWUbaj6d1ffaf4yDtv4c8jCuacZ9NHJXmvLo0qyY3ak7F8K47Dmo5hWxJLRsaLyaQzUXfbwPrghZ0SrxvzDlxRnj0Wg3/Um303tw54RaPYKqVDJ1OlejrfB7OWtBtZX4XEGuxg1kh3DRUeMK5W8cCuYD/J9DjHs+1EwHI3YMAvF09JQYNUc0hrf/aP5jMrmpyfWdeNeeLQvym/N9nAkhkMLi2wNhPsr16OGq9vMj1Nmea2Ta+nbv8JesNcsJocCfEde2e3H49oUR6YE+7xcHrFjbb5OO8t6KlESKOl8fdbI9Og1xHDoW5uDvxGEHrAVeK4DuRJDeK8rePwDmMwHNYku33osP80DPQjJq+vhLELKoX64sqxAU2nIvv+AhLHprY6xUEgQfuT7hxOF4Aentm7gzG+GuvhGEQyQpj3+GP89m4sbvnhMcR5pOqsST+DmAqyhPxC4/Lv/ihH9PVlJyCSdPpIutfG4IE6822a4TvKVRNAfUlIi4pHGcW3gWaieNTwD+gAc+KCIjg94d3hiOFHg8H6gJJmF4ilztRmXEZlXtUHXkBgS73kTyspm6JlWRmDlf3Yi9twPnvFejANR/L/AFUuAxObf9HAHuOtuwW+379wRPcuXghFd3s6+/itHVhmWXskzfHyfxxlP4mn7s4Lraq+zr6StNO6BUXlXgurXcSFYfl4XZgeT673LQuFdbYEcMUgES97mPqiKIn19cKQGo4h4wCOgIwzLmQA1RtG2RSEEuR6wkMMVRQ92XkiBw/rsqXv3eLsBmKhpkuQCwFAgnPj04PBhxOireiw+uYx1Vtmzp9jfXAzxj1pZCQUW22AQUK4IkSHsO/96EIVdvbsdLVXd9KM7r/Ukm015RVdUoUbebYkv06CzlbKL8az4STcTqPPWhmW4QwmEvJeJNkZCCvCXKc2S1h6Q3l1Tgiw+T0FGH3jq+eFql/tQYt91TjC1LuxA2ZoH7iUisn3C+NbXHQTCesLN8nZWDMnVm9Kj29aTbcL9M/okMogtVAC+gOMBmFpQh68Kyb28GdA0rIijtKiLgzGrvzSHhnTcLiU9L+ItF+DD+dpilH2bMH0b7qdHLOhyiE4rP84BHEjEQJHaRQt0ySM+PqAutMSnlqNewAs4rUFIPj4VLKtcoxU+btcuKbp7QLHmjjSyp2TBrWTYBTOj7Vfom80bk3TjkTS25TcLNIUVQxq+FO1wAnniZNews/4JqAP+9IfryK+9Xzjcz2MbvCcQfjiRMbeF9ixOY7H0j5tCI9/O6HryZCsUpTse+hsWkKHkzqNELAVrgtW1BbkG0pu32+Xh6wEJt8t6VX4pFPIao1z54ugg1BdUwlnVnV0JnVOLRX0w9wf1f/ly3MeX8Zt7MB/vkukqmfgsBhU8CQnbEwVIZJSiESUQ4AdXMZWexHx8pDp/d/OWsqb1VzzDN09/aYFaGVEQVbHIQ3SemzImOr8QS25M85+HnkVFG825XIWNRasidFYlgpO1FlWUqmAk4RcFpnc/jvNfWp5paLYEvBBVtA2OvAVD/cylfzw6RI4+OipdO5odKU49/S0z5NKfGWHuBBKPl1JSSduzSySLA3PQVi+3pj0JycFayYXuwhaCvK2HdiqBV7oIo1UXPHveb7cJ7lMcFTqRteWaOOfI7QWs/9PrtHgKcNWkPrM7i3iQ7S/osxLYKtle6b+AWLBwFZRhW0rKMrxcPFT+35Mt89yO4XsFoOif0dcx+BueVmPyPyvmZ1ydBSskPUgNqQZSokhdYU3dqb0al0WeKaanM5khJ4qk02/tWlB7rXmxj3s4A670wYeT+OSR1HN1zfi7o+qyXCp8GIOGWUA+gFtbA6eCqkbygXwxvOsB7XgLjhrmSYxSq9OcSgU1tepfdWeGTKnm4MBOS7/dQ1ugxPIjocvhpEUdtDlACkmWg4bKC7+0rUqB1HTLye5Z3KN2jjeGVh/6Of4CJwOk/6wl23rvSn1cUwLLZ2YAu77L4KHTkzO3fspVK67Dld6B7FbIpJBrQHIDZKmN5BsU9Xlej0y5Re+X81phruAF3ObSBoheo71vqC6v4BbOtW0nqydA/xV4pOo0u2RI2Orn26Q94ieR7eUH1DcM9EcZWuUYbGtznBAQ8IAxzIgc2Ye2V5VWfitfQtUIuiWX+fN0NqAd8LyqMpHx2BiCZfVCMhbuhoQWOnsnNcfTQgJAh4Jt4Me4sn5Em0hHLHVdh5eyI5Et35pVY5z5lc31N9kLsfVA9X4tI+9PacSPM0ENJiBtcG8KRyyb4kcnic0eHIOcVamW57Jox1bs/SlsDJDD7aSfAyKvIC/Ua3xvVwsS0DM9wnXyhGRYcr9orCLKU1HUvCig8WH2Tv2XIAhSnFz7xL2elyoPexX1NOhNUFa2aMPRQosdWI62NcspVPGHEehcuHcQHjDSqU//sE6pB5HlyXn2knAzV+EvrRZz4/6uzmkUqMRUK0ls/ytwWXmC62eIBlJKdwQolquu41Q/zJcWkE8KaoRocr4VBnmSOiFJhDOkvtV3+GSpnCoV53i3rTG8nxSpORqIyqMWmCg81cNyC4Z+O7UmavOeceQfrZByi2AJPCKJbWIBbLWJhI+uwg9Nz88GfnIQ93S7xhUpcjfH67JQqDLURhzGIZvcpy81Xo8ImcP+v5lUKJaLysCWW+YBi6D3rZ4smnE90k3JuNoeObCVdXaYRzEjDSfm+/SEFFuGMHthdfncRZqSfvrlqYk/irEDUvdz7FKk7JUxeAbgDRVk7+3TWG8p5h3QpTGp3SE1wa6Jy7BLQaow2JXwqNqQd5GzVP85E6bFx1+WKk5vlOdktYBcAICOuBAIMyE+V6BQTl4AXhjGvgv35VvqBvFFHf3ioUvbV6ygiFLgjyXZ1lVorDnpo7SYJc+IDQ4qvOAYqbh+6Mm8WLIPIrNs4KJROJeyUXZMqtj9QZZh8DYZXc3Ays15tzJlqasYtXbT1Yg9p5+RzJ+6ZCsByM0S6++D37/sm20WaEdnNQtCryWspfy67HFHJPhyJAkGCUJqPcTY9/clyagrfbVmQGXkNJZpgDJyUCeWt4Nn05f6oYMyc7rQHa0NdIR+GniRMV5szKqJPy3GAfb8Tq1AbOcWeLAE+Rh/ZKQV+1W0Eu/pyJ5PFYzd8q/dWrVv1GWrDd0q3jMxx6wIRb2AmWFFIp/6e5wInEF6dXCL/BT2i60MAC7yhmY/eqxoyGzPP/pnH//8uQHUxP2k6a5sUScQgnmgZBNMutucBwgNzoGw8oSFcb6q0JPjJ2OszDb4zJ8O6Bvw1AIZSlPzTYy4CQRj+Lvx+R7C4O5LYTobOMlztxyIsnAjB2a+ectSferJpWjqHL06Yg8pN5vFrAc3MmNDrr1fC7iiRFO+wyFT1z+5cqKfKQD15HfhMdjT1BCcEK3HMu0hA+iP3qKkz+Tt8nZ21dV7U9MSRgV94bi1X4wTHWlmSjmKy++9wgOIsmBePKFLsLMxvERlCPBJ6jBpJht7dA/Bv4FpozTSGupbfM3GXKhD57hEbG7TadPdnTP++Mbunhcc9oSJHIvMRxw8Qmtu90yIPHQZk++SXNYvSl4Pv7JGWSgaORZb79jLSk54Qh8gYRphZZ2t/NIYJWzl0Rk6GD+SA7gZzbPv5GADMX1Q3l5XfrRA1IQylJXv1de+ddsNzvUY+FiHJmB9RBcktRJCMMul86QJ9QrVo2zTQtJWAQYvzE5BbvJMWds+EBK/TpkkR1UGm2HKsx0ikFPqbnFprNpDsnKYxsAdcuzfvvDQOJy4tirdEaUm2e6SPbmGSnK2OQvolAHzWegsU/uKfqf40AomU+aEUKMaj+Jr6XD4mC3th9OXGAhnsj/2g9bdJWKNl2ad7GicvFpED078f2qh4FZKCWV5blcfdxAjm3R2SvGJSCUAuKRwJpqlLorhZDldiK4aGs7dOjElXWrynHSDjl1Y2g+nva64zBXElm6t43m87eg0BfIOn+EYex57PBJPZrFGLwE1Pct8EEG2YzLWigzi9FjXf3vnvweKaSiGksl2K7nGs8OZlHWxxm1n5kZVngcxZE1472WfjlD2aLI4oPgr/YqgEf0z7kWBnhjvLNOxKYJidF6CoTgkShoxpWfH+lsT/aolEN9LR9gzYTOb5seuBeefPRRi60d+Sw9s54JLEWWV3hj9VpbzuuAvm3qJABtbbR337ljHlVZMnSwkU8Ui/SaHFPj5RlnY32zsHbw5dXwghx3IcHaoCgJlbopfiRaC8tHYNU4dXURJ6T6oc67vekEqgGy855js7lZB+xISFYp7qHTpGZeoiQ+I5nW3wX74DRM7YasUpficZ34sBEk6g5Ki3jX/sSC+eIcrSD9MRwI+KCvynvKOli18UKBD+TiPqKAreUYoxCj8FLXAcG4ayKXzrCUJ2bSVDVkK1hyrD/+hRlhDk8HRW5kJIO3jbOBGqtgc3w67+tqLzoTnF8zbRp0ZiIoE4+elygwVU2dMabrMXEso2vu5vcHQwoLdPUOypbHVRk+iWh8mNIol9+D+ktz1XcU8J0z/BP1YDubt7xjEi2ih4IdUqcBcAjUeyUUNP026k4LMDWyrXPDBhNiII9SlxvWpgFvbfErL019ZEgKAijfp8r4D82KWMa/25gmqpC9XVn4C3D8MMyILOwc4WdqjUGv6F9xfzRiXr6iV5hCAnzlq+whLTBVZ6fyH6IXJycqUds3jTnec7EP/X2fI0uiFGH29U7rDleks/OTEAQ9gGMLxmfyyKYaz92+L24lEgmCozWrDrh/rB38VW6VmX3TxyCvRvziSiCBQICQK7ey8wCIPbk77ql30Q+liVNF5u8ORPZNexkVjsfYwsaAYRbOLwSmA5XNNzJcjkVuJJj+HgWoNg2h+mJkQGUz2TRZNchgh7WN5Ag/llFXQw/DbHFfwA1pHo4jMWurcqU3RqVFq00pIj0T98WJw58bvV7d6dQqunesiFy9AY/HNPssnKdn1JhtWX/CwLmOlComhb5AUDHnDkKYHAhexmlnpbsb7jbOptJ0CLGYO1h90Wm0gw+SQ9SgnM9FaQIgkU/IPgV0Re7EgX7ZHx1xMfL5lmlzaVsHay5EHCaoR9yeyKax9hfFST6K4dZLulKssLOG5IJcCC+ORr2jJvY8vPbBt/o1i12VoBatGclbS5HC9L1DTisCKt8x/uLZHwtjMBKeTDqtBuBx7eFP2tDSIRXSBGyXmbiaH9EFpmsGyrR2hEA/H7zTTahpL2IaFMjJkjUSg9WubhEyr8rfyAflx4jwKPkNTn7TWjK++dzod+/vgT5WKIj9fMo/G78CDQOzPPLSe6oC4/eBKRRCOzGsvInrylJTFlOU6t+KMojMPMCfF9cEd1+SUMo0XvPTAzZLK9wtjO89isNc/0+Sf5OBX3WvsOT573B0Ax+srvs00AJHpMGRNp6NZ5YNQbOmkk2hk7UfvZXKT9qFEb1W0dMQueJgJDeC+NelbsUnQHT/fhFSU6IF7GiPVBXckHJCeE9FeYmzp4JponKvpfwq06ukRiENY4Pcw/XBGDXx7bRRhKPjDly/5oOyk35pg8JAAfKfSaWs4/COpLPfE9TaLLq4dS6IZcmRvLbrkKgjEFv0YjWczpgUw9mZ46jDAC5bm9FVwTCnv+DRABumAmCbg9CHKPas3TXPmyeAkrqDxWvrgxpbJ964R+PqgcgPnYHyFhsescsadiz2hss4Eqff+TcDFMaNUAEHnk6r6Ap+jrXpmrIbaLC3fxBEwiHmrm728uFfgZewOE4UdLQ4dhHZUQVTBw8cgmWhBBSTEXRtLT1WuICqCc/0BMPNcYQlv0c/jbxOhEJ270v/WImUpMYkKcVsOLMdnt0JZX0X5J/qdgAEYH5NpemgXbOo0uw6Z+y1vZvG48t9+wsjKwia7Z5R8ShRxzYU/SSFy1wE2wx/v2E85o+7NJaswJeXcjSYW0k/BCVw6s/j2GPSZDvF0eOvtBZfYcG3LaTzDPNsjCSscx7T9FfGeCl8d5PmrzcCQSEmlDCBt8s8ZVh85FA2+LAiRgj7sNU81mBut4iSnibRSkWWxMuew1Of0PyBz1ZmEBADJyVbQXQvkZvDKK7MmCAtjIQFOYEtQgmuMycjOqulsG7GZRJfxS+Gb/EQwedaKhBIwqYii1asTt4xQz+ZdCzJ8Bgx4WrrBT3wEetmhx+OzmpW+HZFLtSUy5qAZSzExEjCrATbpSTjqUMYTSEFoPpq6Ovvcrullcm8OvK+PHVN2TqwlTO7TaVxKWkefH54kHbsmtlQ920P9o490cERqn3VNFjI8RR5fcarCXvHanSqFyKCJJmX+dAqDf6UORij9SpelvAcxtDlv928mzitxYjd0Iv/wV5QLIEGISbVfrvEhFdj3gUGqR8E/ksvTuxV+BtLqRYPu1DIQT9POXwozFmV+pnbnCpYO7u+O1RN9uM1sr9ZbHuGwziBqxmA4GGfWykgZSOg9QKeQvaYzCRZE+227wtOB9ZH9NfrcygxZzfh0eVNGoY2LySmALWMPMhYfTGChNrfvLybk58v30lXdYNfQruJ40ee0azMl52QvdO9+WFd8pAbZFNxw+PG0a9J9n8c+2CdIjwkeKWSo34yLOwY6kLiWB113548OPhA8k75ocKckwIKbxivT/pLeHFOEPCtf8+8+tM8Jz8B7skWCWr6bnXdlOX7a3Y7RRdZiRsLq5t9LnipNq4byXAy5JherykMvZ2zyFgyG+SAsfFbKyLJWybyZI4bVnbGtK2zFyke9g0ofBD3spLY4uBtjRO//IUDUEiGt57W2C2dAkIz2cFAc0JAN9eLvpHZPitNe+vW48agcyw6xeK4xU7Ov7/KS0XRDPF0zsH5ZxlP+AkWAg6eaqXl/8xQCCrgMhscA9DPsXmcRi6bTy7LpkHpaEdPlcYpmkBZcTLbRDUMTD91IjspKTAgbfbUmaQa+O4XKwN2ilJdnbogUstylVRxC0dhGYZgi+UgS1TUQI/BlkINBA8vMKFrvZ7ss+eMc6sHAYlyO5t+oFGprsciNEnGsJC2CDQjZ+fZaHbkTd72X3r7bvFs7ygQrOFiejucMlAmeDN0bgW8zq9u6KJDBouWl9rVoKiQvWakK8mlhdYUdX0mt7IQQcCKqgVG5azUwdgeuOE1lPNkxYInd2Yp9HXM2fX7Mm8XLB2ibex1XrCjyXdjvte06LPFaMkHYJn5TWonLXkGwPNZwbbNgCORSmV136Ky5kwCR2dSBgDBWyMXjgknPfx36NwySBbii0pWvdNn0WhmcB0i3MitkxZ5155kSEhz45sfug0WAbe8WZ9N1kuBfrMshPvnUfOOK53wNOkcyG8qfdONWAQnXev4CN4rpImDvJxU7eKMkEiIGlm3SrgotSAH2lTl2110jjhOhMtzFW5EThMskNxSnhSqqIuAPeTJIs1ndf396GIqfv1p/KjsVLTVYT3X98QTFWPonvXlRZjLAO+33NvO0DrToKYCl66OY5dffjAVI8HvuVgAFpLA6dVXUFg9AcRQ5wkpmGmGFZ/dCMmK+j3T33FjGXIZaBdSgvqLRJpWjV+m2pvs8ijhDRbzlaEcnyXqJfFsaXxqh8gaqt1k+QnyEpeLBK6zFdbjTlGXsd+luquytSsdncnsgVRNmW8Hhk1ZdGkeIrjHzXpmqaUA6LIjDo1p0l6H36RH+1O3yhcY5iRXDbuPUD3AR2mbukgK8jMGqRoE684lqpN8PVOF2TX2uwpWXSTepfbOJhG6/eJjhlUhHh6/jrDseUiIAS2gs4XAA+/RDA+ngrus/i5X3tKZ3FOEVpL9gVCSOCpdRu5IhqvqF08fIG8Ktg/W+nySOWWXdXzajW8ONHkXMOPAtMJWCeZ5uwNqJ88nKMA/am0iyrcFfsP3eG7gurVey7Hjb9nUFH6SbqSrHEnXQzH9otxuClDGtKhks/D3U3X2b41N/FJnl05SEM6TKiFp6ANyYteWlcOkxrCUORIROOSrDw7TtnPG6uL2pfBkjzC3uzml/mEjpIm2hY8gZ/XRIQJDa/zjwI29GGLdDNoebUbh5GvFcE0OgsO/vjPNyNmabbMcN4Pv2v+QeziCIdrkM9RhuyONOuU+UdOKQQXigN3pDyH2jmEYNfYT9SLpFXCGfddREoxt7A7jsb2MsPCnJnezMtkte3HcA2PH9oXZ804bUOFpEEU71cYsxeL9+E2lfUPy9XGrMcA60paGXEufvTZ39SRzQFtGAob499nAdwVITIilj45FGUxRRLkajK8ND55qp9E6ChHAXWslamLsQqqs2hrvw/AP5kpvksiKLXwKfkOlC2npyVccSvmpU3lczU9g5CMTlFRToGJioU64HnHe7M0JvWKjpkHpWbgEI7nPQ8jXSxaWf6/RtT+Aqvz8BvUjOlGGEC8ZfJaaA1TYbkVD3GvlUDTAuydYhQEEj9n9JXYfChhkC/sYBrLoEO7Kino2hlmDz3G6EelkNRDStAcQIRgf72G9rGbS8/yUIns1C53lGb4HlgxC2xL/AgeEN6jJPm7vLwrlbLn15JcR47SlCPnfuNL+AwnSJOIfCDePp2iCXDEmHsO/Sb/DqyM6pu3YFLpGeLrCWVVje9khkSXMCl9X53EN2GtOti2kc22YIwePBGmU2JYeJuoLuUxoYMdrblA/a30h5aoZuGxx+/mUg6YDc4qEswe1" title="Mekko Graphics Chart"/>
          <p:cNvSpPr>
            <a:spLocks noChangeAspect="1"/>
          </p:cNvSpPr>
          <p:nvPr>
            <p:custDataLst>
              <p:tags r:id="rId2"/>
            </p:custDataLst>
          </p:nvPr>
        </p:nvSpPr>
        <p:spPr bwMode="ltGray">
          <a:xfrm>
            <a:off x="-685800" y="514351"/>
            <a:ext cx="9666799" cy="445218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lIns="45720" tIns="45720" rIns="45720" bIns="45720" rtlCol="0" anchor="ctr"/>
          <a:lstStyle/>
          <a:p>
            <a:pPr marL="0" marR="0" lvl="0" indent="0" algn="ctr" defTabSz="9796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7635" y="4087497"/>
            <a:ext cx="265000" cy="20005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700" dirty="0" smtClean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9442" y="671081"/>
            <a:ext cx="5698395" cy="46166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defTabSz="9796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Grocery retail market - Modern vs. traditional</a:t>
            </a:r>
            <a:r>
              <a:rPr kumimoji="0" lang="en-US" sz="1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1</a:t>
            </a:r>
          </a:p>
          <a:p>
            <a:pPr marL="0" marR="0" lvl="0" indent="0" defTabSz="9796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(RONB. 2010-19e, Romania)</a:t>
            </a:r>
          </a:p>
        </p:txBody>
      </p:sp>
      <p:sp>
        <p:nvSpPr>
          <p:cNvPr id="47" name="Rounded Rectangular Callout 46"/>
          <p:cNvSpPr/>
          <p:nvPr/>
        </p:nvSpPr>
        <p:spPr bwMode="ltGray">
          <a:xfrm>
            <a:off x="3856397" y="1238251"/>
            <a:ext cx="1325205" cy="402081"/>
          </a:xfrm>
          <a:prstGeom prst="wedgeRoundRectCallout">
            <a:avLst>
              <a:gd name="adj1" fmla="val 13490"/>
              <a:gd name="adj2" fmla="val 108559"/>
              <a:gd name="adj3" fmla="val 16667"/>
            </a:avLst>
          </a:prstGeom>
          <a:noFill/>
          <a:ln w="3175" cap="flat" cmpd="sng" algn="ctr">
            <a:solidFill>
              <a:srgbClr val="CCCCCC">
                <a:lumMod val="10000"/>
              </a:srgbClr>
            </a:solidFill>
            <a:prstDash val="solid"/>
          </a:ln>
          <a:effectLst/>
        </p:spPr>
        <p:txBody>
          <a:bodyPr lIns="45720" tIns="45720" rIns="45720" bIns="45720" rtlCol="0" anchor="ctr"/>
          <a:lstStyle>
            <a:defPPr>
              <a:defRPr lang="en-US"/>
            </a:defPPr>
            <a:lvl1pPr marL="0" algn="l" defTabSz="979672" rtl="0" eaLnBrk="1" latinLnBrk="0" hangingPunct="1">
              <a:defRPr lang="en-CA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9837" algn="l" defTabSz="97967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79672" algn="l" defTabSz="97967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69509" algn="l" defTabSz="97967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59349" algn="l" defTabSz="97967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49183" algn="l" defTabSz="97967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39018" algn="l" defTabSz="97967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856" algn="l" defTabSz="97967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18693" algn="l" defTabSz="97967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9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size in €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~€20.0B (2015)</a:t>
            </a:r>
          </a:p>
        </p:txBody>
      </p:sp>
      <p:pic>
        <p:nvPicPr>
          <p:cNvPr id="48" name="RedCircle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87979">
            <a:off x="7339356" y="3073264"/>
            <a:ext cx="1754942" cy="41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685800" y="-19050"/>
            <a:ext cx="8229600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400" b="1" dirty="0"/>
              <a:t>The modern retail market is growing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02129" y="4781551"/>
            <a:ext cx="1433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Planet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Retail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50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inBulletsConfiguration" hidden="1"/>
          <p:cNvSpPr txBox="1"/>
          <p:nvPr/>
        </p:nvSpPr>
        <p:spPr>
          <a:xfrm>
            <a:off x="11935" y="8777"/>
            <a:ext cx="8354772" cy="101407"/>
          </a:xfrm>
          <a:prstGeom prst="rect">
            <a:avLst/>
          </a:prstGeom>
          <a:noFill/>
        </p:spPr>
        <p:txBody>
          <a:bodyPr vert="horz" wrap="square" lIns="42593" tIns="42593" rIns="42593" bIns="42593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644447" y="203016"/>
            <a:ext cx="7754101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200" b="1" dirty="0"/>
              <a:t>Market Leader in Supermarkets </a:t>
            </a:r>
            <a:r>
              <a:rPr lang="en-US" sz="2200" b="1"/>
              <a:t>and </a:t>
            </a:r>
            <a:endParaRPr lang="en-US" sz="2200" b="1" smtClean="0"/>
          </a:p>
          <a:p>
            <a:pPr>
              <a:defRPr/>
            </a:pPr>
            <a:r>
              <a:rPr lang="en-US" sz="2200" b="1" smtClean="0"/>
              <a:t>Convenience </a:t>
            </a:r>
            <a:r>
              <a:rPr lang="en-US" sz="2200" b="1" dirty="0"/>
              <a:t>Stores, with an overall RMS of 0.3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21902" y="4885088"/>
            <a:ext cx="1433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Planet </a:t>
            </a:r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Retail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33611" y="570423"/>
            <a:ext cx="8915139" cy="4271679"/>
            <a:chOff x="-116870" y="1177364"/>
            <a:chExt cx="10290099" cy="5746986"/>
          </a:xfrm>
        </p:grpSpPr>
        <p:sp>
          <p:nvSpPr>
            <p:cNvPr id="41" name="Rectangle 40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aNv5MOTLr3zs9jTduarTU6Gdz0ifcxTnY6zYJCpha2A0l4xKJ/1mMUIUWN8Enw2ynKM+2LCpoADrvPCg/Z5+pbCObH4KKuz2uMvgAe/xoK4UU6D7yUd1qRGe38nw+98v+CZQ7vMgLY19Se3Xx61ai91EDzGK7Vr3KMg2qqGAyAYFbORlPgNT2sVouu59LaAM2V3k56ich8CB5Y8GGr6XsfBkEsuiJS1ZO5IEcAPkL//P+Y8ZkVFcWlZg97U5MtIEvahBeVw0m36W0kZWkmKvo9FBj20QrKt7vf/FPqea6x752Nxu6qV47/vWDF1clYDbaHi3Uj33GrykuQtVIGMVbrPhmXxSprskXDeqVMRJmcBz4qww+ohXe7c43I63Kb0IqALg3Mtzhnflrm15ZUK2jFZVKHakNuuBG5KE4Im8keUJX+NZQGip9vQi408xAQlBNUfeAfFm1ffhpFR1f5Vwd8J6Y2x8kONWJHVe5NlRboPRlME8BWRulpPNNuquIi4UVb0O623Abjtmld0hhqxawzAqzjN7m3dDgaxnTKiDuXFLmpXrdNs4YkTrhHwbgLBGmCyAyF0t/P+D0mNrdX1oXnUZssvvqtn+1wLqv+E3ezO+651nGGVotWThdK68QTA95Yl3Kyr6qwmdk7r65QKKpTs8Nr8buj5qtQJeWHttlIKd+HR6TPujQK9FJQTDQ4ruZuybnFVpaBnG/kuzYJuP/s4zZ5Wur5qVsoIUrOfCx6gUi4TsNceDFWpuf4e54DRSq7Oq23kWjC7EHzgJ42j0zileyItuJ9bUDSlwJJ2Dvnzi5EaE6Fm8y8pcfbwPRT9Pv2rQvITqrGuWplXno9+w1X5VD+KeDfAQHXwGzBhIbl2jtA6X+OQ9UYr0KYi+wsIu8JjgDB8N7E5by8Eq9jVEgSyH6r/ktTT15GXDfFLSgY16dSxrFhti90CZEN0456HBwvDDJCRKefapA+0LYKFLGlEJMJbPY4jMUghZTJm5taqCw6QqJou4WPNJ1Wba50tTvNb1K3J70d2FmRBzded9b99SG5wbHOMLb9YdDZX4Fg9qxJ3yf20hNVNa62hs9LxAmpVPT8Amb96ARjjKsadzGFi2cWObnZEC93sF2uQfFB7x5gGWzHNBT5cLSgrZjNXdp0s8eMlw+3UkHuSMsiDFeP/b/coPjJfpnPyv+srab45LEi7IGVhUv/AEivcAV+G8V8bbt2aaolQkZWtcZDcWH42DLKy4DtA23RmRJrCrt+zIZ//z80nEhztofJ4Ed8R/++5EsQ0QKRAHZegzX8cdx+auCEMV14/rnDE9Nut8YLsYfBp53s2q6VCw1oxVa4ddKWRBGXh7d6aeoHwbMWnErhg9PNQ9JdaKkSBTJ3Owss/jS2oPEFtH7hCzTyaleMPMkSD+cf+jPGvOTpyqP/0QKj6FqnLXE6fSL9Gjype65AjbUUuQSE7MyXzz5CJBM/482jhoGTt5OswT7sVwBtXu6CDBT34lxm5z/WlRQTQffs1QoA2dBe/foePEMI/XjbuIil9j5xro0i/VmgYwhAaGisi6FudNy+eeJxtj6N0QtJ98K7xqrkQinn3eHCwefe/lhicrm7Hq36HWHSBnTwgT7IPun51Y+xReMfKPRfHx+KXHoYF9QVW3BW8BsEQQDQBl3iSEZHGiv8BCIyShpJEU0XHLnOJdq2Kj50rLPw+9RA64fmF12fyZRuNTA/jNqUW0YYh/heBkNTA/IzypPvA0yBsN6v4zzyRHOXjhyyr0qqbZ0MVLKF3mT9TaGE3POl7i25RKG+89XZHY+G4UL4al8EzYZTacEx5JtAbPv1CF9nyJ8SYZR6/5HW1v8Z9JMfIOrTyE4NvO15WOjePgfwRd+OFxoVXbfFGJHdoCob0mLvZLKq+gOUyhEs1vOBomJ1Yls+5Enru6i8bc2RHEI2mstAG0WTnTGIYx65r3+1h0btrsmEX0qyBuVjxAA8fADTXLAlT7RGO5mfybdxtFRpy9NUYZld3iQi1wCwCA4MxBRsP9HPwoNh9ZhxVTb9zcF+rTe4G984FgWXcsz0ASEMfip01UDgb85LU15d+9o2UKvDbuKUJi4NDkc+ZkEAgfpXvjCY42mDXww2MWZPlYIvsou1mw3YRCj2YdtO7ROENtDFvd3eT7Sa93dn0uJfGWRvOdR32FcYRYnRA2pHXQhj1b9oR4iw2YPhPi9zXFdHb/q33UPp5U8nDLMJjqhn4HcDlK5W/zqbXMnf0BWbnSED8E2JBu8HmjW58OMu4JXOQOAPp0Bz9XM+Mhl+/ZX+vQJ40E1Ql2xNK27a5HmiubpqTvzB5Gh+TT6laj6wGj34whvymYEM1O9E1jYN6H/ylnct1YZlC0yGRrNjt/fj5XdwuzcUPagfQsuAzFJcNZgtLruaZ8bNGywqWK00181we96GifkQ44DIZdOXLFapinkhtJ6Sn8bLxKxWod7Pn696q6EqkqB8f97UofeS+6AFMQAIDVlgTXXuEGqu9ytH5IB3eSwSujACpkw51FXD5YOJeVPt0u3tYNHsTz6nHB6L485fZh4ybvflEkRZzFJtNJx4ZHCaTdgmAAYFMwZXAgQmJBnUC5B8uTQooY1m5c9ypQkhGEycbNvS5vewlagLeMLOUSy+TvGZOd+1k2cCT6oow89obpO9bNtgli1NRn1elnavcxf7f3oBVzHUSwa/CuyoKdlR/2ubAV+5kfrevPttRppHa/oY4c267QMso8RP94Oakt58ePaNAvVvoHJYES1veqT/HU4jrkqY9glOIquGRNOP1z+uWSxoQYKkX5HPjo0r4l6c82uwZGQTiO+WDBApgTkm6yCi4lZBUk9g0dSf3f9GPWbnPg81vsB9XDkLnkl6Fgzh8cmV2iZ20b01HcRjZqHnEE+AEAzMd8UodEgXSnWK3cBA17ur0p09mb0DKPmsK0PNo6o9jdyuiOJAFncr+6XWa6zVJpViNS2nfVVHk5UKrFSGJGOoP4PPCuGziQAHQcarHp0zpEefF5U0F00r3z3lTQjn/0QUWn6+Nl26M1brYRotJ6jntjeTiVliI7JiVuspxBKxANshDleoZX8gtyDgnbKxPLVSqf+/prQ0xBBCWIyhmsfvdxenm7fdqzRy890LEYj0sZiubnsb64Jux2HWNK5TJ7HCXUyp+OSPyb7hIUi/PwdruP04WEGnuW49+yke+jQoajjRoW+cQtfNkyIZsgQH0afA806zbH0AGfmcLTMYhIpbUIxA+UyJFuBeJOTyB3J9R62ULYicNtDoWOVGUMi6/w55ssGRvE1JY8eZmaIoiXZGStlYuM31QC5hrKsPa64YD4K6jXbthu82uNjqYC8oJIvUYCWCRTbJdodZZalz6CRfdd/EpqoDM4uI0SY/AE4GY54Fw6sgyfzXKA/xFRi5reCuunJZRpYqa3mIQzhsmVwu5F4JvsV2QRU9w141RsbQ4wV4qh/AfpFMgbGGMtbplYMAkmc+OFZpmTZnCAF4bln9pmY2yLHEATAy49TM5SfyzCnH3W5O8SONBmdaZPlffHYx4R45pjQOwOZa4EzmxhVYvbEDJ6FhqN1YBEnXHZu+wvCdP4OuzjTkX7XUw0WsgNda3tgQk13fJUf0rpFsRR8OMD0JQFtDVPPhxCGhQZlnmhIdtkL0GTyqrd/unC05kFwgjUhVvdMlI2TJGUi1Nv6KAliPW/qOKtYc724JQI0bXUJeKMq2iDz0As5D/8xLIsqzISAC00U7uYItuKsxuX9vmfctwUpOYqspuNSrpkVZ9hQBWbMMjOOdSUO+kMo+sSoPLlSyY8oCB6ye8UcKD5EnQZlUrEJ6KE3dInw6pWPTuv12wMnNJCGS9wjuU2GrTlz+BF4DfSFHWA6nYx8paWwapvZy91X98G1NYS8ElDCISKgO9auGE9n3fA+oAxhoNI5kuxyyuLROsoG2jOCftrRWY7LPcMqWecjm6kvK7Y4FhrZ1tR4MoO91epWSPxFCCq0e0mZbboTguQeamwdMep9+QesQQ7urq+8YPF3DyYax1IgJuuy+svcEGtTTKaKfWrrwE/N9/nUAStsR6K5iPZoowGjG5qwAr4LSZPpTZasOOQHTxZeylT+aCH0qILSpwJ3tkfkV9QR19BeghkU+Tl/E9y2gY969WaO248ymeoqTYK/1k2tWElsB8mCru3K2aRkvTc241k7TOB4Rlb31bjqZTK8fZSKorlOE94/+Ya1/IeM09f62FgIgqF56keBHB8CyXFT1wajUz82h3Nm/jj0Uqa6oGIupa9O3ZksZVh+ypHX/+vzB173NYsvfKpJ4icdpaM7pYd3j+d1oZPqfZ1bNOiiPP00kvSXS4OpZ7N94q4plvxTAJFIGsAMZoOnBEdVR7Hx3Hf2H5aoldZoewgQcgbinw2UyKRtmeS4+X4JyBwKOqWzC1hUjlqFB5gcKaCrXyI8GfjYpQEGU3OtMUkNNC5vpL9/3nJihQwY1WMoP0nQvruTD2WHde0MrKOrRwtFlLLcvSZcqGneRl0wRlFQLzKGCLKbKVLCwx6PNuQs2WFSd2zbunOciPUyFmsxeAzmXngOwQg8oW1t6+j1xPWY2+ky0vGcu+4BdvD50nLP9H2u/UhZgFFu+oEXnwRmK9P5OyGaL5asgHPgXPmh/1J4LIhETE99SI8a5UHwRXmW0FOaGNdX0u+BKIss8mMaS2gz+Uz1Trj+XRrLQvZkGBKq2x05Sh/7CpMKE5N1ArtaSHn1lnQVCyNfWoMwN9eTMY8cCWvp8M8qAPm2VSxJBkUd5jpMVnFnu7xrCkVMqK0Vhtx6o0d3LpWF6s9O/C8cPynwgupiXnkIBOiVMHUDkNnY/8HG4msg9fsxvcooTtiJea4RfUETthJKj6unylFFicVxPw/QZUzmFm1M+ipDQg+otN5e/er7XYFQov8GuyVBT8cg5Kjifc/m9aOS5WMWYb4reX3o4nSTZufDz2vLoeeguNajrb7VWd4A9orw9QW3v+J/vG7CMrGqi2Z+tXsZBLth2YJeZv8v1+1goiJrkmkq2knH5ufgFoWRuweos5Gcc2RI+q4k8Z8I+vgjj/fcyf3SuEgH+m0PV9+ysCG1odEx0FNb9C8o5NG/lbSS3mld7wcnwvV6mZfAr14LApzo5MlJNOsikMBwA+M1Jx32j5ALdlHOzFLkjOSAnv9k4CmhscFlr9YsRn3rHpSQwv1KR1cL1aw8TWOfj0QSBdPLJ+uhE8tCsyRTypjZ/wprIitoaQoLUspsnEBHzlTi5X8FlM556cSMGioGslQj4Vqmnu/2GI8mNgUjj3nFOBFVc/RdGzGkhOj3Yjz/kNgmzxr9Qoqdm+JyuhUHHPFS1qYCpYn2wbQ5syZeDvAm0kyJIMl34VVH6XY1OPqzvG1alrbIaqb1cjIP+M3tQ9x/587Mr/nrfS8aNzTgv/DrXiOSQwVaP2CHvGsaFgM4ocHHIdDLETKerCI6z75qKlJrSDJMYRmnXT9eKiDGxklhHimav9FGKUp6Vnl2Pe1b06law3/X512LamY7pSwqgXfnpu/dQfbAPbB9OPSF22Iecupvlux/EEReuxOF7kcB6SNOiMehw0L4LaUbawMvCk8OvIr2JBrwXxD3ZU/Z2SMNwQvIerzDlKshFLIq7hr5FTyjBsU0XbFmypfLdhxUBQCWh1c/e0YVZ4CmF0qFmK3ipvRBvGpoQA+nFlB+UOcdWlt2KntVQeLTBAGZzEYr0q9j3jzGJNIV40m8k3p2V2Rsz+4VuOgvJGYoWCxGzE2mhxq6imWmxbK378GbOYZ9/V9PCz+EFRuYBuvp0UkD4ke7FJzB57rEr3VPziDm2fYXvU3NzPNRgLsFk7s6leWK0nKlnQtVFVQQrdAYSUm4GjNcTm24220XDbaBED4JCqYcr7ZkXbkaCCpmQVrrfRcKvwrS12swBnOp+a388iLu7mhYKFbdyPtU4o4SBm822UTUbe+mQAQ52zz9Set8u7VriMyzdeDgYcfQsm8jPiF88E2bhwfgy9KIK7m+EZrlC6pQ7nsng875jGE2k0tfz3lA4L9a1oH8QkAH/uUsGHhtTt824exmOdHX21SkK/bPsfrrroIvh1EUzQf5KRJXdCRXl1ADfuwrD35OhfnJIqnVGKel1WZDcyfMhq21GrBS0UunVvP/1/b5mXFUT5J1AKXbG9LBKLerwKzEK37kkBIl789T0hJQQDhF/ZyGhz2n3CHw17NbHW4F46+d0isbxz8SOyRM3fRjNBaDxuGDyr7Xet7U/Asl5m7mpTTx/Lui+ITMIcsAwtHcgq5qeAnHqTzZpOjAqPPR4TazE3rGjqW5lgLifvtM4XkqQhhy/pdQOFqPoU1kaBkENOFt/adOrFKIEHcnuZpSEdZAZdn+s88tYhTcLb4IN2C4OwFPojtMQ1rOWLo2BF5S59IdJGUZQ4i97uTTeUGOPb+8Jy0GBAyifiukO9VydWkjQLWEzL7DwA5w7fWKtjmy57waJY079bMj9vk+Fo1TTIm6pMuSHR87sahbd/uo1Kf/zNxNVecWIqMHW0LlMgIUvP4a2oMSk/COaS2gSitPvNjrQy+5rfZYtOSLlsqf+L2J0rs24pZ+MVYKIEPVI0S6EYfOapVIJtP5H78tdHwMPjW0iEf2ieAIw0f5NnOgA52TYGvQ0mYt9MwbyWdjjg0dcrfCPwtRa98Y5qeHpPqt3IZbW04jFbwhmUnKW84NQX2q89rFKoX6Mvqqng4WioBER0fXHmwizYBCwI9+aOUZNlveYcPAS1BPcJkcom7pd8Ajlrffytb6KmHuW4CiqvLOL2yz4QYrd2wB2udMb76/at0WMp67MMKbKL5E16e6DI2AkKHwnvU4ZapM0POmozLO8TGSC3Jnyy9b+MZOKnvQ+4GMhXej9BUN7omXbvnnV9GKE019Otcr4IsWnIPiGBVldw4Elo0jWYZm9wUIeKMM8iEbDJF9bTN+CUh35gvwtIzn41gREYLe3VnDwMCHxUs3kZNGhOwl2ruue7MPs+yyN+1diYcWmxuLD/H5FrJA1ssiY/vSf8/sPFbOk7OLiOyyv63mgY7gKYUGbQw5Ihc5w/bQIO/uzk+DEXBm3DZZ6oFY+3F8lItOHTW6GSKiQWD3qjn/iWhljAwwd9Lb/aLkdembNKUZEPi2AOfQ1DGWCbddNPC0jB6w4vrXFazlsLuVKhjEvwQx9HSfkTub7H82vzTKkBrTVETZqxMnx/hv/kQFLR6hYW87l6a1emD084/EyVSnN/zTzZq3IFPwri4WAEFBWS2Lo7hebAaignyinOt+s+eRUng6A3a6XLmWc2gzMoQPLxBnkRKTXpl+PEIsZ2y8CwgLrHs4K+YX5AmRzglGXlMCT2x9sFXufrPmVNRUQ/tPjxT8joM2oACMR8Qa5RTO6Qof/GlXFb4VPGPPnQ4J6WfN6jAIo10C1Htcc+s0xmd5xE3c2/nRayPfk1AqxY2UYZKeYhtJXwpzRpO2eKufO7W62A87aYoS4JcFTi/Nt2akF9Da+6cEaKLTDbXsIirbCa+x8NSmXY9E8i1cE9uV0dHVWtFuvDU4mkgR5VUx/iRchof2iL4RgX4saq23P3azFRWSn4c7fFrJ1fR1jckzLC4PBr2HqaEpsJ7PbdOX4owQo4Ps5fBMWGlvXiaNYN8eTXYVRCSt3gkwDhbTCDHo6pUvHjemmXvu/3QGschiqk77Qyyj6s40J8N1xiAmoY3s7BmEZrEBnfTyDD3cp6RBCsp9BgJQ1OV1CL0dt0BLGlELq6qwjtIqh98BRSipSdZzGNb7R7dMpDlJxLX5147B0ZfwQvjY6VgS8cx9sh6BNrcoiRtXqjWFOb89lEyhlIva79Ccq3thKPzshZmwAPttfku6V50nZy8iO5XEAc8GttDu1f+2sPy0OJBNJ15JMxWDhpRC+sDhqDcQkdPtk2EktInn28+HFFl1yjIH3vjEw517E5vVfmNoKa8wgRpIw9CrqPeW0I7MId4P0htiZlxmDzxh1aV9bQjQfjoTanUtH9mlgVeAC6GcFQJcdvnQ5lV2WTpHBpXbC7AO1UVMpfL7VP0msX9wS/21VCxhNOEeL8WUGeAHz2mpz15WuHxc/SQO+MeC1c5GgaMvV3j/4vT2Yg8ZFuq/zNu9J/7fTK7cuS9IIhzgWdMy2Js8ucu20A+xkmp7KQXSQmEYD/M/KSVhyQoPqMfKkAYs6gmfyNtqIEfrDKJOwLPSAa7YGk/E54Q0WS5QVmtncORjEcwcVmzsuq6K1hn56cQjGOcs648Mm/ueENpWF3Lj2y0BlrwbZlHvkGlgIvUpv4P6rvno4Gppx7Je8K1wlydFL3MoxNP0Su9fz1gcSnSIa+crQuOUDoCF51QbfKGs8F04UtoHq07GdDxpngfsTJB0sAnJBnUsQCS3o7UjEycR8cH/TCmgQMtJ/VLOG3VMLDhqPOsixt82qAKFNMJCul8M3CHz5kp30mrh3YL3KY7VHr2ibeBPY+J5Dk5AMy7IebMxyNvBOR974xjXopg35amEcXBeNHxitEAW8GkssYLlnq3pnsndYLUG0zphLFw1hkkLme43ypT47ZiA7jt4g78OTl+00emDo4X2JQZ6ixsAs0p5IhP80KjJ8ujF+T/V8BeIHOGfBxeWWAG+FDzbX3q3wsInuOeYuC/UwjIxMjKMant/yL46Jn641yvLxmgbCzAVth0F9vRkr1InmUW2uThdE9uVSbu8UfTwjbN5XTi0vZ0EG1u1L9UdVhMiERD1LGCTc9xd/dqG/ob937zAEugjzNkgpN2cCKwIqh9Gtn5lFnYW6jiFX7oB22vmmgpC8wxW//wntLJetZzqU2WBuAhN+SnTjaeNZW0zkOXYxk/8nVueQ3IWbm1Z1qcLhpXT5qpza+Rntk4b96Kc0/ulTJylmF97SfjTf7IgYOjobH+4tng+FgyTEd8bzNsGS/eGUc9DyYV/+d3XXDfGhXz14yAH8/eF8O8u4onNTxWG9MO106Du/p5KUgzY7ZIDWrI38K/g9mYu5cGuctxGuyP9NUh6icKBtCz43uZ8VKwWw0/Ozan3dyg0cks72GHHnahForASF59eUiGEVgdBzYUFfuxczx2LjXWUY0gY10isNEdk52j9DNZMYyT7xePPRftXu1GaRiLa+bAKepBZWz1WCkbB45AnALJSL+LP0HE1PLIXVeXHMlsYVpBiiRYNA0DL1kkPCMfJAmdyFrdOtnDnpMv+w0d2VlNAUK6LhlQjxV9s8peYGSrrA3YvgfY0gJkz2ioNuVBBzL6ja7kzGqfen2tF+GeK5gDezgduGoNCRjxAZrsOp7dN6hL+y7dlgTYYSJkIbvH9HMF7+Ba26gH18pkRyg6y3+Kue944C3LT+5GJ+15q7Sp0d1u8DNFrfRhyBUd1xSBM8Zx2IG4KcFfAaaT6+wefS9YYVLCnlBR4MVUSKPE+ENMVHDFyQlQtERDBAYiLCHkcIIhJBKckarhkCzKwK91sgY/tQRYL3g/LsIdZz4sXc/JcK29N6MSOm6VEyTFC8K21xHA/fEfHOsiGGCs5M1xY67+2Bx1D6Tqw0pUM5hnqMD4sTFc0fLxFbWxj3NBIZJYqMK5NXjqUCMHX7mDmULB8D1xd8OJO3TLavOMlfRV4HWAo+sNOkaxrrV8Lbu6dhtnhR9JkyUvHp35L0vq4SkH3F4fIbWatNhvoCeL0n+Ja7Z1QS3FnJeBHj3ZvzDXokxyFZaxMNURaDQvX+f4EXpK/00+BWd4P0mzrCvba86ehQcZBlN7VsUTC/BW8z2qqy5qxQbNq4YtPZVnbJwCmCvwvgjBNyblqqyx9fL0uQKTkRtcPccIX2O0oAMyWL4IR45BIMOjxfXT8UqRi2b2xHptiFT9lNBW1dSZs5D5LeDaXQfSx00f3b+D/kjNVrf8CGxaJX/NHgAcsVNTDP1Zb2nd6HY8rwkcnzC9LYCf8dcPZ9QuzgvfsbPdgu22kJZdtPxYwCCZoIgBl5z+3eGKz7HKVbi3UkiIH1icRxkU16pPykW51t5MTd9TPQdxQvdoTqDc6YFUJ9apFmFLqGkqjwOmhCBR7ou8X5LaWN87Mtg/32SdMTuUgsOFJT2snn5kNVb59wWE+1wzx+ZJ6Id1o1jze7uWWM9P4781KpeqEkv81PuZhc4Uqs26ROMzoSHOAsuYp/OoI8+klkAKHpeMXAZxKLy3z3zP6WEZBSsDJYfo4rwTOCPUMbjWmfp1tU6HliKC8be4AWtO3J0WM0PooC2WfjaK+/UZk/ew6dWWc+SKOBJDqAmnX8wXgLzjKJxmatjgbs1HcR3dGm8gR6YYaCZkYKQN+KcKBaqDA2RX7YpDNR17wHL6wzkff/CapLnAXgGzH97B7nbQfgFsCKpk+c0BRBd+GNjU8TEKBUmLYe1QYJQu7TKo7ZJ+7fGniutDUSU+aN75mtGHyN6O4F90EjrPJMGc0/AODAvcAVHs1r86aXMfxX8W3RkvodKIjs42AHGHR3XN5T29p5MSnFugBZfA5ZkwAwTSkokGS65+FgJVEML+TQd7ngu7FPZPObdKofyyTBaPfzBg7bPlLjoTYRwKjaAbFlrnmYYK3sP2O8NAiP5XPIPfO0I3631qxMjzectfFetzPCs6+S+Z5PXHtJx8CvVOmNMghRvMf8WQ0K9yXhpSqW/pUspjdQ1SXFBf7wTu02nggt2OPysCw5RU1O9NOYNN2ZPz+e2S0FtfA4b5xFA5/dQoRu3FHtkZpGtdrwDNIDkQ2y7a4qFzx6qaM/LNaqXHdEl0nyuNp0+R4+FzE4cnUS3JS8blXt9hbjwKfEfg/zbYhMIZoAoo6XpjE+ACxwNZq7J+cNl6ZDabT1o0BPdaVnsxJl0LrqaWBMiqz17Om4nv9kbznrQ0BaIEHD/7zKJzk/A3rAkrsKT1u+tLBym3X37JL/UD+lCjN+142WpeFbkWAiV73dIiWhYcuwi4xMJ9Jno/mNN/6miMXomoRd2OHAraPhZRTujQKe651+N+lzkU+/sIAK0ahp3pl2DTMRfStJx8UmRmFWXVO0vYmdmRX5o9K4mxmNr9JBY+KVfYsvgI7iVRXgertBIrTArKioW6jANJ6OvwLvXck8vquI2zk0TVLV6kY/MRYjPjYT265fHFzSJqtEGftSjsWWcTZ/XFxrzyE/5yE1x0aT4giiy/+E0O0utgxGzJzrePmu/ApWePgshxqbPDAE+nTdJ0LG22GDy+qV0y300GQOJZmXlMWlrHH2DGkLPNFCCcBrDtKbT58vUdn8uob3EeEBYiqHoeQxNO0jS/7wktWsBC4L1dMlxegCZgHiLDFWdSMa+9JGkBLYAhNYq2dvFI2PZHTkvgEXrMM5esZjFxIzNBtIx0qhmqHPo88sxp+8KpRoL/vFk4dcGr8CmArNfPZcVwk0t4/Ivvnu20aTfIniGiz/asoUPXpqFgpX5fSPgmWeciIe8C8C+Ixv+55BCGGpXoSvh7UvmlaKskijrWUL7sVh4FBH1wLfjPKmYcitrcF41pmUGYy8wSnFQ9JBUkotvUODLMMk5QWPah0uqLrTtRRQf3eKrrX0kAuYyJD/ofj5pejGNdruhYEC+9iARRvM649MrqQty7ceGCa0KUEB6Sx2LEE2ig20T0GrBwu6FzkKjVcCQtAo1CQug75m7jRXQBpA0Eou/2IDw2mJ5fcr8SOR32FhCyJ7Wcv3LLNGzKD1q8ZMNHaif51/q81ggr4WJhJqkuvO+tIUQU2mkaS4Sx30Qx+EcFg8QUzoK5zPWCHROuvK/giOepbBvawDMYzaB7jiEVIRQppOpB32Ik/JOH9Tl+0sACnXE/6a4yLaGaOV3tAzShWkNomFV/M0vX5Y/CQWcHACZkAxYmTnXrfMlxda/bgSiJ0dfvA128QQhjOhc7VgyUEC2dmQHu4cCrIPyA8W0ik5V6q3g8HBAbwCdJ5yD4xl4XWjvuurYOr11QgkRoNzNZFFK6HpCCjPgYLzC3TL0FuK5tLek5NqUWEzzuaSKYOjT3S2mZVFLp18zTQf4J4vGdDldRr16axTseO/miwZ9ejwjUaruNUNv5VUr+AeCgkJCKQEucdYMXhzGt52V2HmdrJawqokrvl73ADF4qPJMrWqbQWM/HUlZYlYF06tEy44SXgc0zt9s5DMAOQwcPLhgW24d0ODRhQ162tLg7OYbtrm+mmDC0Rc6IDJe5cM+vAS5SRl6ph1GxJk07mN6QDP/RESAksUmErOOGmorYmn2GUd7nUvPa61wamySnszYuZPRXPs2gWI57+aSxnoOJH6QVuumkh5xL3KwA5dw4Z+fQZapM4ro2nKuNBpYEvRDO9KDb9PqgqK7nJXEMIeUooQHvv7lXqQ8dOkCFEa0GZevA0j61qlqhLKV0Yi61RZAo57yRr3WRsXKQjBkd5uq+M6BvJkBUg45XXvmeKqO2spx6aiIlhaJldHBWD3zq0PQtP+1wNFnyc3lBsrbzSicWbEHS81GQm5nWeo/XF5h4bvbVUQZx4B/YTnx3kVdg0jMuUEzrr4SxG226awGVWpOfTS2+V/1AnuC16Ijy+Oxyo6ml9hltwPSsKTZBUXMuA94OSCTAawRfhhM28/dXS/JRBuHdOJujm6DXYifxq4MNYRiuvE0x2ZRayATFQwokrb+IAskUKY19Kt3j+LOwgCvRpwXHFryTW6Zv5XXpn2JEHKt0IQxyg8CroyQWXGaifEwt2dGdQFlRPB7PGmlTO3F8Oz5Qyhg6cJlsfAldgKMWPZGpYYNe1HY0Gx9b4Pi/4GL28l9rV5CByimjVFLOxY8BXB9NiNl9IY6vFMYYP2e+l+GDl4ENiQ1YI/0B74f4JcJSlKnAkC9DPCw2IrHKI2mDqgHTma4s9qlUc100ZkhbAGCvFkOgRJdojncl78iaSae16LvBbisl2U8iThRtmbVCAyX7EqEhiYdLURKTvOcBWIzRrO8rOUU4sVwgW7s4ELfJcM7d2uzCXdcYf00+v67QWqQ5LVPv0gvqbR3JB4M2zJtivXd/lLXKeKMWfBeHzg9n318K9y001NHMemEScuwn1sVjMxHgEl3GEHUWPdvHXok9+d+WDSLrLaENQdnjFbXkfrW81kf2QnGE6kD2cJ+atWDjpj0XO24zy+0gs2kVSzUdoL5Dip1WUbINiTml5+rRiVnprFYsQAVuk+szKOelDvT0JFYxw7sjk19vWTbgTfsO6ZzJXY1meBKSxbW9Y5nDSWD4rF+qHeDIYl2xdULmPY2K+OMZbhkdEE+gLlc5nI9w9nHvBSiiJjjYrBM40NAfJahQZowtbOlHLiqb/MmXyzwaDPSX8xtUMXLt/p2IGbP2/+BrQwVZuoAa8FDmEiJrUYlLw/FC1AbB88z705PHnQ4UZHGdacC+5NxqqMdC5Umk+kCHMK/R2a0BrKgianhn9BytcV8Ldeqt9/hVxst2A+6lw4WXp+t2PI289Q/c28ec7zIWgtErSvhxspQkeBQQcwAXmhGkqeHRWxI+Sm8WO0MoBeoMCuiQXyU0kV4fETAgWoBkuprmikBrYAjymTF6VE9+fnLhh4pMvd4k7Oj1+ccVxOFjy5Qn2oKNlEc8Xx3eFTF+IcKJoAf/vp/xwLWOsFJ3aZ88CVPrmcxXXHWFK8YCA5AsKlpZ1PR8T3eHADVvDLt9w4TQDTv05dqaQ3Q7hQ6tUuQXXdnaoE4p7oQZOq/67qfFbuIa80ytoLUTiu0v5/FXr59TOQ6Ot+SbtEcVa4rKaZ6GmJdEzBk6O2GVuPeAgA7stppDUqlcW+cflorH48pudJbKL1K5SHyAt9AscIDQs/vm5EGiRjyfvi+cu5wRjntRb+hPV3Bd7Bnv36adxpRrbOhZqcFC2TXtlXiNf34S/ihp3MFShF1oBLR3AJgvO5iHW4NXzsOqepLsxW1GVZ/aQwo9kT//T0s8kAVMxeuFYCSeu0gxkz2Y7omYkA4BzbIPbn3AmmJpiBoPQudObQJgfLIytO1HH2xlJwxLLykketb7FukdI/ZEd8BsGIbRw5qCr2NmFLcx7Ku3d/DyrQi29CqZnTKggfuHy9TwtMAau64VDQVcYtOhdyy1/VWuNJKVQVsE5T6KvfAc5U0G93Cx1lONOtROBbmoNcR7itRWpSpusROVIIwdewhMzOoZ5rOMZRoLsI5SCsWO/v2hZR+VFK8dTTlwggjEpFqiEP7gmORKHPCCleBmov3MOuLM8O8QNAWryXQ+fM6VpcyNSP6QxtlmkyJH6dKEzF8P1IcAwUrloMEjHKCraRK6C4hXUY6Rh8PakpzNFtJcV06sAsiaXcq62mz1q0OhBXCLOkYnJscO3SVJxKq4HIJ2ug0KBM/i8Z1GnAYiBqoWVX9u42c+wfcQ8k3Z2YIMeSGBTf4nZAbhpjyqhr2qgMNoIrZCiF0AQLdU2o9mAc0Tsm4qpaZgX4EVzEodYbaz2V/9j24lhajiOXLt7fmA/WVBg1bx3Hq+25ujxnOnY/3HwZfodDK7AL5M7wU75uCGu27/e4iJ0j/Jwinzh9HRRTkpQqBO46tgIh7M6c6x/qx1rcz3/SMHsDCg1rF2y2gNP2rWl4UIu8uhULKAQwJ7heAmW5RnfzPuHvS5/zewyj4+cEtkoSIwaDodhQESpjcIacAvzt1ZwAD3HWBJ9nTdnyK4LR8nnxw5K4I2ogv7thKhPGBug7HpNl2ijqhNEfPAsygMGDNtuqEVGxYEZlRZ/uIOmCHBl2qMSBjLwh+pnqH2OSxSogQTpRX4HTUupfd2EcxfyeFFlwGa621uK96GjC9a6pKZwNySg/7jvzOnxdbikWcRGAq2iOlzNAROEej1B73rs2VrMUgMOFfSDDTSD5wZXz0QjHZct3u11cUDurYKLtfVyKi25o3GcTASJysT0uVbLZTm7T3nTlj98FbXG4z3M/5MI58vwVD3HhsBl4oUtTyl16iIdyuCT2jTf7Exvk8sEo+ipbRLat+p+3mfJj7I+e6TmgFPdDxMS+CwTRQvS9adf5AgY6Yrt4GgIu9lM1Py0DwpROXPsvOwj2hrg998Qk8q/ZHHJG99riT/oUs9dGfLIPrQmJJZz5u+7Kz08S+/DY+Y/gUTYFQLW4EvS2veWDLPFv4utPQ9dyjAt3uredjbJgJ3pgsPfrTRff+yLerSCeFaI2ffvaOmJeJ/mGkKwCE5wNnVo5EoNrlAvdseBjtswWtsjeOND306a+onEisvanFGXcFcT/8/Ms1dPSvdB+0Us8pBUP/mjVswgplBsgdJviqyJOTddIOXCOGOx/rwN0IHskM09DuGWRmro/p5wXzXOHD/9ITdk1Ynf/oMHesTz/yvNctqWofGRYo5XiCsLlju8iQ6IJvDwMqpm0OGi3N2tFGcsM9OTEPRaiZEGyltsuqzTQEePuT+7eqpf0w8b7i9DRjRTocvtwHcDNnLYBsRr6SyALMgb2vpFXfa7i1SJ/gUjpK/4NOk8RK42BksR2YHvbqsphyHbZEdsX9evUqXjyM+VSBJL/6j9O1wU183yl92QBswAaBOnZ55SQF+K2Cj8ZgYy2AEMy99UJNrGbLVnR/GwWsjJ2dVlf6vvu7LNCkWOKjEHPO6R61qPmC2+TJ+7a1hRiBt7oeb4J2JKlzFc/59NHqRDWO5unRDkmk8I9rxWEMniuG4sBh2gfsNGmiHP6kZRSaDkuYF4vDNQNQSZX1+Y9RQl/0XMYgB4m8aym2FywwYosHEzeJoLUZos7MUpDzvhL6yWCF2iw+SFKkezc2/xWiGJL0Yh1GJtEJ7XIzQaaLfyWe5vRfGmc+j413gJVOV6vQnNGhkiWYpVjeWQ2tcB1TxjTuOe3dAmim1o285VSVcq3Pf9QhOq+eCWb5jcWbubqjt9updfMfIANXZJYrmkGAIo04zBd8bhLqzLcLVraqAGezJy4p9iR38+b++ceqies9bLbdbqh7NIF5NXH9VVT5XOgWIk1jMhuYp6kzNaFjXmzuX0cFGUKEBxB6nY+FOXBwXCDo3OhPyR5PiBHyx3DUZ9ijJZG24KOqdaxdl1sqyGfqxaamnFXomQEo0Y2TmKGhKM8RUqF+MwcNdnhbDCkmZgPRG/iaISMxRiOdAdWQ3G1wjNAmjKoZ2eRfVonuJmwFv2+iao9jNAWKWvEujK07O1pe4GZ6/QfvpOBTJsNxw/xiUiSefpOBPo4O8IlqognSG9R0+Tw8DBbzfXYMRH4uPDwEGqnsfayHFyzxCs49dV0gkAAGVnz8yDupK4zPkZ4Gt1d9ZiCnqx8B+6MAsqKkFqxUrur5pJw5VyNMyfjMGNrRL4+01sESFeej2Rdh9IM1fFdulT/I2DhlRw3rKrwlVT2+gkSf4RUSEViqrdZnt58ml8gudALnOyba9wuy58sJ+lJfR/Xm78OPJNuTjRCBGBgJnqPKtPQCBf68VPcFpiBYX0jORKLLL47MNWaiSR1Y12eFpivo58WMzrzhYMHtb/1nud3YK6RHwX15a5YOXQ7tTKwjWtUScbVP1gHykUDMQPpypQvKT0AUsdbypcCOxDEWF+nFQWECy7Vhn4SLPuVCDwpL64XWJZ/n8v59bLIN9iOcabA/EZQ7/3H1bL1t3gF7DO0JgieAmP9vRLKxTp5wU+r7xVbEvZuPqd7U8VH4J0KIEpOGshFET4hhSid3Spmpc1PGd3WNSKjlWOE9mVrUM73tBcL8Y0dCHoIVyrWHGmyY0hUkJ1L4Yl/ANZEEaxTRXh04oYSAg1aBLc7CK3PHBlyDC1sGo/rwhnxyXVaXm6AF0mSzt6treEnLVzMu2t1Wt/NdAtTErtGV8tW3VJe4snHLXtzTzJufBh6N3DldYaXHVAqborziAU9JwUMDIiu/9uUvTNka2oG8HiKJ2T8Qf4nX5ESWet5zXawV1a8MAT4SG5EbrikMz7VXPhdYUk8OW2TYUPWjW7X6hybElzip3KQnTHkMdsOKzXf+3K3u5D5LdknnCkWoSBYPuU4COWfBOaYaZRBH77aBJfJCgiTt1EOJ39EO0aVHFk8SzpUSfLD1UhNSdpbq+QIS6jLQEshECn3ZjJeuxABKwZVcEGWFJUovEcTrLujeaipyKokES3JkKVSeyQymSQk2NVLa/5Y3hny2EA2XsI/mU5MJ5u8Ka/awYdhnJB1iu4SNC878X8efeTtksXoRvZhdKrSi+QC/VXaHraRRFTfSp1N7AAd5LZCRd2M7Pxwk3Hy9ZZWqM30CH4evbHZPqqrAoznj3A2lB2CfwZn34ndTyaXsCT6UEiBbI7kLAUKVMHY1WTiLxzYqyI3aof/WCx0TmJMNdFt5dwvc36aj2VUAGZ8cBlKRzqtc1vVrkmlCli0wCL+OHU3Ew0dCaoJ7YwVr2ROS2T5tLRFQ8TXf1hsC+myZPp7K9mGVjP3m5fmGld71zS1+sokireVWeSlgDezKRrcHIB5VbcpMBjVVBcMIXScVC9/x2MuFrf9YzRGs9133LzcLdQXA7hcZmJrBCTiAQLyYKZ2gZDH6ibAP264Egk6I9g1LfwhXovwYpEdPTtd+vYbz2qbLKLMB3tzAgasBoVfFIUAtksrjaR/NsW7Pxs+9Z+0h/BDQFOjoyYh2QPEuIXW8axfbO+iRkEzyl3Mkm7JYda74XzlCESSjyiQuJkgT2gBeMw0B3pArSk5+RkHNvM2xEBkzLwz/DN8yf0iZZyfUh171pOIlcoWmooSdYhwrnCOeDGC74+I1KFJk5xzhRizU9AxK+xuLvF8TGW4TxxwfJxZ1H9Fcj692xi+y+NZ/MhUOd+o8oTEa3RWlcLnyCGcXLG6KXe3gVvgdWfFgSf5mIQhgMpw9sr1e2zf0mrCVid0zhmLBS8JKKwg1RXhQwYYO0ysAZ3aZz7ZPNwDLgq5myWR5hdJoTE3fSOxacyYvb5h0yaRw9SCr0e7Eb4rLRou+TM+vTIw5NTKK/vujUNg1rUI4uC/ncPd6oweh3RqxWGEWT/0NpjYhHxj9XdwRcevt80iBC022RXKYvKKPVBSniUIFtyh87o03WY3s4so2MA11Yipsg1jw/vUZwqqC3CAwyIzOVtQYMjqw+ILCcQn6z1uPugRlxdJNpdzmHMx1ogWHhzly9tU7m13sp5ALZe77WA3UTt5J2fr2vetxQH+xJb3CBtphoGQBls9mVjH6op7Mg70Rhz/pE/4ZZCR1HJKbvRkNt5BfR0A+iwx61+kFQu5npB0pgR1pTZ3sd8FLPfcQrZmimKdSBdSHxFiU7P/+680E/Fsa1Yl41XMjD9Q4IzT21INr854b5SFeGXeLwfwdwfkeznLPT4zsouiD7262yeIg7lcLHW8ZQEhmT+y61ku55drf6qPEYDnuMBVdaUIRipW+fL971EEJIyMoZ2wRnTpAxmqzvOnhiLUsQXMxHd2zHSGqCFyaUsOFPj1Ex9HXj+ZAEzLwSSmETjg/03BI1Hm+6rKtSuCxMUgSjyD0R5gatRd1e7YwB1THS+civ46YlocipmrHoQXow9Yq1mt0l8OO6E6r5A8HvHqJXZHNiDPf/UZ1opYGWeTXv2nBDWafrb8+bfV97g9AvGaeyxFxySSpuZ3r6YfI0mOvwkx5tV/rrcE1NRw5LbO/JGAa4KMpvd0fkliaDXhW1ynrqr4A/DjozfiwGQwMIWjTTyCAc2woUXL44Ncdfg918XBQ77TNscQebfv9gCkXFnT7pQkxdSWjKqnCrq7w2MITSYwkAiJMZ1+7WGgpL6bC3P7VefhKRyFsOpJNF72iLKbqEnb3pFF1yYQOcKCuv6JLmWn+U9Buro45kCMN+ij8910JYMZlgsYEyqL/YD4InrREsR1NlM0w0XuVNOEWVhlSGT901WpJhxT0bR1MgiUTGcVe5UUjy4HllzuCPeJ52Ry24E1zTLj6+/sXsfHDqRYcMNhTCHEJRQu1bnHn4Eh3bwQtxMTjV61mr5QDMQC0i4QbnmEBRoJ6t8tJfvVzZ/21Lk+0BhsGFS4onHab9oZduW23Dr4g+mDvy5kvLVwg/F+Vz61rswc8fn9zhvtoKLrcgA1mRJ+SBlRbrNdgBihtdqrOizMX/wpa+7mj16WyIkAGws0Cb6bwnZBuElL7JEFDWD1jdIyyUCY42ZeAnd5CRLFcCwSyxrc9tpseGs8aOAchQij5n/ALhsSa2c9rTlKY7m8ong2WXltzckBSDYLvzT0898lTetPiCsl/OYrf9U4gwdm+KoRHXvrAbRTD990q8EcjXRUYqCAjQvznvWUAq18DVA0O5LelP2c4Zaknay3MGgtuHwhAsj80UY9BW8BHPxkaVrFc1bbpfIfTlQc65+fEtnfeo0CoMu+BCKsue9htPosXkuu1blr6Hk0kL7QrEIYhn4Bxwhs4spEuBLrHKWfGqfxAaW2UjDNfKxZJj1hKkqZQdncWlt2yyXeoCmpUqQ8wvGm7MqDBPocgfX/+nQRTIefN3RgrT9K+w12PkmFEHB3zz/ERDObrkfH3yXbjaner7b7VGEcOHTez4BDPXujA0YS51+Frhn1sq0ybMaFW4+LgO3p4jqMQPllLY9DgnT/CBZOcRqV59PMcnezghi+618TorRe9648Ft1UqWUGaBXonV16UStNaxjNcBOGb+sDTYh/ZylAU0wjxykayJtKaaSDL4nLSTgapjW+SbGyt3YQh4h+Ovz9vCv2ENbpZJcmp7EVjbWvm8qd294mL7eramNysoLifdNYeBkmexvl7GYuOwo9bD/cyePDhj+DsjOvUZExcCcpL6tVkvVm7PKk1WI7stU5mCFt+WkuMXQdEJSDso8YQyTl6jNpT3um9VVU4wsrm0omOmeWCnCb2oNH6BlMaAfK32kWyWBALp3/OkWDPhH00SQjOraHhYvVk0KC/e0dFyfu9TqS7qMXON9mZMpXYoo6Pv6xw67TB4wS+sNQyjR5FDNIy5yCbUtRTyJ/QdiinHNZyC33s0SorYrVckzF30Kyvj6PTM7UoG3L5TsHTf9zD2KKOg8cvpND2uyBpQ6DIpcMQUuI2McH08fmiOTozRJKzbKK4JaQ4MTAONysiZ40UcxIvGN9gx63+cPUdvuYrPHAvXJgVvaxV7bWBEDBDNqZAlDnfCx4A7djXJJT3OsPuJEsMHtENYdFvRO+YphI+QsP27nLnN9F/VtGLoCV+357UZTOBFkkJCNyjAMhVOnORdL3QPJZWrJhIYFnNU9ja3ONuI1iFyXhSfxcny5dQTu+94/nUFL6uDClg4gC/U3K2qTcu3jIcDr97/VFQv1pQ1+RTHWmvSlkc731jFXw9Rcj3kzVnnGjAWJ0mlxPrZzpmt04SK4IPM1caksfIp8ys9YV3nTvUohbkfG1TpAD4HuGyx1cdeNUtuMTUrqpXTmLO6nYkpPAzhXkeX530ZahMEfND1X739vNhm37+qPC4gP7tY1lM9gNASgUW5u+PnU148zMuPmqwi4t+HXeB4velcNQC5ghnt1jYxpepop8ELrVROWeNIFSTy/VH5OY1aRFyDMdEvxE2+NExivlAbZp1eRfhX8n0o7a1hXH1BFUT//xpG/xe1UohsQMv4pb4xKwyBTkT3OKZEEDXwGIQPK6++ishrdxta8YWhCl+bBfZdDo/18E2H8AYbAacgLW9GE682V+kQu5JM2fp8efdWUnx2gfy4hWu4vNqVStDTa9rM//vRmynjE4U3QV+mKSCM4l1FvcYr8cMkO+Hcfb+Clmu2NBEV/o0EGiNGPa+tL/SsN5r9bGCGrPs3U3oxnfW1c//AertdjiI165PPlmucT6sAWjPfqrNb4yNjCZwJqQhaOFx2YkrjmR80e5+spWWOADp5BBMjB880nDcEL1inm0IqZRvaGWGvnNEGiXlX6+v0zh0VhhhsCOE/D9ch6O4olGc8unH+Zl9jvLTuOXJdcBzRUWPUoRf/1CE256MP3TXxsEXsbw+XqVVjPuu8zwo/FSpoEu8KWgYHIN5xomy36QX+rj1N2peoN318/bcUamlH/QVszzVhVfbWPznX5u5hjWDLXM+BY794cnp/nJc0relNsKxQ79/f2RrpuanDDhETcf3/IQ3yjmF0yB13VMo4ok9wzuYj82pe3MCKu5K2a5Gi9J8happcnRP1WqF2lFIYP+DTEdYpqURJWhAFbmsJK5rbOcb92W8o5YoMgqJAqdMjl+n1NDSN8T+dZJ9EQ+q/+YNqTuIg7YD2JXd8HYVdu1fJqG04xHI/u5Qw7rfDh3miWfIJuQn2VdUfhySrIy2pNPU1CwjqO/BFk7Fv+r9GBN4TUwXrQGhfig6VTqITBg85LZjY7pKwdDuuIPYg+50N5lg/pH1wy5fqek7zBGdFKJVZqOK+N42Y+T0eCCBuNKMcSEn8UiyXacdS1juj8haLknOnbCscoO4StcjqL5NMJnuXoJFACaXXQuwJjvceXh6tEYyvnQtUpz5YKEZNxIr9Nz/Nb8YUteRftBE7vk+kRxzBhexsi3gZDKheV40yFhmmukhoRQB2+TXjYMnQVhzi4YrIGaU1mGeRRHKXjjI7SfUZu+d1/V2R1GlbP8DtS/4Xlwd93/tVC9oJkcw3s8XjrFInRl38ZbCgD2SQaNOpdUCUpCWvl82PNY/ODLuaVqOPxYt1RRlj5lPhQQeeEr80ksUSwEgaJS7qOzL9UQaPd9JsSNhKUtwzAGfqOFzdP7i4/z8RxiuqKx2499wzFMHTZnDR+v4MIHOtaTCF34lNZg23zByirGoKzG91Ibvqp+DeLrTZLYpmcutJeIQc5Ge1tSCTE5kyo4nMFSxfXj0OvtiQEFmlTSpRJquOJqUcJcW5IRmNkJq4q0ju6mfQP6jqs0aH/C14lt5a4/8yjzC2tsmdv+bGufP7MlPd6x6ElEM7oRpG8vNJPXCuxFJxnLaRtLZ58Iq/UnTTrwrZKJPijny/JmsJjnDdIC/MOUcSjByFccvqc1Tkb77PD+Wv9QLX8mSR7cHfUatvnNijQhoEDjbpahFUOw7+LSdzjIGCvBrgKQ2EfldwVuMaGpznAz1QcSyHiNw+ytuNEtV7iRxHsaPR3nY4Zc3PToUNLWRaJak18OzlbNz3zI7VOiZAQW+GiEKkMYSHIBNq/LwR9+e0DiB0B25Njd0lszoPL/Ke/UTwf3YHC35LjVXpFSREkSaZwx5cl7L0aQXdJwmPynOhZhHwLAT5VkS1SkjeIJEeyANX0uuzGREsnQHXoPbsjdrJZxRawr+Kb14tIQDFdl2lzZ0nBEK3CqHDX6hHP0xEtwLMzEdCsNSKJFOThGcJXxgAOO9Mn0IZBMXzt7fbG9m4v5ALUGJ8fKNSluur+NDhKi7pT6ZBcK6Zz2IH9GU1u0XfDtpVxBkRiRP88/qDkWsRelljIDOcOn43mRVL8OdKsxETYG26oUhLYg1Aq8Ta66sLNFl/1Ka0BzGkCtC+ps8+j2x35MTDIzuHaHAuoKq4UDssYWyi/d4JZO9clmF9DT5S4qL9FKHN0noeQW7PpxHMQaEb97Z5OmkLz/ePFqic8Uf5Zf+AMVbbnWF8SaPm41ZwRkKALz3RCxBDCkc9KVvGL2XjJScUcDqK9xqrxo4dlRjaWn9FOKHF4Hg1qn87QlyQoEZe+z1DtFUTjPq0tFSolBDYaRVa2m97/bdNXhkSIgBCgzpp0s+FxyDZnk1UHifXoi6ThNtfxfc9bSM1JaEFU5+KS6RUA0UeyEfbIe3JwLGxNavqxNiScnVuhc0IoKH8y1Bmhv511KQhDqeDGsBuAiA+V67PpzYHPegA3RjmaMljYO3HqpDNfJQt/3/lQzOe5LuHeGMY96TYIT54VaF3UPpPYoaKIQTu1w6lIRqrbPtAoEH9V7hxU6ahaQBUZP8772vByaIPawrpcj8ecz+j2E2OUyKeo9SxeJ6mA76VdHTIu85tLdUmzI8B5cWpjvVa3zboXQGT9u8KsGMxO1rnVpEmFDnbmx7tQCl2f3rXGgzRuveKJ1zhtkO0OuGLIDkyqIEA3kAXAhYbtdhh9C75lTfSIpAKUV9lJcZIoiUInRa4eK/Prt03GNORggrWTqFJCkXxTNv59xjuPlrEquLrXgYAagz4Y1s+l3v1P5ow3Ah3ElzSDuDomfMEej0JZ55tDz3ah3clZeaE46sndx1/j3SiM8fvFIQFNWcDXAL4j+PnDvq0mAkrhLD1Z3w3QT8pHUaJAfxJt2GZ3sZlg7pirNSmvb98GLxPKU2SXgROL5OrHXAtcloLZeSyQLe1ePnqA+D5ySmqNnnIwpUuGNl14PzbH9nzP8UeMwwtU+EY57C+AMjd6mZjb95icfBdutPSPgfvvD4TRjDI/N412HiIsT4T7+DbfC58/Ujf4Hey6Fda9Q/4te5v5QBLwourqRIWz/Ryg1puMYMjlYvWBhYUPDyt2SXdVq1EhISIRFHtX3Vfl3/PhBWVDkXFXWJD+oAmvsKR04iIIGfDcSBd8z7SfluOYmsoTlvh2wZLPqo7YOkfbaoCu1IzegbUBLA9dVpWSd8GpM0c2G4bBpp0KGOlYbolwMc8kxfZWyPZX3IzzMduMGh02aTsCiHhtN8kKs0YHl7o3fmDUJ0lZB1XNWF9iTpmnrIdqTMUfNx28S0CojIbcniOrOcyr/JKYCP9s1RNUAJX5MtmJM2Aixw/tmSZ7xE3CIYi0qE174wJrdlcU1H/DAY+0AJUTaqGiGZaNfilFIn58PtHbslsOBE9mEdp7Ha4g1Nec0DYqFSHhWHxdwcyZhvIXZJmh6D2LIE5AP6gPTm+z/4a4tKuPUC8IQXHPzRd0HS95fXoYzUVZLubXV+rFE2jVFeJp6nrIBgoaCIVTUgVxLXwC6fR69bzgxDjr0m5d8LH5lFMDi8qgOVDqYXSCdDDKw6h8CZFQ/mCTr5TIGXesL3ziK+QG/aDlM9pqmbU5ynkv6vgEpVpBapJXTH0wYIsbwIS4vJv0vZ9bBtL6ji1AwdVlV1mmdK6pVgzSPKI4knCYfvdWUTFxVPKDxavux6/we8w7N5IAVvEIO/KI7feRk/TsJPBZaYMhwpJNu0a4sxQvtCptb4b8m2YTziaJBz221tSFjrB1bzpIjEJFMbuzKFU4ygmJZbh53XBDJIe53rtUGRgtEYWAkwTKNZY/QvvSE88mjX4swHcvKH9Fsv7ddGEeJsrHdFyLJYkVCsTM65r4w/HaooT0aykQmJFLFQw+TSqm/Ezyvc84gkxypD7sZqoSYgrd0hugnsDqERZT6zHa2so5MMIeAC9NOapeXqJY2jlMycgmw/7lyM6fGk/Le/NO6IfMp/UsZt6IAZBctLdHFzgUlAxhdYgIqzlRBhpy50CObeFqvDrosfA0R/dm7eD5VyXksbTDnoP/zx6Do6+XPCVvdxWPFzemA5p+JcfEcEADC7DQHpPzXqIfrck8y84nPFEy4UA2Bo7dn1YcPMc8kJQsrvHtLoBpNoYeO0jq1jygKoTfmtzJf2ilgLKHeZZ1cnhANxm2YfKP1sLXdmG6Li2onK3eIjOzoVi+XL3B11rz0vVSExNpwol96g48d7cZm6YU6S3cEANoMFQzzrSXcmeQIZ1NV7seQNH2HliudyMG4IoB4uXBGgF6ZO8x6lwbAO/HVE9UvhmjVJlt28o7sd7zAMZ+FcuJnJ1R3lxnJ+U/eLc5tmNtNl5kKJfqbDq2EbjVANdx0KLsw0xtmEpdOrbXTuXkLxGqaBBP7bZ4zKI3EjxYyYTc+bz5MCu1GUVn2DlFCeulJyxqmzwQ6mz22QZtJxiTVgEJzEIW88l/9H5fSHBlD72yNdCl9ROr0bQtjS2YSqkib+9Otm8TQ0/aIuXSqI5znx3dy3Ks8znKsVX5rR+hMYArLCtQw/OCzxeQFFYX9Bg+Fhu0q7C5WxSKOWWX4VTZmo3wsg9esPukFX7ihQOtTG1MAbkoKoMjZHrS0psPpHPI2bjXfkvacvqbQUXIAX2kI8Awvh9KqEB8D+K8XMyf0TNXyD+HlT+00mQhjNWTzxpnFIBl2lZAIua6469iWB39CNY4zszeTp5sJSz9aJzZoGQve29WIM/TX5ecZEn1gqlVYI7jngMrG2qJ4ChRsGSdAA765t7bdhVPNAG3PpYYvQ/hnaqT+3ec4+HnXk4EnBnMPTObx2UG9kyumdiHsvelOm+CSeB+95E5Glejqb9VSFC7HANF5tX+d5YSKHCs1e/E+vWEv7SvYLpli3KGipCmIqZJWnbBE2/ZvGEYccDJTVTYgJwG2+NXoGe/kXSbhfr+S8sKmDLbFRTDEaPtRQXUzQ+9ZPvzQsQbBtn9bxIesn9VQt2jzeQ8NpEYdewjEty5hNt3kmnX0ImRYe8QcK9SynRelsRsvEflhPezipOjBpxJsGujPBgs8EsHkO/a0NOXhRNJB1SWkql3o6MrXppvSTlcbLVqiDZmwkPc37TwjnGaM2PSk5VXrF3LC8+c14G1ZMTzZQVrwavSGfcAbTheqHOOoZKMK1eWY3bo1QjA18Zkte8ppn0zlXTRm1ptUTp0j1KRn24/xMUqclvwRyT/exDg3Cu8jqEB5xfkMi3lvi/s92vXBHPyMi374pGSY5ppp1qKYGNPWRWRRWINy/hztrErOgb7y+s35FCrvcd9gmaSfUlyqcq3q9mpqyoMpvxvcTu/1XXob6ik2y2SsMRORRy/TEU1yhyBSFRBKcKrflc3IBIAfY4oEFA8zPs/niqf6GRybTiZA/GtCQHeDn7w4+dF8WvvxOtXXbrlJt2SLCn1jvqyely6ZcpR5ZuptN30rgxAs6F4QvA10gBT7FQuo/ehdqKMIyn6B1qgJZ1UDNOGqCZCFoXKxpS17fhO29y8w6uUMxtG6Hbw4IceA9QM7nwTH/WKz/cjpTjPcCgpAa1qKQ2VYwJirnMBdIlgWAwJ1KMQbMyXVAzWxy/5kvc08aecxeBXs7KqqfVBVTU2UM8dDaRGq5/0HfhX7iG8ECpbsQdMJ4L3OBJZD1P1mWKpLIO6haaq70vyFKptN65lmey88YfIolmAvo5QSHPchDd9FHZGO0zUuCoz2OuODJR5M7qGP6Z5fasL5yguptVL9NP46AJfvSk9G7ja9dzy972vxtR0Fhb8IBw0U/s6a9/G6OFVI9DabcOsn7IQ4xzqawj6KrjIXRuKChtc+SsSCpK7TZsHfwPeLW5VSs8w+JAb1Zciad+/pZe4XwZAjWm0yWliFViFdeb/VrR191KfFud97NjftlUNsegpHEIjfYLne+W9Tyu1odoWhxz9xw3ZQLpp9umgv29TlbjkN8fHJtQl9DnDp70aDAWciu/pZweCojwJEEnzV050H1d/s3o92lZVTEwseGFsIYgBxIxQ7TWk7EbF4hxr2rVSNxNDuI75sE/zmhcyHJLq3rs+gNYFPpMt88YOw174kuqKvg9wkvxy92OzAfwkO/irf8by2hErqUEmUKjEPXm8IX63doPbl1ZYy8yDyuHnVzAfAdU7FZN9tbdNccb83+qgTBuLnZpOwRNYbvvJgihjsbLaBFm/jwzb1QZohYC91Pwv55nTPSYNHaOdIrmM9vKx3edA1Qk4k+CJ7QMHVqupMhHxL6qzI72U8gUgYHdnRKHfKqnYDWfisFS0gMWC3av7VdwADImdi+eQP7J8eByNDiHeszZ3OPQzj8pB3hSrISXAXyjPE9sELLUQfsLmtCHCrOHsliqwPeoLGDCr73ME9E4AldtN+vrhr2yzARtsOi4AtTO65tVb99sNpd4HkdcO9PNwEo9zgSCpY4Ujayu4R0WrbQZylgYHf/ldfoF/KdglnN5/qWvma2OKD3Sc6XqVkeU5Uc3HcvFQAj6yC5ulI7GlZXHRL3VpGiSiB+uE6ao9hTEPmDPAZQLx65kQq8a31Hz3cw7hBIvcvV8a3eO4xK3I+bPi/paFLhA4bYQSFnaKjjtNmzh7/8THYRNRUhL2+XQ9cltIWcswZ+0Og07NC+Hrpt3zuVwnaawtLoJDQqz1DXqT4w532vb65LwqENtXjwUcyoK0GR9YCqswWrSoHyZWQgVtiprY3onsGN+NSEwfTealom8HL2CYeZlEvLPWYTLCfmu5HPq1IXMSLXhOERg2ekmAWIF7mRWbmTV/+UnmFJysMUwVAhKan0NQ0Rq50GA+GchODoM1hkXDxvZPlF0pBb8obntbiDJyxyL+PIz8fOqkQWad/xodAutZ2+hMoN+s2YwSAIpdwdMKDBCbVcPFvtRYmygK8UyvPAsP9EmAy4Y7Kdb922FEidgcXs+RUurmglP0ooki/oc/F5mZoMGqT9Z53LNC3gMmB3r2DswKsR05XxULpsjVXRGZYpYX2kvohmFqDLKP22I1H4dA6QMLdWN4Kabe2ZGaabfTydWa6+te1weijs2xD1/mlHe3dC6f/IlxhAa+pzijttVzQCTWI1XeYiiNbs/u5JoYmAPWWmS9L4QattL0Y8da4Scstx2bqWl5cQbUn61QhhN3blMwsnfH+EV1Dnl6xT+2Mez7iR5T23rD//NATfPvfPqHyH3MS7rvaCekmNtcQMTbwsUXsZQZu1wysbd2FpetG0C6OcPvD0uX0M7I4FDPeEU2KGeURqH2N2LwhPKzNkZOa/MMe/3+bOVebfCxtctGaYlwFHK/0OSs6q+7NFbb90S+WAUW57WiXn/NaEHIrDsNpkdNEpqjh/wIelZDZo4kb1O5TK60yBUWiOE4VIsubDmOOMCOMWfIzX955/Pz8Yz8yLV+DigY8HZbCFRskQspI2w/VWPDJMnJc0JKo8HEPJftrAC2XCyIHOaAC60R8OXh2aUbULJh+vSF0WoIUXfMQowomgzXkwP7ChUMKvFyL/dwhRiAl3bWJaSkNkdPgV+5djyYFIL2K48/kBMgrVvjbT47yejZjKMRlgBQjbhwczZJSREWIP9QDGzGqFwQtnY8JIKbhMUAIYRbqp7MNigm+5XYWhgccxDqmkcv3DN8Ac4+qoWlD6KE8CC/CUNkgyyPl4WsG6uK8m2M1TRQAjGDjZblhugbRN0ZMqPP1eDVp512NfIMZNHcyPdn/o4JSoq/bhEo5KTAeAUpBBwLpgTlk6QuAhAIb3SvFTsxGfXioJE6dC1qBsHZM+p1a4FNJv76s/A6c2KDy07n9iBfuttp68LDgqtFTYBNZLo9P8KL0nOsOzblduc+ljMd2N0KpTOqYcKmR1Q+LJ9bSNf9l4pNEAM3F06ez6qGTsUpJ/U+pM1hKcV7B+YExbkce0yeLToFYyDcSGn7OgjiAU+lim0oSdIR8Cs5jzE21BKy64ovZn39R7LzX2zMCcVLlPfC+bfiJA3slj4bTTi17+Ii8n3kXiTR+GtuK2/ZJE8IQia14Hl9kGaeISie8ntjjuG6lcmIZj57e6sr11Fy0lYEsJ2kQs4umjggF6BPA7ksToQrd6/M9581QdGkhnRnM0Bz0Ge1Xq1DGJFQv1zoqtJkJSyPBOTQl52lZLiAyZ3rLYbT08isa06EPo6t6MlKJ0nTuk53m5q3SyuY/LDCJQ+T4Bjf4s/1hRiJqa5mRNCD2f2aPZniStPClkfXDyfjXwALPHhlNDVr2Xa/39OljdQJGL9hBZgRdYdVHW35P+IKKqiJvn/Sx0b+jcLI4KYrIzHcViwaRMNIjn84yK39K/yLtLYRYwuz8T2lSZ+UrUV6hJYNLiZIU50H5Nk0vwwWIeXJ6Ojr2/KHSVCSOZTEykmK/Q6UU6OqLgV0aDPF58z5OZ/lxorZJrP8hooLyRM2GQ9N0NV9ZD9zrShdedmJmSkBm/WDht2lCA31L4rt4XwJiTXqH4EPcTmgvSH2Oyrg2ZQrPUDL5i8Tb6phl8mw1TCODmv/LgKSu9/4S/NCIl1YmbmX8LH78rbXcKDBHpiESoe7/+t8679xBwAFut83OaFy7cmUc4fEhBrcsLFJesb1eIrxaOachXVFHg8WrNu3Af5D54dbJjtCneTR3kAxLvnKNlR3qJDrW/UMkKoxvye62IgLL1Y/o4acGFs2hWU18KqqcYbwoMSb+gvHAucoPjup+v3yIWtRf4VDJ+JpYJZVtLRqbqR/kQ88daOgTU5jDPVnxASIL0XHH2QdnnZKIkYRY53ActkNy8C/Xhe25+seOmzC9PhU2EeDjHHLhNNTM3Q9k0pzEW2ReWfU3xQ3XVhjNKmyAA/5rTrWghrDMmgEY6bfxre4yRHhAkihE3NjL10PxP7AJYP/j8in/vPAa/caQwypNo6dZBk9BeYVle3QqI2tC8c4f3+MCUOCU+aR9bBXL4vVkZ+EjZCex+/lb3HHZqiWH2zmqShIoppaQiNHur9L160M0SYA1NDeFH0OmsGKTzSZUymR+kyf6J1PlaIrCIRkG4BzhDAjYhvYM7S11PF8ICYsU5cW1bebGtExsIqAQd1RfmMNK1ytJ7kZq0hIufwgFdBKVfi21eziOmT3MpQ1UtDonULltqcnBbLg3TX/iblo8+YbDe/vzkchI4hpdam7GFmnk4P3B9RvMnKEtERgCw65iS7KSxyw3/pQLTCASjJTYfUUvd+/CtlsbgqDIn1P4p9+DRxVdobl4fK6yfExxDz/VQGLmuIZNX2TtAw8j+xLbxXa9MBvXdyiA1mQignlwv4V//HAvTGB458TpqGmZ7IVt59yRBs1OE2jRZ6+tzl+7vUKLWYY+UBG5RYdqHz/plpMputWrOClTT2mjHdCwVTKClB9Fa+DL6GwzDI0qVIPz4ogF2EW89Zoxo/QXigOPlbiM28SLGqLtIZ09/QNyvh68kTiWB/Fp8uPyRbHeEBTyMBAz8J3S242fhnL14rL5FztnmGIuRRLhQMkyUVtesx1eG76rX468tYkdg86Twf5KGPKASGRefhl+H84huYkQnD+il+nvCKV1xs8yFUS1i7Ig360KUMn9fc6Ti0ENrhcbTiyq3guIK2RwuyiciUdHK50bIZJij2OUMZ9CaukVYWjXVw+FiAtbOuHGvQWzepFapJWrmJk4OQIaQUVdQEQVtOGdNfMDIk1sb1X5dK1xQRvFt93EUKMybKdrn2vo5DIPNGdy5m99/oXpK1t9Fqp2eFcBILCARMSF2OoNLJ4zHVUd2EvgXmCKlnO8jFrYvHPeidxjFRNZ5vOyL/c7dsR6TNxo+XECsDPm8Bz4nYabuJZ20KmGclffVM0SCnTt4Nc3OddQ9C/T/ofXYARLvXlJfX73qhQeP3KqV3RKhcOJ5vhpXpOxISNPoj5eWHTycG7Nif93Pdq89WRemyJopFyvfhKEbcrgtEiXCW6ohLYbnYY6Ks7AHH2O1oSFhqgn3rHBOkTCh1PkPad2hrlB7ZdNejHArRsV3h611cNNfeEs1XlVE8vVs/FFjn4LDVR1VmQpPeoAYb7SMXrbeZvpbzQT/pfetfVY/J6bxcDBdMlvpFA1j8PEJRi+c90k90ewhNLkI3GKnrx83vmp2k6R0rTeFk3D5ReDkJjrsWNx+vBJU/ikLcbpW64yNWaITfApYvg/19MAF4zRB/CGPFIn2WX7ODhV0HSwlsGuyilEALJ0pwbWnn/yo60NtQ/AyrCTubDe6mZyKJl0r1ftJBq5owkVXTX2ofJDxahy9FRRcPotXHFRpm4OjpIQ+/8MCYgvnopX+5uemrFEJ/3KGGt2SgGKSAlvST9IGh4bOw2DuqCUJE5xmHTEwDYd6iFeA3T3PEve8/qTKttnhsmmlctqzlxVaFCk8ctSvCQv2xZuZ/FhmEHECqNFUglb5TWja/3INvOGdUPiVCI8GoElk53xYdqCtB9Ea0gUKR0xZi8MoVZnT00ALZdZ/C4HvQ3qf7XMpQN2n3ZDmRtyj71re2K5tPYXuap0mhBnqQWRfT3H2x0c1vCaXj2LONZObaaj6JCQpLWDE1gOGwp1C2qH0vpyYFWD7aDWklQo6zVag8BjdKrUd1/jifG7VnQXdv1C8QtrtKRqLqL2GWfBYPCnUG/PVU0tt38e3qmUO+NLddzq1+VRP0d1TM20OrOkOKGr90MIwEg3mXN3R0t2xMFT4dBaotFBTGgRx6NE7T2fy9jM03DNTGHiJqv52QmSejnq51jYzo7qrlSSxfu+xBJ9apvIq/6uLfkWSEMPEYJ1W/ZndG2KDyM/OCwiTgCOzEApc5r1wG6Etg9YAZxDusAhBL90QyU1PeS2Sj/KKKjdLDGzgFsLIjL9EKKa4Ijm2fNh43+dhH8jbhCIcY2UktWHUukhhJNbHresk52Wive+ZGvFcO8E/GtgBlpeke7JRKP9RYQJ2HFXb3Ndx9/Mg7T1BBGjnMWXItgUmOjLU69MGpYI43i79jv0RE/QnQ7WZ+41yG67f95+UYVOIpuF/cv20rtSHHdcFEXSpZ/6znTYQp2ecPWBJMEiS1T0HMZK3v+OsFbzGhYuHL1yEw2XGj2z62GL0htoCeHfO+JwU7KXTksLkM/cfrdaN6F05Qel7tAeilm8nynijsrY3R+2DPy1rPwpVegCbJDIc0nHmy/QC7zX0FgBeqXnt6A4bgn2tJg3F6kA+GWXQ+nHCO+WTKzkXoAqXc6JtdtiYbnDsRmtOX5TfHemLWP31fyqaPqyiRs2fthmP0EY8yB1XGE6hD5wcMUL7ieAPHprMY/MjwZ0aQqgnfQvz5Vgh9H+CFZbLcxkc54WD7MM8bBQL5cd45hBFFp0wpER/C6vP/xtYRUp/fjF58tsrpI/gUit5yZRuQNUwpRBEj6e/iU4Kb1m5o71+AahX60UF30CWtvsGTxT7HvkVqyNKXjYCQKq5yeSO6FaFte5wNX1GAF1stj1Y16fbTNqLVEFOzJKNt/ENgwPdml0Mz2T+GfnsvYxvxTJnLAZUBytR55iDZ0nI+FJ5G0l5fqyrKBNwDXAQMokK+46HWLOC8HQljWy797jqxpbTprjZxgYpYjzl5Il69ksXTUzuSaHcEtymM8/MIBfqnDt70KMru/yo22pOArPRhPi4hn68hIT6fwuIIU0Y8kh87On/dttv2kkekoMS2eJo6uBMU/gVu7q83U2FgU2kjGP0mbjBcuJnmFmujiCpvl1YlomdNghB6Pevi2yjazZA1ou7fhwn+GLROdjKytVadQQXP5gWR7m+oFigarVG6Ns7Q3komzI6m7/Xuo6v5zzhTZzkdbC0NEx0mXc+nxkUjJ5FplRdidn60gF3FJM1rny2PzbhrhK5XtnS15sCwVN/syWTOSmm57Jbg5eRh6oRhouVYG60AfPon87UKWp5E4oc/sY9e9RqwAN5oDh8EfkB2ulvmhKA+9fgKW67m7MKPGQF0eSg/TqipkBpFt2bDzsfztXH2IWprOjcP5x2dy6wJHkJ303qSVOxSD17fUZ0BHqlpy8lRo5BdD1VIKAOKPDYEGWW3U47he8rUfV0Q2cZY6WoHfxuBn+pn1ISfLQgGyHSJdC2wCkUBmwkz48+6+pFMOs1L3YsSU4Vhb+7a7hSAeI7rlOvLdi1A35hkkgcZuPmw4zMifg+uRewLJvsH9pn2/Nq3tlp074GD5UBl6xiupldi9WtvB19N8tPj+vfsWx/yyHHszLUNWavzOHFfAw3E1XvNXXjbkW9ez+kSoyws857GFdujooKQokYPuzYbR+cqJC4UTuDuM05X8XeyLbdlA+PvW20oOhIDORXExLPWy7zMoZkwEywUKaZTlSaQ2wGIIEMH+qzTb6bEkvwjToGbhfIICFEHSR6VXEPO953N1ChCKrMtxFTXIThBI5YyXXnvXdSkmSRUiPaIgWGTP9ls/MOtNdiGxIsJ9bW3llBNfWJzN5Ic6EsGv29+y90XHMwKsEE+xe4QyMrV5ZwoPoEMnKBybKydBrDfPfsGyX+VD0LTh25quyXr6cEw3PhWD5AFXM4VUtonYBteSq05whDlEG1R8KRZt1YoL8UdtoXjDNTPb4MCKF/sxDkXbk/BUgN9prgd1TDdLLYb8pUKn20ONdTh5RTC36cDCXtPQjpzh8hwF4tefViKA7ciFUovy8PmvzqSJa63GpOPE4FuiIqMCo9h6ON3djofCWlhmsI0WX1Ph9IRdVQbSE1EcazQQs+FmJKfe7ourhXGwot6PRCFvQbPzbxuuUuJ/YwLNz/Bz6VMtpV0LKB8Z0eF51I4PmkmgYovqj37ShtnlSPsQUs8rVRaBoMncZ9ABtn0HJC66Q5P+T/h/iwB7a9DzkPE4VCirWvjjvxyvUwCLHpZ0pkpe1vUh0aqjzosGpeRhq6vXRLM3EjaByOKVQvFr5Mcp/QrL7SzjXQyPbnDsEu5sLLQr3kLpwbwigMQ3pE7wNpANOClSDlD1xFfZ/o1R9G+FH8+AhkrenZgTwwTGRf79IyHRvglOzNnfZ2l5ppCVi7PYscfm4QJlU0T9Z8IMbnlji62nRHVP5Kbytn9YqBeKZRCEEYXyr8aF+ntq4KGBSJ3eSXnAruuKUuEDwV2APv+5q48mQWJOtypH84Qwyj2+h1SAXCCWp7tI8FGPJGQdFJR6ZfzN+B3OjmO3jjyYxit9DBjFPVdY4s1/YNaM1YhnAfTFnc63adPtg9q+EJzYKRiICuI/CbDNq37CtbvkJUztGviBTBYatNeo2AUwY2+snloYzY6jGeKKphixB8/f8nQUQY4HOcwgIXwW6uOrIx8tNboFfl83MVP4MYSyiAxeIXNPMgIAX911lOAGiE+nez7dmjk2zzxWeBjU0XRHmlsFyNHdYvTUZdD9hV8h2Wch+rRttmHmNrOF9Qbo8qFpZGfCdGVFvmsx4+aw/a/R2Rdv6pv3MjkUwHUG4XoRxr27jxzlhtJUT+qTG0BbDNpVkBbaPYS9ttHTqAgsJLe1iXAPuwO2EB92ryDC3YlrW7hOK32C/xrR70KZmKtoy61OcvAlsEv44udqPC149DHW3W9cpOTviXiNqRhUjTgsrIxDenyXrMPHdSlQCEIwEvryju9zactFFuR95m95Oqkv+x2tIlLIWU8x+gJiRsW5torNj+rtoOA/c6tQLNaGAzhoCCSyGCUucCKT3d3yh0e1T7irinGhcLUyJsK488UqOk/slteAQecopc14XRiSVn2eEyNHU3H0ydR2oy3ycJZoqfQmnr74MGDURASJQHMAMy81K1DnwD82BRqUrBA/LJL2FSz1k8UtU7TdeuxGLvHDnTrOgVIgb21z8MpYIn8hASN47QOYE+Hh0xHwsex6XnyzYPODssiIFWlDdYeekcXdNR88XsIIjxBUUt8IWeEG5G4p1B7wcom3Jf+HgpJXDn3UTjESwu9iEHUz43CPNGk/FFWzO9VrivD54ODyf58z3lrtaKe+srZve3hhoLlGLGjX/4BiY0NtG0A3utZWwjgIhmZ5c/H18ut2iX5Ae/aWD+jKzA8TmVl0cEjoeLxkRlB+P7bpW2FN0SkdONA5ZE/MIqsqf/IUk7L5Zx68NoIapiNwWIbXye5IoyBTrT+nT+wABqQJvPXIvS8hl5SQkmr1k6RtR51Q240N7xPqvYzKKEcoRz2h9GjDUW9y79CfYn6zOFc0AnRIGb4mvCdQbX9X6nir4KptwfZ919nZLYeo3peZjCklHPpiCQ1rz8w3Vr0s+jDV0Awh1Q0WqKu9f++okk7bUErWUPyU04NX27+2GoAAhtePw/gD5hnn+v39uK2dBTrbHpTZJGIJLSWg+XAmAEN4rLfXejL4LE/HOtX6w3C7V2zUturH9QPJb6Mrhj1u8SI/3y6+PbabYgj4Mob63TK/4sBzYs6MnDmB0XlWcLLzEwanmNj/Tughk3eMUC1dkk2gZ9BlxyMsTR6n2xBwu7hQaRjEnaRORGSb7Bm22mAT9J9UPPiIXs+cjLTK4QuzX6kIdvUkllOx15UK2TSUx/MfvPU8kJhad5TCCK3ae2PKh2QnwX0EBVyjQEcY4eR4n9XchvkMJZ5Rzs5fju8kn8H9uXZKPqoH+ln1WfA/xGwa2FrusSkq8cJOpzl8ng8j3EAudlBosXsS9LcTpTDic3bSF7yTgi3xMW1ZUEzSvP61cjNJopUd9lnaJr+DFYXKXm7KtjrUnwwL0wcMM9IAJkEAxKkusD4/aoN44xqVzrvLBd1dbARlesBBxVJOEkBP4IreflppSbh0rGLg49IYP9eoh86s1EPhvZ9Lf11MRM4d/waelxWLvGMQ1GvRT/zyXE3yK7aflPuvqJI+oN3pViJUvep3sbG1faumvwYCH5MoXPtxdb4JsABS8uEORJTtsZmFJ3Y63KaN8J0QYLCxsoPH8F0GGafndkLR+xehnt5QNVzO8C3yaNTXXmM/cA2BkglnhMsjGVbpUgB2YdV+bX0tQxUjmIBwQZ8kolD+xziAxJxQRzQDWW4NGr8bFRf77y+2p+JJz73Cpxh2968wPDqFnvy5O/w9PHGzYa1b83bquYC13lNDyccwhLHou/bVWOPiAN9awUZAfdWvOzNgJc8cJJnR5p9ruH2YZzlOg8up+m3deEC16zBN/hv5AfmcZvH2ZvUHB+SFkkeDS7xWFXSZjtKY0IspfhTKMyOlUU3lRYfALDLLqpjWy/+bFEcOushCM2XgNhPzVMMTo5SBFRRoOA7NOWJ2yH6b4i1uW0YOZQolZ19KV6CwaDCQByzGw6hnhVfUnaiNnpiuDpJXFal/Ai5vc8B7GCYWw6Kfsfb4VC8Gn0K4pJ6/F8D0Wo3S9XWxa8mVsF4mDXCS8ZjsC+Pe1LedMKpU6xyYezKgc4gi/WB6NA4siJXoJ6koyZ/fJljqXNn1NyGyaeIRcWwtsh5AxjdMqtQDwD6eH7J5BgENNVEYcO6S1LFSHn2dVUvzde2GFnLSBZjISKLAIS0cDlrJ7Pr9Dt3MpuP9X6qvUKS+zThkz42IAjGw/3EqqaAvDfMu9jonOu/rkl1zXHRVNvYNC3lczPAjVM0iOY8bCD5ccbmvOihUPXI1nqZ5CuS3wDydbqOEythmsfA=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14775" y="1204443"/>
              <a:ext cx="2975088" cy="4903371"/>
            </a:xfrm>
            <a:prstGeom prst="rect">
              <a:avLst/>
            </a:prstGeom>
            <a:blipFill>
              <a:blip r:embed="rId7" cstate="print"/>
              <a:srcRect/>
              <a:stretch>
                <a:fillRect t="-1" b="-28373"/>
              </a:stretch>
            </a:blip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tx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949448" y="2158725"/>
              <a:ext cx="475459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24908" y="5819818"/>
              <a:ext cx="378052" cy="0"/>
            </a:xfrm>
            <a:prstGeom prst="line">
              <a:avLst/>
            </a:prstGeom>
            <a:ln w="127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-116870" y="1423742"/>
              <a:ext cx="5412465" cy="588797"/>
            </a:xfrm>
            <a:prstGeom prst="rect">
              <a:avLst/>
            </a:prstGeom>
            <a:noFill/>
          </p:spPr>
          <p:txBody>
            <a:bodyPr wrap="square" lIns="49067" tIns="49067" rIns="49067" bIns="49067" rtlCol="0">
              <a:spAutoFit/>
            </a:bodyPr>
            <a:lstStyle/>
            <a:p>
              <a:r>
                <a:rPr lang="en-US" sz="1100" b="1" dirty="0">
                  <a:latin typeface="Arial"/>
                  <a:cs typeface="Arial"/>
                  <a:sym typeface="Arial"/>
                </a:rPr>
                <a:t>Sales per channel and per banner – Modern grocery </a:t>
              </a:r>
              <a:r>
                <a:rPr lang="en-US" sz="1100" b="1">
                  <a:latin typeface="Arial"/>
                  <a:cs typeface="Arial"/>
                  <a:sym typeface="Arial"/>
                </a:rPr>
                <a:t>retail </a:t>
              </a:r>
              <a:endParaRPr lang="en-US" sz="1100" b="1" smtClean="0">
                <a:latin typeface="Arial"/>
                <a:cs typeface="Arial"/>
                <a:sym typeface="Arial"/>
              </a:endParaRPr>
            </a:p>
            <a:p>
              <a:r>
                <a:rPr lang="en-US" sz="1100" b="1" smtClean="0">
                  <a:latin typeface="Arial"/>
                  <a:cs typeface="Arial"/>
                  <a:sym typeface="Arial"/>
                </a:rPr>
                <a:t>Market</a:t>
              </a:r>
              <a:r>
                <a:rPr lang="en-US" sz="1100" b="1" baseline="30000" smtClean="0">
                  <a:latin typeface="Arial"/>
                  <a:cs typeface="Arial"/>
                  <a:sym typeface="Arial"/>
                </a:rPr>
                <a:t>1 </a:t>
              </a:r>
              <a:r>
                <a:rPr lang="en-US" sz="1050" i="1" smtClean="0">
                  <a:latin typeface="Arial"/>
                  <a:cs typeface="Arial"/>
                  <a:sym typeface="Arial"/>
                </a:rPr>
                <a:t>(RONB</a:t>
              </a:r>
              <a:r>
                <a:rPr lang="en-US" sz="1050" i="1" dirty="0">
                  <a:latin typeface="Arial"/>
                  <a:cs typeface="Arial"/>
                  <a:sym typeface="Arial"/>
                </a:rPr>
                <a:t>, 2016, Romania)</a:t>
              </a:r>
              <a:endParaRPr lang="en-US" sz="1100" i="1" dirty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Rounded Rectangular Callout 31"/>
            <p:cNvSpPr/>
            <p:nvPr/>
          </p:nvSpPr>
          <p:spPr bwMode="ltGray">
            <a:xfrm>
              <a:off x="8163639" y="1298059"/>
              <a:ext cx="2009590" cy="860668"/>
            </a:xfrm>
            <a:prstGeom prst="wedgeRoundRectCallout">
              <a:avLst>
                <a:gd name="adj1" fmla="val 24467"/>
                <a:gd name="adj2" fmla="val 47660"/>
                <a:gd name="adj3" fmla="val 16667"/>
              </a:avLst>
            </a:prstGeom>
            <a:solidFill>
              <a:srgbClr val="FFFFFF"/>
            </a:solidFill>
            <a:ln w="3175" cap="flat" cmpd="sng" algn="ctr">
              <a:solidFill>
                <a:srgbClr val="CCCCCC">
                  <a:lumMod val="10000"/>
                </a:srgbClr>
              </a:solidFill>
              <a:prstDash val="solid"/>
            </a:ln>
            <a:effectLst/>
          </p:spPr>
          <p:txBody>
            <a:bodyPr lIns="49067" tIns="49067" rIns="49067" bIns="49067" rtlCol="0" anchor="ctr"/>
            <a:lstStyle>
              <a:defPPr>
                <a:defRPr lang="en-US"/>
              </a:defPPr>
              <a:lvl1pPr marL="0" algn="l" defTabSz="979672" rtl="0" eaLnBrk="1" latinLnBrk="0" hangingPunct="1">
                <a:defRPr lang="en-CA"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9837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79672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69509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59349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49183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39018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8856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18693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51384">
                <a:defRPr/>
              </a:pPr>
              <a:r>
                <a:rPr lang="en-GB" sz="900" b="1" dirty="0">
                  <a:solidFill>
                    <a:prstClr val="black"/>
                  </a:solidFill>
                  <a:latin typeface="Arial"/>
                </a:rPr>
                <a:t>Mega Image</a:t>
              </a:r>
              <a:r>
                <a:rPr lang="en-GB" sz="900" dirty="0">
                  <a:solidFill>
                    <a:prstClr val="black"/>
                  </a:solidFill>
                  <a:latin typeface="Arial"/>
                </a:rPr>
                <a:t> total sales as per </a:t>
              </a:r>
              <a:r>
                <a:rPr lang="en-GB" sz="900" b="1" dirty="0">
                  <a:solidFill>
                    <a:prstClr val="black"/>
                  </a:solidFill>
                  <a:latin typeface="Arial"/>
                </a:rPr>
                <a:t>Planet Retail restated</a:t>
              </a:r>
              <a:r>
                <a:rPr lang="en-GB" sz="900" dirty="0">
                  <a:solidFill>
                    <a:prstClr val="black"/>
                  </a:solidFill>
                  <a:latin typeface="Arial"/>
                </a:rPr>
                <a:t> based on </a:t>
              </a:r>
              <a:r>
                <a:rPr lang="en-GB" sz="900" b="1" dirty="0">
                  <a:solidFill>
                    <a:prstClr val="black"/>
                  </a:solidFill>
                  <a:latin typeface="Arial"/>
                </a:rPr>
                <a:t>internal split Mega Image (SM) / </a:t>
              </a:r>
              <a:r>
                <a:rPr lang="en-GB" sz="900" b="1" dirty="0" err="1">
                  <a:solidFill>
                    <a:prstClr val="black"/>
                  </a:solidFill>
                  <a:latin typeface="Arial"/>
                </a:rPr>
                <a:t>Shop&amp;Go</a:t>
              </a:r>
              <a:r>
                <a:rPr lang="en-GB" sz="900" b="1" dirty="0">
                  <a:solidFill>
                    <a:prstClr val="black"/>
                  </a:solidFill>
                  <a:latin typeface="Arial"/>
                </a:rPr>
                <a:t> (CS)</a:t>
              </a:r>
              <a:endParaRPr lang="en-US" sz="900" b="1" baseline="30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28445" y="6107813"/>
              <a:ext cx="1177911" cy="816537"/>
            </a:xfrm>
            <a:prstGeom prst="rect">
              <a:avLst/>
            </a:prstGeom>
            <a:noFill/>
            <a:ln>
              <a:solidFill>
                <a:srgbClr val="000000">
                  <a:lumMod val="50000"/>
                  <a:lumOff val="50000"/>
                </a:srgbClr>
              </a:solidFill>
            </a:ln>
          </p:spPr>
          <p:txBody>
            <a:bodyPr wrap="square" lIns="49067" tIns="49067" rIns="49067" bIns="49067" rtlCol="0">
              <a:spAutoFit/>
            </a:bodyPr>
            <a:lstStyle/>
            <a:p>
              <a:pPr algn="ctr" defTabSz="482149">
                <a:defRPr/>
              </a:pPr>
              <a:r>
                <a:rPr lang="en-US" sz="1100" b="1" kern="0" dirty="0">
                  <a:solidFill>
                    <a:prstClr val="black"/>
                  </a:solidFill>
                  <a:latin typeface="Arial"/>
                </a:rPr>
                <a:t>AD national RMS </a:t>
              </a:r>
            </a:p>
            <a:p>
              <a:pPr algn="ctr" defTabSz="482149">
                <a:defRPr/>
              </a:pPr>
              <a:r>
                <a:rPr lang="en-US" sz="1100" b="1" kern="0" dirty="0">
                  <a:solidFill>
                    <a:prstClr val="black"/>
                  </a:solidFill>
                  <a:latin typeface="Arial"/>
                </a:rPr>
                <a:t>= </a:t>
              </a:r>
              <a:r>
                <a:rPr lang="en-US" sz="1100" b="1" kern="0" dirty="0">
                  <a:solidFill>
                    <a:srgbClr val="000000"/>
                  </a:solidFill>
                  <a:latin typeface="Arial"/>
                </a:rPr>
                <a:t>0.3</a:t>
              </a:r>
            </a:p>
          </p:txBody>
        </p:sp>
        <p:sp>
          <p:nvSpPr>
            <p:cNvPr id="39" name="Rectangle 38" descr="Enter Chart Description Here:&#10;&#10; End of Chart Description&#10;DO NOT ALTER TEXT BELOW THIS POINT! IF YOU DO YOUR CHART WILL NOT BE EDITABLE!&#10;mkkoexcel__False~~False~~False~~False~~~~False~~True~~Falsemkko__4HooU0THZk28POP9trq+pbTvvzd/gcV8t56cq85kb3NDTsUhojRA0EsgEHHMH7oYP1SYpn09ysXVivguJdhTvfyVMsBLTGvcX7WPTor/CmXaNv5MOTLr3zs9jTduarTUC9s3irkwid/5l/gwF+9KZUxZakJF/y/xkkkfdsf+XIFx9GA3w/Icd9H4gtMPdV8g5xfW7QlOOZ3LFKwT/3TCMhnpzyOxaPlgaXjI1Hxc7sgJWycNSggflhPNfdR6+puZfseanXX+8AXLJxq6zCIc0F+1ut5eD7yyZDfJjR8PP9xuyDKYN79ZYYVM7ZoArmLtsts+0D1rAf9KQppV0AVo9UccbXe9037tb72yi5qBOVe14UwrIDx4n87KzyJOP/YjmtrA/rSRTJW5zQnW4L2jCM1tIfyH0aOdwh5UM2QTOQSSk1SqADkbOA5md22hYfh0hV3/EAytwDnFboMeoEK43XTpikt2+rQWt+lFU8YNAg6IDewlo0NEVoYh5m69I2zPdno8EwLLo86g4z8yhrP3/qJdhThbTEjskNJMLt5VXPDzAgXWSwMUsIgtv9cLYww0i0MjUvtJ4oOWOdIdRa3aYxHDB2AQb7UqmzHhHkbNISj4tgzyb4t4r8zLfRjGaU3HgZmKmBMJ+tZAKPAxOMwY7PCXTF51WWmCHeyW5QLXBHG8u0Mdp9dDn5BAlnDtlCgowiYgZgEsYuO2ogk+K9rhwBoxm9ELBbO5I7L/oqIV19fKW2g/wCqIhgoBVPyW7Wvw/ntSASJqP/5d2P28gsHXVfkPXizAd9wdtaA1YLwrYu9JNA0vywhlbQ3gNSYHthcRjDmrAnh//Zz9Efvk62yBCh0g43ZA/BJUreAbNFWMRwzXnVN8D8tuUDw5jySeezvPf8p7CaV3JXp9A9pA7A570u+bKDazj8cER8WPc0m37ccnjuyLgrZ9h0q1JU7Qygxl3gO2SZR/SikaFU3o0XHhYG9Cwuk58x+A4v0UL5oVZCPTWgFTo8pALfpAo4DU7kbPxbyiddDN3zWGV4zsd6Pbre54WU+RqBoQgWaRsMX4BzHe6mveHLgmZgV7iFUTlVplQ7NTb+VB9C7iavi0HJzppjwvWlbBL87HVrfRX9EUZM3xt/jgk/q+ReWL9oTen4MN74zzm+Pa3W+qir/6mZ9ngYjGabchxR/ZtzqMVnwwaEQRy5igSYRhFO6+CQFt04bbpj5/SDR7goD6Dv3/1ady17fUQaeOoCxXxOc5YxAnqCTvWLXHYcnbH8dWZuaxHRNtjhRE2c7Ys2oY3GIaAv/tluePUbCG8LVUQxP5B5QfWVjWE3eCi09XVuwcuZtGfKqbSVl2mw/zExaP8BSCi50VIsF3JmY/6IBCmDl5KhEN5Wiy6SJKyLHn1nbioGdPyBh+L0pD2WqgdaUmBQI1TTEIC/SA3Ham7P0B/bGawkwMx5nKDvX1XY8qPZEoMVsRdkVrUM1eurhSq1eyfWaMY80vYuxkL8e3wMgf9/m/fbvOXAF15J7WGxjwXuurWtYtYfX6sSnhVniJTZwQU8nkS3oa0Xfu9/Ibdb1aH3MQYOpuzJpyvRw9WcLDZN1c38T1kxa0/2WHL35Oip4UZcfGzYDQHD/Lk+gTA/mPIdlJrtRkAaQt2M5EdoTA/PCHalEIbOeLBBTmTll/00ClFoi17NBqMuPAti59v9NVund5S3/gW3vlA8SZocS0iHXjveVpmRsH0uRadtLkg40BYtOx2dpjkNZ6bPO22+lve1kV2pcWDhEb4Doypyv+BC14MGymVP0v5veYy77KHbkKH3oXFDuIF32tClUfQnDbpFsgavuzzt6C6FuzEkE5ZgbbUd3fIPcH050siJWNrCRqRTeTUwblsu+ZE7//lzhe0i7FsUpeA+TeDuNVlIwQs0IFHSBC5fFeqbh3xbqLg03/jH0d7jDo7s62O6zEhvWiex5Y3AZAy/vVrF/QZecBQWK/Nli5iQd/2gYoGvlP675XBXaJ3Ksxtv8pe/AWw6Dk1cvkL+D4c1NuhPwG65ZWgdhKiPImlOdUYqhqp6lacLSGd2dvhj7/o1hKhrS6pjDXbb9hRLUe6KShyluK0S8v4Z5XFUYXrkiW7Yys3OyyYLPBXEijo1Ds1nu2N64Y6VO4+h4fNHq8Gx7J303H0i2XqObtjeFImGHQ8BoF2ZHmFv67HULdTRGeSa4PnwLbEl/6noDKRA2K5f7cLY7HGtFyCk8X9oIXC03z19nTviNZmNUMa4VNNxEP2AqgLlV7n39wkHQx26wfb9LCRv9mgt3e8ZyJkj49HPBfRljtWCLD8KE5WvJzLYaSMtwUu12+Sh4sf2z9Kzh6ZcOaV6gdePmVR4K4wOxzcDBSch6QHN2MSV+WsxkwDDvi0BJnEpIjWIyljbbr2tMnOoMQ+3xwietZUwZgd4AEjJbrEG7BQOvoXLRI8X7rbwJYzo1KjyJCl1htymqj2JFk0ezSiwoPkXkfNvrJNBzS0aFbcX0ny1yKpTiVd8ILPWi1KeF3juj51LE03Z1lb34iHyeyjNKsercbhRDQmH6aGRb581+eZUwejvbL06WYskK/0sE25j1/TT7MjgRb426iPxR3ACsknIisoBhN4jkmCXYcNbQNhl2kmfSX9VpLzme4h364+16lEpXykFN6YurowVBOk2dB6yyFPx1CFs4ahkh+CcLeqpEew8wchYR+Oh1idaKTJle2Lb7EAgehzDEzQtHF7vIB3S/zLe1u4qnV50Uwq1oNp2Ww8xW/g/OklCUZZIP/DrPxqE2sHATcocEaotPZADSty0gbpSegeujpHJSkR+PbV9S48Fjau0cD8Wm6A//DGxSkipFQK0dIk0OhC03iQ141WCH4nyVgxar9/ma7GD9t70qJUWYx0CiqGC4dIQIRDNvnJ23I4wJoAUCwNDeM/8S3VgA4OvsmYzl09z3t+PTb4vueFT5NZsWZ2bchtNDi5+xO+rfn5qFiNQbHM5+Bj0mM8P6DavUO4HCk011ONQKdIi1bcf7ZHL1vZizO6tZX7CKA3ZcqtPcU8IUgouMSk7K8dISnj5gtYAU8LSdrDfWYVxjyL+YQLzgo/dYAg9d5ANp52N8xQNPvPTSVSIiALGTtuQ+JNcVVi+ICZJFXGH3WGexQRwS0ghGfZc7KwrNqIJjJsEa4v7GZ3yq6Q8dlMI2O6UcLIxjyxMvxCJ1TQLMpdbDuJWzJjtLYj9kNVvKIlcOq4Kn/+vCHjigFXzrLYtlhvYpWu8B4odG8LHtB5b+Vy8RW/UnPYtPh8cA8IZ5DSmSwuGXH2fQn3sWSuyDJvrOh+uc0MSADXLcxQ4met2P32O8VyTRwuEdhJhlzrEQ+1sJs7IARUjWMFmVcbwn2hHAZweTYF9R+A1uqX+9qZxD25K5m4CmOFZY+fEaFcXVxJ/4wCjIlJr+05B55XxxrtchNseGrvqg5FkaMdQh/sLq3xc3Ax3pbOsjmLeh89AonHviBYAl8B5gzJZ/xGI7NtNjqXJRufWW/14yY7MPWgIasNUxCXQBv9VXhhlP0GUIpa9EFlxG0ZSRX4tw41Olbbe3FfLW7c/hSfg9utITMvjOsWAXThTRprWz0EnnglhMT4/Lz5efKX+tusGyq3K6OV6+Ziqzjj6fKRiBysDv9Hj0LIm4T6jWS5aUY09AMhH8Q0xaiqFjcbX09mJl7MN5zy8n8mO944pdvkEtRwvLe7Cbv3dFvfLGRcgqf9mP3gCaEtnbQCdCfaoD9ZhXFAojDM1ek5QvqZvGMMz4p41mq0EkZqmGzmkmMJDJ0jn7yzbOJPgC0rncp9mdp0JB1DIEkjJtHo4M1UUhr9Aqdg3ybLEtPphTkrq6LKMbqA0v+1oPFK5YJOsSnnHFHpxjv1bLll/lM5c+1pShIDCl10uCAO9JWZMDoTVc6R3s2cJO+ZrhLEJojNRepQhUdIbSPtiHYb0rHQJo/oK81vjSc5DwTAlrEwnJYJFXV5xDZ9enPYVYHYtcV2UWCBigv8gNPVuH4q+udf0ZBh8vcZLbcfomYlhAnY2Xl0K0PoZLnUXHjk6V2gCLussdcenAOUPlOMzc2kRUvrhCRyUhqDxp9S38bU9L1AJyVGUouhO5V6OURUl3rolV6Rzzyzx/pezlwIfOVdGLl39vjUdGQDx7qC3oR6pQevZ2klWoYUZbKI1Xu2i3RqqsIfg5m9sq+JX+fm6jV8MpKlIY+9og9M14fZLlmLvoyJ+qrf+66jzGJ45o+v4rzLh2YYkymEQhB7EuwtDymgvw4StOySq68zQGzZtB4ru275U/1Nf5G070I+ii8WmnUM87En859D2N56UzIDu3V03pMhJD4EVPRMqEYf31V7ywFra/3rgHELG4qy9wLfkjCFbDykUA/jhVjyNsFlLxuHPjwiShEcEvgXPGjt0iVWR3HuOYH1fzQ1HtTPlhsYwctrmoI9d4gDMplJWZtV3oeVLaxyUeqRfgZlsTK3uxMZ1zMHMIib1xbt7GzXKTDTPjFXZK3lTjX0TxgpZgww9E9ACl1K9XRSIeSxgYzYGVC/tt67ddofzlzvZ2hu2JUXQWVqU9U+t97WiZkSQXuoE/JTA5oe+3X0dX3zUlAbmHJOCgWXd2dnRfTrgrGte0GeP/6DTm3ORi+hmXRuOYy24XQqoz5Fn6fccJNov0vzNfkh/w7ZfN7GOjQWOKpe4Gc0lYi5xU9EvXeuJ6Kc1QWBbu0r5es1UvgYzltPYAU36fxcEY+auksWioUM3zdZHNM7NZs9qjrSXT3us2R0zQ2WeHHxGWba6NOqzM/VWyuuCqI30T04VraJ5RWjyqm6jeVyJSXkQ4jVviFob573mqktGjZkkSxi102414GFhD0vyLnuBsKaOXh8C0Xb5MbmbgEjvDI3E9HjWHCNvYckHZD10DHmnK06EHJszlUvaC+0MhwsXv2lgi2fIPv1xFV6rQmG0XDsjz6qisnnLjTZRHjBmwWZpfRL+BnP8j9k9Ffq6fMzoI1ywKBZi64QbyXNSDl6PoYRB9pDkoYhJQEh4ddWS3ToGD3flG97H0UITDMF8DRQM/9Go1Pe33cpnwW4WhSgxJbsa4XToG3H7oGwtgzcWDSax6niwNDsSo+MQgbUDaaC/ztTxWPj+nARR5YuWj48j+TyLMkhYuk1d1b4+DMEyW4M05nAwFJsfYrSM6TkPLKGkiMJ6icKi9uiCeSwPJAa7vVO+HHYlIg558Xr43nElVBZpSgqTJdRyzSElf12yB4PFz3N3lOdhlu5nXQA6WYwossA43t3Iwmmx6wci8az6Uu6Q6sUp/uLda9nRcXC7hha8796Jc5SEMQVUrtiYklxzrx+TZ/bUW99848xoekm6NjRuzoAVRr5D//9N0+IGhxQ6Xskr7uGegCfpHUox2TjaCB6G6PHml70Ql+awyB8noahf5TRQakhPIpPf7xuM9JEzOMtspRcxONC/p69ztZ5V67ug1qvkH2kIMhHQlfO+Pum3QrbqJXBJAgL8dBI4Axur7lYOf3FTGlrOD+gy3C1aOLRDNZwOX5OdYmvU3ytvubPMHMNyabQ9WWIcUioXqwyxNaZttfSkUu6kJU6JBlF+3+FZZkySdzNITu52cJIgWlyuNTte4RQqHmcPQp/GOhoF2eAsDuEvR9v+6hdsO4reZ9NCEj7Kugj7Jvs2ses1zKgMpgbMsDSCx253DcvUEecPM1KJF35eV0+7BY7OqBnKanSJbIcIsUCL9ERZ3mk5dYUsAm6UTQqXuX89ZqEgqK3dn59CpV1BV8k1WRcOUiiN+2AKle3DwMYDelSz7A2llaPwI8af1M5TDd6VtRFKCefvxuVw5jGFhICQDkBo/zSLfCxe/qL9mMDivN3wJOaKsxZ1FyqE93vZE7Bo9f2ijlDRz5u5xLgk0Cvk1osTENkQz6ZRmuccH7XT0W5pMeQ9Ll/vJguNv821lU6hCLHsF6FIF3xGYyTt1+jb8IQbB2yhR9RJJgSuDZQVJ/+9hFTAQVfB0gTaRGYx68hYrPN5gPUgo9eE2b/YWKN6JIvlUZLDo8dvlh8jstpEHhiaBk3ASDbRwQ6r/iDvENeIKtwugG6NpI/soG8RBvSlSq/MUfHMiuLBWG8XnADnloiq+3PaXHOtlkOG3gKft6yvnErjtb4NGha8+hCQStHRbVetabfDMErh/hXE+74iiQUin/UjUVWED+3WzB+JCsB5ZntHFmqJZ0AwH5ea70B1niZzcF5LkBEKg+SPJ+xJTxYRsFBEmPCdf2PnCuoC2RQIgkT0VjQ3HcRcXIdNJmM58WycCK6gnz/Bkv8CV+f9oxRTVJc6q8E9qUha8qFYevvbTSdnwyih0fA2/4QPR5QqBgn/5tD20Gk9AFdrV6wTjOuXX2A4v6+RMoATkmN73qraBfbmmxebxiwp+YUhXSbwitp36Uy4QLVLtcqGF84REzGvqvFT0SyB5X/QOm4Tm9un9ISVnYU2ZN1S1YvvyrGfnivLdSQyGQsjHFpsQxBXczSutWMhthqbT8xADNbv5F57GAAvSIZBSMVtvnYt8J6llDGBaRAn7avkIGB52NMMm9HxyCNAPlizDk9hm85DjM9HV1rpPSuxhUASmKhhvvIQ9mlKDM8ab6qhiDOQO49QebjWFfMwp1XyNEJIElKiZfNsTQmvCu89HIbyI6JjX0r4/Zj5KDGW4164glz5aVmgOhM7vTn2yi9c5SK0LaCgJObrqaRN5e3zuFRMueW1rvqhgpJFztx2lIs5+XoEIrz9UKulCpxECrf7rgn2fX/yn6HC0ZPmaUWbGIGTwtKXO1DoZUuiZmjE1lARJ7Jj5/YORGYWnvsqRpNoEgQYTCxpzRYymcbDjfmbGi4d4gL1TRU43/ZAw1edQDgzuLPlBJu7qxGs5Gurdz7opeesak1+VJ6Ef7eKFXX09llVP3ozkUbmUBItPbqW8dRcOm7eW6Vp+l/+FxDi+tEsv5L6NqVxmJPZmb0/vYekWWbcIR1WjpHB1sSrZqd4loZTq032Rgw7C7n8RrN7Iyb+xK0W05y59S4qBHbHhiyqy4MrSOUh4qlM6U7V6nMhSb9u6tC5IxcIrdQfDcinIxfeHtGUZ2p6FNY2jVK2joW+Gg47ilGTIo6a50su2K5FemESWhb/+vIRvN/LUNA/UFsoaf+bhVJBdUC56vSxteta4ESMdUbB0VHuYabO1T1lmfm4wpV3Le93szaeUd4SIwaLoDC+ihZqEJysmRnSi/k40+OieDx5JZbNjQ9J+9iwEjr0akx3pY+sRcBhE2zxxXEcPrOslfEJEmR4gxOVAD7k2wOCwSM/U1/Wgz8QTkxQZ4BJO7DNvVEddzHttMgPjtAPqyfq3MPHDNlufr6o58TdJ3yEPFEO66RJIe8T2uPTjxKgA1brpqkNTnhqFjAC39tj7isrdd+bIdVZKPZMi4xHizVlZ9vz9zXKX0/tel6MhegQRjPZSngSqqjl1f5DOo/gRla9BxTrx6vzDdVvtbBKHWebchFgWVzemDR4w/o1u6yo1O6NkN/C3xhejZ07uL/49GgZTkpOWUDFYyZUKDOJxJQh89fQnI6ki9tM0BatxYumTwp2MSivuvRxXBOLqusU5W39kvHl+ymAi4W5pnlbGsi2+UAJ2nOfOuv8PwpkK+e0o/D2X6Yc7Wt7lIv8NbelBmLJFpWWyvA44194/BL6hWI024tH1GzL6JPMYL7WsAtRiyP204+7EgseIq4bhZYw2Pu7EZDe2jT8W+Kd1oNj6CiMaW8XdoAshw/Ky6o10Wg6zFGZYdWsjkB0wVmFSz01cRNzkk5FOyuFblFqXnw2h0YEinskYJip5ssUH0sSh483Fw/6farnffzI7M3X/TC2QRaeQ6rrHwEwn2DpQCGJFcP/I+8oKDDBrG/O/xjqSwD+XBksghNBa7R+dH2idN+Wtt3WLAtDtsgtd3Qs0zY3/uaTAbHVCJQI1h8iQljf/FrJ5CsxJnD3wz9AWRf7F3m5mDfwI3ybfPZQZjHilTemaJTu7M3/ph/EVepC9nKNhBFbSC9c575aU9dopXjehUhxOf6cRpEJareSKvHRhGTulU4NLUBSh70YjrxWtTL61ZIrJeBvOKqQzZREYHlZy9fARa0Mo1IeDaO6gBKvNDLwNDXXEuWHaykUd8EKiPPUxJh0i71Mhy4SlCTJNkihnPc2tK6qHaY+Hcoroq0zthYqmZSjC68UgFlD2J6b7KL/hzdZAOIXmrjjn+BJBhMrKvkGXFl+H+KUJPT8q/ngCa+6fbBFa4y5DdwVK7ZpozbEUe7aPih/YfWVL/5dp5JZkaJGs38RpNOUZ8jJQHgUrzFeH3pB/oGn+y+AFKgUN2MlZZDMiKUCOfHN6v7QDKlG7vnUdDC88OnzEDFJ14KOp/yKTE/c5JiiqjXZ+hWXMyAQqtI0fAjBWltfoAUbij+nWyBGg0Hl41HZoCaWWgCvwn2jFuz15r8OQLeX/vwWN8b9i3lp2cFe1L6iWzBHkRjgD9QHuxLTS+6IvrMPLdhALR1ADU/zCarcFHaQgmTbwLx/0nJSiD8M23rTAgsMf2Pod5g7OCcBS2BFPBIhEkh8cK+gyToXsZ5HdPpYEUnPLD6G2R4Kmiaf14kj4NDB8xfVagxlDlwpQzK0bp6DDB45u3Hjx/rXP4LdWfvDeoMTk2rWlMk29AmOAy4qXPwAEgYR8jVLGUZx9/VG3/nZR5L3oz3BoOtRZSTVPRchvIJf7rMGdjS/UAH3P1317zhmgczpBX1v+q0LIWrotOmsZpU9t9PjQ9bbBV/SWhDyaErrBAXqitTAt2uo1xx4BHKzbUSPxLXquHnMh84qbeGJGhJMODVvqGaqx2Gsha0zemQ5fQv6bgcZbYO6axKDjF5BYW4Sw+Vh8bRbYeRouW9WSrTUqM8LL8yFd6mjHd7JhikKzoUA6yyzUSOmgnADvYUlo7FTSflVOuIJjs3tygk133r1KUqe7KadSwZwWj6LFfrZAE/+UKgriuchCJWKn1wLtQjzo9mxIXTmKK4jKvdamPWkwPg3HlRTL6a5rjO0od8ZcmyFr/ZT0HnwJfiOMwstiqwmoGGHcxrUMBsktI1fLH4/nC85sx6X5fPrElDhtDCL+Ul6sQNCo4tPC0hEXuz2SrXe6gR0b8xez2jmMUyXml5aeLw1D4UknuL0DmrJr2IRH1rWJP99fM2YTwMrjI7O8mkk2lPY5MgwIFV7ebf150vQeKr4RIkMAJZ7AJqDa8CNO7XOhMkGAgL6z8zFOMs31WH2s2OszZ/Wv1rWtzDlI3FnxIEtQODrl0I9I66VwKe1K7jgP7dtpFEqUMmfLaHoOBipenQaqE8V8EzhPGWuMvRnBdlBOlL9oA8QWY9QnD3ZD61ReDBejCOGUKjfGROyCGuMRe8Cts2da8qAM0YD8dnr4p3W29q0ew7Bjqxxc0jYyLL3Rvqs5nOfhuQpdk8HVcUL+aDITCjAXP60NG8JnUvaudd7uoVDy36cRfA1Lb1xkrMmMD+MqNCHEPvD2PDJLhRuKFT/ZSkUnZ0mr4tqQBvFhKDJqN7z6WJcSgcGU89NbdjOWTYO6/Rz0ZR0Z25XFXCSYB9ryjyFb/joTS+20XBGueII0aWgihNu7iJ4uYHDYu90/e6NTp4kWezPxickxxkNNnwv+pZS5R9pWb4tZNtACpNwG1ABeUCI6hrl+S/zpm51EYoWyh4fDk8VwkBROX161Z70MV56P8ZkIp+/65MQFXXEpGTNCGYdoD4JKp2qaR5KHGb18+1PW3s866r0fEbBpG0lg9i9yZT13xIBJnKaoAgqzs2u8hCgVSUJ+Cf/oTRKhWmBKNtvh0Z4BorzXQlcY4lepyP9+xZtyU3f0cA9sPfExWCGdOr9f3i8l6B9rjxyekbQOoYrzUyX1I1ul+VIHtqX+NJt2Xf3HHzADKc+iSqdwfn53+Xa9Cc6bWQmfAyBDLqc4h9esg0u5ij4B1DOwuO3itDbzlXdhbQqRd8slgBotmwHvmpSlPVgj413f7UTYVe3CpKqRAZdA7XxTxmOSv9TaMRSPguQZ9gerjBtT8QuTY175R9z2XUONCP4SH5uwt/XN7KyrPWntWIEF2HH2TjeMh6Te0Ri/n9+8ptfXSRjLwQNZ/H0XrwsKzbc68qJ4Qvi3uM+uaTu/i+s/LtsOlk7UHLLaf3GxRB+uhA21IafigbvMbR7o78NkLuR5bxVzqqz5aIhNG7DmjwRZI53Et1reYSMjJQcASU8EN0rVQqOtdEFrF8xnI0DkVhaceLqvSVkuuKrvaETwA0IVUkdoCGCNlNgvk3mQfhElA+0UACEk+DygHycOC8aXO7Lr9VDv/qG+/0/tpgjckdrJNXoQ+eVfXy7yg2P139Fgwd0bTcnei85KRdwDpW+UyY+cX8noKEB+y9IlX7KT03iDZy2Ugt7OqEpIIqH2YDSS79hUMg9Hc1aDg4r9c37kVz5sepDFXrFhki2mSMxucXfKeGyTeUycIEo8K82CCExLCObsnaI+Qtq1ZMEM34u12UheGXYqhSbB+WhnnxVy2sRTzq8tvC0AxdQim8nJ6dTgu/sqetjS0F9RmaEFZwaaJo5FXwDZFBVlXOSXp6oxR1sbHZznRv/aKais1NbbjTbBvGG2Vdp/6IlsGbM2ZJ6+pkMtj4zNBVj1iB9ROerxZsdaQ/Zpyxc75xiZSPcSysa0YMIQ8R2NilPxfVVc3zMU4xZw3aT1qu23yZQoDBIs7Po0iBel2sErMX+J66WRC+r2G6cQiNsJGh/28V2xSzb+4NtSGFytHvF1MJQp9cn/B2rcUUoxrGLqmj+tOoT63UyoV7gXQ9AZijDhuzrEgcBKeB560IRZEiTH42adaWxKj2g7H3Y+K0dxpMkYQNCcPHJiqZEiNM1TeVHiRHS5U7ORelJ16Tz3jjiHM9avzZLAQBE6O63HQSaah/Ljr08US4h1aYrCNYRXMqseqMmHsvczr5p8RhEtOmpqjoR+MBzTB8ZQ6Ca6q3tTzsBhCWzV60EapMRzcITEnaLhQCcfYzsJ8Jq4LqAHOQCm/hCdWKHrax4gW0SYBV7uKcxjMhhBJWNjsl7uWEpkPVoHZXaOXFHV12nThA7Nf990k/ltOX0WlCF/39PbC1BAJBtMafCut9rGqn+O4hcHxDIjduc7EQa2qgwwlP6b4GGqwty3vKhbaoIVKZsodjrqQc3EB/BFgnTR8lHzZKarkCYgpwCpTI96f+sEQ9hy4ruHAht8QFHq4yQ/VlljX8Ge5g5upb5iw+7XuRQT7WlJ4Imcflqp8SI03yUeSG8e21IC7Zp33obpTyj+80/LIkxASBPn12QcVft2DAJxm9Y/Oe3RfDoJ0dJ59/VpTjaLP7VE/rAaLaHFzXANzhR5dyvsy2WIRNU/AGW3LEPUqgFMjg+d0xC2OdPg/aL9Il62uvE30x26RdAd+I+uaSm8hOeLY03y7w+tIl7kHyYjFq0FlusXZaChx2ChURsa3gSLAjbmowN06HVNTtD9knSeJxCaBqqC8moQFwipQ+0lUlVs+Sqs2La3egGGH3XWsnNEw5AWXTaeOl0NPk/C1g6yexpLJHuCIiJB6ZTM8FGomb7PER8e3yEhfH0pfhJGGFgzBAMkBPaNlWG2ShQ9pwpVFK2hJhdVxKTbl9lKWy5Rjtj51e2UKupbK1BdBzznUxMpswC6TVfXPyFnzRgEAvPQ/uaJyfPy6U2bb9gsSFrU98KR5vWzgDE61NsnS0BkLzxF7QJGTtUYVuLy38Jxvz7cBJCCF5uO84mnuRh1iqmWxo3xMCSTSSIO94n3kMMDc13GsdwdvhI92+SIGnVSvq0isUZUulHn6QPm/fu+w/Lq08BQWseOWgB41qI7YSW1uxsGY8EvXOvbLz8sEBCXQcyV0FkPv+ECjAABgCe3DRHmJPUPPLZIKHTTdJ4RnP4NlFxamvOFWHS51Ilt5WTkUV4RqwWXa75zBIWkpyPpvxTq09o8wgLMDqxePS4JzkawZRXt7xpx4zjbKqfyUvYC+AGtoz3OPRcqnpWOkDjXIoJBUTVCSXqa91CZDwKTzEQ7UbciwAU8lE4ML99rZnxGgOnnmhnoPkNEihaiYJBfBPtObTN5P7wpWveDYJqL1IqyEgPi4yC8lXpV9vLeIsKZdKMCPmalMEvjetw/0nSYVQzJG7eCSQ8I1Zvo30M/WqmIAeJKRSbXm22qDxfAAB5ZXXDQRvmR82Xll2AY7XPJ6blm6oQB4xtyEHpjjXzUcJ9aA9a2f4IxarO80VHJXG2+lbvssUhdPv3DhGekGlbPTfpDU0rVtpD6Jc1CVswPVcuKYSRW388lwrRVtf3LU9UEAVkBkJWlk+k8sY1/SluaTZCViU1PHCWg847iNPlAy/u5HI7ifk2qPEkxTgOjrsKKvfp3ipX9t06FOZ2pLkxK0AXJhemOjm5CNOLgE7GBp5/N++5a16GCmegZxi9fnaM2YXMuIjhX/NdOBGiNkPgpF16PC02KnVunJCy9vm9cv0VvUhwZpSjDPRjh6dvMozs+hYf1dvqnUH78pVBzrkvnZwpdEO5566V2dr0HSAbDgH1mSWj+qDj/I5a7EzqslEeS0B2prFce97ainUMEasb9bClYgKKbVN/lS1Ov7h6XFkHjnFuKrdAcXF6nbD0GprJIvc5UWdjPiv9bAq6KO04es2jHwIz02uSK/DynN1mj1HBQjKtPNSM+bxLiKEf1YAirRKFQp+yvEDs7vc75MMwREhP/BTJZ4T3NHm2RHfKKpcuvHBeSsHh9qyeiEW/+yX8fbnBVZ3SPCUvxMc9ZTLnLOb75/hqa4ZPAGj/WAI2cpi9Jm6XG2EF4SYXrG9t6zj1L2Ud4fwNrU3WFNjU693xswlZoyySr6hf5p0DedSB5XSxq8eJAJlLAE7xMhxEuY5K4ZuyOBTduxpYHa8tZ3KuU4ZTKB5kLt5xU2t3xZTanA8TTICjl6czKQK3th+rvrAbyiftEMZRVsng4GNB2XLSqafZtRBh1xu6dMm0zjA4l9SVqz8Uy3t/+W7rJI6438EQwKaS3lNNJhnw77q4fshkOENBM28IhvuJlGMatdWKXsQ3MpLI7LJ0rlQzMO2vP8PfyJ1CfrJSpgX75xtye8indHtEUjFYaqEsopQXD57QMIyq8qzgxeDMbDMafKUKwhSrEazZ/7uIWuwk+9WhhRfVDfw0T9W8bxDogRl7zzsFnhqOcg73TTP7YU3wCHM4w9/a67Sk3k5lMHiupX6Elxu5EwWYEXzyXpMZUrrXBBST4iKgkgJIZmRnu4g1gAlMWubFGlYaiaV5qciMpXAWDyzPHH3ZEPqaWpkksIAlu5Unaf1HCwIGZnIlnTEVf01pKAk5l3baY2VF+wUsm/iloVCTCaf1CVfbxo19JWd/c6sIlBYOYsDeVzCroongeZzzER1jZ0BPCvhINQizMesPvjObaf7H+lgttKfU6scQto/9teX0RpNdkrqzQqWW/BCPJ5ibDhmsPupAVKeGWP2R9Q9kgsYw+O6PlkY7YhBf25OLmiTjLxr13cOv9xUZ+V1nZO5HewJi5FHtLHqRfntcMilpaeCKtp4S+3ZQREbuKG7bALBuNM5yFo2EoAsWCXGxmokE8mhch9pzQfFa7pTTLKSX3vz65Ln/P1qZoJixqTclQQx51wv/yUunKkCZ/arLpN5GihIamzJNNUEE8wwLLb3WRan3NwTsSK2XNC2bnUfuxdHTGtKK0lcjjVp1HhIht5n1YY+S9m2i2ZYKj2o3ktxuQahBxMcLfeEVSVBVj81EhWg2WO4AcAcl6wIR55MSWIkhqm5XybDTyPO3stT9s3wPa260EcWsCEI+p/VYaD0Y/j48NLhc7bJHoDKXQmhq6UfFWAGjNC/iw5RFCINXrwBRYDYJUgaNVO/T8Xgw374bK1hrY19wrwWIZtt233EE/JF9wBcDBoo4OTNhdZODkJgNB18pxt4vswVajM9kOYIDsWU4VdT44VtlLoze+95mDaku+LJ2WHMc4hXj6vVr8buUcdtXi7UzbAKSnuGakwGAUJOgnE2inaX11jptmCK1BQw/QI/B4jaxAP7gKvDFH8YIdjYJYzmj8Sl/KHKVaq5QCsVPkLC0Mrcs2L/Udr5YxytQgsqE3xob8+SlZB+NcuDjTDwY0+nmSxnXfl12T/mh+4pIInUR8lh2+xZqyDoGNPd6ymdFMaA9LRxiQ7NKZgWdG4Ed+PWc4vxE6v/UMvwd1EwujxV1Suy0sRIswAojGqEfRsFpfeuf3iddP4VU6kS+TpdTIrb97bI5SJRfAcyLETmukWLsJWr7LgSZoXGgwxNJk8R8z8l/mIpQnL/d4gnYNrrQXbFeCgGEkiwohwTx0YDi4U4nrHVlVAcP+BYjFC/XmAj5OSSajZBoogQHIWmkHIW8HuaKe492GPwXkfcyRr5P1BZlqFCsK53E3m3wLccsBA8x2vX3UF4rF3SGFPkDMDBTpK3VCg9HXtTauHvnEYUwW1Qb568GczlKoigeke7n/5MmBn+LBVCUv3pilsfJemeEzIzRqQT0I+h3UTUCaIoiiaD4OgRzhw36zDW4LNalOq68gBALOn56JUiVfxcGYtI8T7pTELYjOTwkilJMKxOW8iYC0sEORno0p+XmLVn0xLILQKTFOphrnDZ2mew1OmBdiEXgrLghU+jTalRmemGyHEVLgkJwI4aOrurAynFZfdXMRtauA9yWhULSsd3gMclSgJtdLQiXSpwUj9mgZ06ZKAAjYk+5X82cOly7ncWNVUpBNOt3x4mRogWj9DFUV37ndstyNGkE7mWUM3rQ38dW74I22T0zV1jLV+I7BepfeB/WGxAFwPiFmAGCAJmhNPgNCufbpI9VwauhB0HziUaroEshHrNKWAyVptvJRhhnHB8ORBScItZVauHNdJKkrNE62xoVHvbbhFUz8M1exJ2cc9b0gm/wm5SdlUoOj6UxWyShLxAn95Kjt+g1od5JAa3W3zoj1A7iVCMvbw2RGyaX9MxnhmFbqlZeT2BS0EfASwIcqTywBxqfUPRUP/H8rRqmA/daOmgL4FCTtAcQYqetl6gpj44NUVL2EWmWhv4es0J0jYy6qgDQHuopBjOD7l10zKc2Rgv7s8hh1Fs8VS42Q7w0eD/eArhw/+pAtaR+EUgEYhHfyE3AWoH0gmM9dtGp/VWjnhjLrsnF4l5UR8dtivAmKJfGpV2rH4oTbrF78gVw2DMzTnR/BkrW5udgtNtpCllYkt88PBaWVqhMNaVAynHaRWW23/NP5vQw47WVL2QxOOBRB9DPaV9KShFOg6fk1sqUQ+0U4pDZc5i8OZ6GjRWl/h/3iZ155QudZnB2Q5a0nRgkF9m7dAUbR+hGW2EPuYDA9cVzhTHTE7N3fwnExwVJxntCUsfQVJT0oRzOceAdzphriloSnZjNGR41x1ua4dXZh+cbwB5ZLfZSouUgEPInfKULR7wXKMHVUv5+radH96SviyhLG7Sh47pe9SFfy8TH5VSbf2XzA/mWUADvFmzRHEoOeM8P7nWtmwETDiHLGeZEe4J5/lOtPO0jvUQBceiZEn/xatVowCrvEYkvxVJ3B4G/6OXr00mz/TjhbaPMgb+BQzLh7dCF3DtAhrKs+C/swNFhycp8hSkIDf99PdY5dZ1qwzULy5KgJ1KWm4wiNYA9tl4qAtN5q5nQdUokxPoPTfRf/RO6/f62sZsuixuh+xY6crwEQYvXvusi7XQVDkdSncU83O3z+heyxG9FuxrVn6kjbaPYt1ILEioaNjoSHFDW6VZk9yzLyVLMeTOCjCmIeVEVuX83Q1z2cdMgWwHATRFpIe8wgi3KYsInu2JYL2UiOiNm/6R2NrAL0hIgEdiOFnKIMoH/Ji5/ZKRfJptaoUEnyeVhEWDy3LU7DF8EBltBEsxZosC8EPB8j+PwkzQXSCqpRDl12SAxkQVPsHntK4+wJ+Hz2db/UBU5N34M8pd5IGjxfo9vTnTWCiFap5hNIsZwyfEzqF+jbrCFzCgB8EFzdKmDSktJTh+AkVAo9txT2SbsQ8kFePr63qO1KxUuj6hBkWh+OTXjtd86ZKdaTw+a8iIAz9CIXvSGKVGKWQhARafGlV+EZAKiKhSGZOrdM7jn15peuwaJ1WUYmHMlR+XWD3uwRqlt9ORSykhdLCAPWj1pB9L8RYEhi5E7S9NOv0ne/YueBQ+Z5Uw19zPvzM+1RT0g5QxKK+haeWXZATqgkNqprRTZ7VxQbPIhbOOl1tt6Uzgg8a6q2nj9jarmexKS4GZXBz0LC0MePXhop4POs40QWEu32psuIagXLrhdg1kTsfEufkIiVkbPycSCNhuK3CcLD++ZcE2nE8/0cppHiIcwDPE0rv9eHx3sWUvaDQ1lPFDGar4a9l3vPAUVRWHVIwwh5UAbpXIxKvuY6cJfIiDxS//rmey7qOp0dRUp2HJfquRkdQ4HmfEFzN0iJjsbJqh7X6hp4Hzccg7CFNT0vdqcxfv+yQ6QyhgHzlmNIw7Dl7l/0z+w5zqRF/xx/oCkPqLG7HoZ1vMNRt5w3C5nilKHi7/Kmrt14wqvJzujPB6NNaA7+BHhLu7N3yeYBeKGh88kq7tNRF54olu78q5mqftcrwnQvZwKwgoNJAScFgc9J8b72kmes7V5L0tIKpc6Avyx8Mk7B+YSI24R4LCT1HwqyETwpPPBZ9savnuel5FNSfWdlWS9AXUkjTYKNsohbBbJQFheXvzg3bdsKc3VAjdSOWzR28ay91tJFYQ3Jm9/Ud0NYTm2xVhwodJmAfvVnoIkOoJE8p0TzCP+DTuQgROeAL039cusgJheU+hEWPMrx0huLeVHwHgaghzfn19zj6QixEFwr1pfgM8KjpDOoznfwx4+q3YlJQgvWzN5hkVBKX7ip+w5OgKxTc5gvySbnWXoMPLClVCAcoisP9B0yx93EdSy3udBUVLWMWQ2dr/r3H56Qs6VePSJ9oslnZRfotR5TKrQxdTR7TRvjpJc99zxhfBLgXP+eM9dYDbTL6/Se4fOhfU5TrtGw1om/oOekwnc/3oZyIxYtEcCTO0VeXdxaI78nVJn/H/xoaK3E9J+46akzXeF/SB3Qq8ltWIlj4hbWvS6bwYW9h2z9a5HX3yb512uYysfWjnjaikEIupRkhFSLmBNskhGkHXUBNTojFxTPTwRDO7uN/ThzdTMP6QKbsCqrdY+z0oMiN6kRq+UveGIhyvekil3/9eqIf4kHDu8+1bB8LxlAHyiqR9cpRH+4eFEUy2W2twgfKOaMa6ZnXXqjP73ZgYIpad6AjgHfVkpTKBMuM/IFhrZQzb3Su/bWpujsb8uSkUA+NYxz1hkuMsyBHflYgBo8HfU4Ocgk0kgaPOh45x/eHGSSKuvTbAZV7PcPMb4JZRBX7u6FsVYUMdmDRlCAvexwkjbneh6jDjC5+C2zB++o7ByGSv6eWsmPasIRaIxZbfI2FVytT/1xXLe4AaDY8hbwY9oox6Iwi5575qFL9ggOmhB3zN6oUtOpybBrEz2+QdWOTMAfHHiS1dYFfPBnUhjgW2NZoTW7QjtHimsyKv8uzkkLBsOyR6EAgUYNyadtdI8BciDo9+s9E5PFTxxRPn10wMiIalhmHQifpOpsIPfCDlH9+Jxr7pjuO05JbBApek5NAOon3ss91bPldh15Ff1fLq5/gQlOcazgWMfcaT+uyDmFqVBfnXI0omsAIGP9wmI+3jQEV6NImBaJFh+JJhhy8ahbC9f4u33oQapxE+4fHYh1/xR8s8cARAhi7gTQ6/XM1CZo5KaWVNhyvh/1O6rBfcW6rINgs1D4qiZ1o6ezXY2ttgE9ruOW3RxOoBIR0NdkEOrxVfCFenBDcgFyceTY1I+1mMdhH+ClbPDHfUbrxVk9UmHIdkW9OYLopSU/CnC/8SSOK/N1RmXd3bvigXWx9SpfiZZNNYlykfLk6aHKn34Lwt0ER5EvxuSLeL+3nBid5KKjwEGxo0MDq57YTQTIJtCtVUGYpecNpE3IxghMaFzPLVhRnEPA7MMvOU8pE+LaSfmfwwLS/gQUfPOWLq4XFK5xqpiHBthqTPDHNJRxGEq5UdumvUORxIWf8F5nhj5gMA0hfsq2pUhTBUoVdKdDJROOfyfZq6S8MCZA6+47gjptiq0CGqjvz2iwnrdH78t4sqs9G4S8pGiIso6huBFVodNV3rjlzG+Xtqycrm4U2o5WZmzv7zrWriEPAB1mCRIt25uUw9AcPJw+aqQi9/blOoXImyg+BuzhWQywrr1FGxJ+hTDGtSwjsxiAQplgEyJikai/AYS+HJTGnG2KMU8b9mBOdQB27l/GWQu9tV6sbw82J7XGI/J9BUX0NWmf8hvhlTbiE3PmroL+QlTgTXF/xNbn6caZHVSDFQwKXuKg/w6T0NOXtjTj3QoB7CtI2HT3Q5aucD/utOdwbKciDuPxTXfPmGjW4qmRk092Ji8yHHS9s55pMHbSgxuNJhanS2q9GoavTaI9tmq1Mt3TFfd751jDub8boYrWLGMCkZf/Icdp1uPLHxJOj4N45CnJvoLSbrABaz1IhmBw61tU1HnrfPhq4fxqJXwpWVbIjkmiIaNYb8CPK3Fv8grn+QJsbwgDUyzCEN7R8EPK8OMJGUz2zSZE0UsCO9KCcOr6vxcYfdjXRFXIys95zlLLb21r27/ZWFJg1sNen/uySY02cJfL8WvAqgqHcjDZ0tbaYGgjB4oRNJFYLuIrxSvjSj26P3HIBLBCHOhdm+rEHEzHR6mDqrx8gT9lCCkrTi5kgI2va+RrkRBVN2pJ4/f1AfLIQS4GhaxEgTk68v5nS5IC40z4RWHKgh4UbttxUdIPJNSKvCCxlcjG038ELXeeOqoUbS9UrcOsXOhA6Jyuda5gYshK9FWO30AD3kdAfFFqoDkx6y1bd9Mjqci+lfiine0ATGHFYZSqiTKN7zeqbUjWwrRGm+KylxyagQVpUeGCTztRff/NLfvCqy514fAvdOEDhWWECl8I4ZPOO6sB9gnIBLpFfJHo5I5lN/HD1/lbBCNLtD0796utKhFSNs2+Rxv6D/j4+ke/SucZR3RuRlFzGQOOt7+yJnHUWKNYRCvHkJSvCzGqXd9IhRTH0SYl78xDA8XlOnfLUJYy9wXV4rxCDVkZlmn3Aj0EDcORZ1uPQwqr4gRGGDFzYAXDPyt12S6taAxIM/hgPNMRmrdaLI3fKGiw63b34roQA3n52QIIMsyZmYtXBP5HCFENtIlXb2ZASnJ1uZ/50x62ZbLjaQFehRZwBg7IMMSuWYTtsGNoTEH1gdeiLygBMkAmh2jiALBypp4WhfQEf4Ma0F+f/WIjVsfubYZG7Kn/KGBVPpfmKbIO4Jxu8Tln+X2zOV5eCT5Lf6TOoI1UIhPFVU2l4hVSlkBCg3xx8fDnZNcBZ8zi7S2TTkTZ6EnXJ+CxUhd84EqB+XasWpDRSijtGKvP+sIZ0wkfzw1iB6XfiLj3CeG8u3zVNG76xH1KR3jA9BYz2d5dMIeDfbXjmpOt4g16svrUZCz9zknbmTXRJGZmnMPSguRADe5d1DtNmPtYIQRf4snQJaZDYTRq1Knu5CrJo/gpa2TgMDjIRflnA0rpwryJUlXpRY3s0VyPUh/0dOoK+Jc6nR3WbxSbhenaC1ib0CAYpjc25mRELtst+fzH1XDMbneypBzNNU9gtyuYLyKuIlfYkukMSd3gD+Mp6ImA9v/J7YvEu4h6s8LPdxvq+U61BW/1bA09oogmhrZ/ZyKWwvwRYAtXc9t8BV0sQWavMDCEEF45b/B7N8n1fdJz/VZuabrzCFFEbjYgez7Fawu8ylj4/eaEu+cUY32u+jEvQNIgZhe5rAaCwZegQFVdc8XU0tLhtRoyjp0mrRQe7jzIRzzBKd1iHM1WIBmMnB3qT4Vjzmhyx/jF8lldZo5t55bN3nV2Xom4qJQUfejDwTBvBdDKbXeAJNQIU0fM8R2fekz00DDxd8FzVnDmYXaaTasjSoGa7h4Cj2uTH3TLqdeO8NY168lhwU24MLHQe2BfuiTJy+fb4ohP7xt8wdc/js0pKcgwnLnio35auR0rUXxqOifoEIvC4fMzMvRiuq+dHt4fTSkIBDI24VXx8aiiIDcofqHFhvHssl2gXUJ0wFEtjmCakebMMIhloY+tHujxfD9VMUeXVucXw/TSHcRzszZAzKqCspeMB3Cx201Btfe8WLeL4cSu5aCzcsTsamKRXPj1+CcpX4EBjdEL2sWmrSfy01uLmuCPJ549g8UTXzq8uh960z7HtziD4X80ny3Og53p7CbLGQzbBhY5cOT3WXAo8G1TayZ+I9eZjr4wG5CYh3LebL0zZ9+PD1UfSZFRzOOJo4dbrPP1Pdmb6QjNHcZY0K+2UV00KZM2O86jymGVvagXr7LANxFTESAsVBovMpmQfxU6mfIGiyYgNSc7aRwjlTCt7pv8+IQHlx7fAO+OpNdfRrJuh/bQMtBwYA/0FMNZkdFNHKEvwBKJBpXcKyMbbEIhQDqeM0wOax63BVcsqeGkvW35BRCnwKSF9T5+qkw9S3r/U9GfnnMXoe9+ZpB+/7HEQbJNtlZuxLbbXnrelscuBTv5m1P7HtIaZzjicPQJQYCg7WNzEFjDqiNSn8PMNk62TYn8q/oWd9KtFozo7UNMp7bdKlSiijM0OdnKUd4VyhkDfD9HIrJCBMP8PRBZMi1OxKi45lZYTPUles76ntuCxGkDkUSsieGlWhA+KGQ8ww1ep+hUsLisUqzXy24xr4+y9Ya6FcCH6ZGz1nBpkC9673nbzg8RKrm5TbIWy8WbsjKuAe4MEo9o6xuEbGyYeH3mtpDLyAZIwmgTz6LjqY9iQGwSehF0VrSynF9Ts+RcpirUoJxLlv5TIOnk0gsxp+q8aiyYxzopJhXopB3UNSBtUPuxIg8ukFxa3FhSTG1r92U/VTTaT6SlXIlQ0Ab1pIiCM0f0o7ZIRCJJCU19VHoUt1vhd4JHqBPSb/49PHiRFUmb6MjrL/OjT4hKr3moRhMZ8oFYRQB5WjbBgOD7CtxQmyRx+w0ntk/1sJJxRuH7zcCdor4NFzlMvdYjK0hiwdMz3fUzg6HaRNljmQOeBSSyjwLlX9O6MiHAsTy/7iQlcFKBe7+WJnU34VFTq/PpM5gHpHwNO6Bp3g78FuRya1M48jO+VfPuZNVq9X8118EaAJPjS2nc/5a8al/5dsrkPcZIXJCZuSSFTq+/LNktWyX0chRa9VZTIS1uxmTTQUcsOXyLf6Fjv2mKfF3JwDMA4/y6l4ZJXNzGCa1wi8P42Ep9aU92Y1xipwmRwrVkvVteyKObVXZj5jex5KuVVJ4l4txKA49C5CM+RC3pwPisDQxebR7N9PY0q+2gmAadiSqt/FUEiAOEvhVBqddFTX9SQbRJZD2hz2VAYCl7CnEF79W7tHpX6/rFVdorSyzHBLO5qs8QVzWn4h8c/2TMPZPtIlRIy2a3PaLJI+qn+SofDa2UdQPlEIWUzGj4A3quG6bLNlJMAW5qw/CGcoSKLceSVBNi/VsATfc18w+/0SB3i3v+yae71aFPjuaXIFGrFYhb7XuIDp6qpKvPOldCxyLbpZr4jcBTigyOcEFMEFYWXCX5rOOuJJ9RaNgZ1sSb+XPvGMUo0aiy7bDHxluseQg4eVmJfpIG9fofNzZzTcQhFzAd3GNGBmK8uPhFBlNP8NY0LBaZ0MAqOrjA4E/QM+EkS6FwllKEFXJiTlbt3ii+QaxWAbXBYWUvSgVrALVAF76PWO89LrzWP+JQMUt5M8R62wWNT+8V0g4KH/CukgYDNlvVrhEEpnNeVO6fiRnG/a6xX8Seg8BHQYDkSnZLjT9yi9DbGcvJtFPpI1i+Z2P0vdGmrLRIPU9ncMIfXhJ4qZe5aGHia5ld/Skdbki4cke8FTQUGsivDWIoHTfLbJLkkXQ4ObHzSRJQ9xOv9ZK2gRMTNhBnCloGFabGQpcXba/xVSfLSzuckhdj5MP/qKlfEB908BrM/KN4kL/9v4RTKk9wtrj0Tt8MgcA8rl/ZMSi0UXfGbZhw2M30EyLgMvDX0JamVSwna6D/iQiDDZPpK5tdPeIZQJQazUqYbPBW/BZQCNafPTMdimh4XIu2Md9pCY4GHpduKbyKXqmX0sC1d2gwKXPJW/TwnlMxSMIaPbj1HWwY/8sT4PMMWYKtPxO83zwhkJ4Aw4D9LwFhUKleDIm7dvUddqj+0cx3sLW2D5/mPvaFjnZyMWqvyqMEB7HGxrUQGlzQ2qlFWACUyhnW44UGORISlqtAiWImy0JlJ1iiKqyQXIAEO2lZz8D7yH+i2gisu7Y3o1397yMSdxhvCzaB+JoVdq+4nfERxIFu5iQRHG1WzssOsQVtIcRX/FJFM3nsgoUS9+7bvOV5c7dpbdo+8+R8/4YxQ/afK4AyN+m6r8dKysmD3plGF87cLxWPm3DdpWcGsXro6dCJPYJHLAWPXRWqdkzCWUSm4W7yCnr6UG5bgTP6n02gbIGqzLN7InXPtfa8blsW2QHxt9eyRzSzZ8K9yIgD0e/LaATlAIxx67MW+ncgZ/a8q4JhrDSEECwX7hQSfc9TYezyguwpIi8MWV048OU5gu5fKhqTlP13p5Q0bXRpWxba7xYPLrqI6kIBHp3p6fSmZ+hg6jdCqJ7F6+0QrBxuWm7yP5QgzLeyNkX9/KnDRhnMPHpqomiXuAgHsbcCVxkKtojg2j0K4Sj+Sy4XX9st+KfIOLEhrTI+sUOoYeHJXSEYhbMEXKzdPyCP8S9vfDHKzIbYbrEdydswdR2PChC+o31uKvRLNdAQ2Ms+SBCjn0YjsJdaCTZn2G8bib1er4sqZpaTnDtutU8CSeXiZsaOXyD3h+0b2IMMTgLzkv/JIsuV1+1WdnAfmtsgjjq67LkTnvxcA72y0pLFJmqxm214K4sq9sIZdy8M8VWjwZaq+zxtfP0OAe92bSRJJhPYQPmes6x9LwjGdqFIElf1xg1A62kIBbozDRJfm+ksxtU1cIEu0V4iXRxvqruxJP5RYSuzNoc9Bdm7r/Yg3hKVjdYFhk96F5TH8rP48DtXJGqM09pk1HX3M7H9FO9x6RUQXCpK5ZJAW0On/n7TZPeSjRCRYcOVT6M69FDe5ibNNwTGSEMEj3BKb/lzdPRit7Zlo7fcF7yuBizNSVFJ+/cr7+4jxyb55/kZguUiG7Wl3ZZqXFSZookpUmY5yOHjfqJcfVhkqIVEmEwbUaxhs4Ou+xxxSkio4tbbXErqr61Fe531X/WpmXxk92pO84SGiu+QRVdJlnNiQ9IDZRI7ScZ9Lp7yKiKtAk4m7EDeXU1JgwNNVP6WkivS4tZuwoFDQCSgGvU6Mx4RiXjrRVVJSi3CY4ZlxX9fDsaUBPSkreXEhJhApMfi3Zv9W7FlArAuvJII5nczLqCvzsSuNYWA2vTVQsxXxhaRRSWH40PYzn60hOkkzqDMb0tlOBGzHuOCKCuMjlZN8mL2N8vmF3kHJBOpK0RiTA4UMrpZaWUvBzMpkLeJzryk+ra4pOakfYmAqpXkaChmZ+Af1VDcM3FAEdSvmTM5az5EkecxtYN5CnccNdZHVgrtVnpooaV6Bntt/RlsaGoNinXIUSpJ8vjX7DO+SjWMVzKEATmA5agmoQZ8dsPFvvr+0ySnW9g5crQNwPxn9Cqzedrv3BwZ8Mr9IxEJgvAsglhwp5EYIE5zu9x1u/Zq2VW4S+T5NH7JZk/DkafvoDuzKcD0ono7BTMIZGOoR0bBd8WyjpwNxbdjOIZJ/KuSF2pZaMrvud2lVoVaqF/JIzrCQFsX0VBsxTpwAdPMxaKB2DL8NiEjYYWPapU56Zu4Ye7IAd7aL5uxbap7bgrulampx1gAAxjDF7KUFGeby3B4yBcxNHnN8AfAhJRDvd9VvnCn3VlqoVNgvIkDaPRmmvaOi0V3R9j+VfFCNokG/Z88rDp8JzzlEM+RPcaoC3qLSs4RU3qM4mCgTJsRn4kDY8/KXP1CuI7otVQUWdQhU24igXBKxKqipaSsU6dwEc/WdIK9nKhYEi98VoYUZ000gSr4ZG+7oEtQRyQjitVLKtoOsPZkWOC5ChjiHllyLIBFOEpC/BXwopkL8196b+hbmKthPoI22PciT5kWGp0TeDay2Vq55tNrJVEFZvjN2nt/EQ/5HIiBssf5YxxjD1VVMheSP9H0sYxfwcGILVX5l0i37FG+V7lQdgvTGhqzM1q8rwago2eH/K9O95AlNmvKWOvMZ1OhW0PuwJV99/GZxGQ8e2+gIPVgo2gOnuluXiPHX5uOSg2mKIEvoCRJRngSZvVae1JPRNWSU6mmgv9xjOgkZLkZpKeKdN7L3L2agsPU948YyNhfyCfZ9u3qwPdbws+K0/tA4EzF9+NarJUlMelUfKnLlaNHeerDXfyp+ESd9Ps7CHlUhQ6x5mkGP3qBT5eph5QSLtojEtMNzgKXZ/lfiayIv1TWjP4TWuehHmCHtyaD90OHK9XJaQ/WRWBdq7YI/SX5vbGy8XtNuinaE4xpmN2qAS39MciTN707khk2eYYmgJh/GBtP3CjP7QnnVhZFMr0kWwRX62Ib7w4faKk3ZulN/sPfZyfMOHKe+37NVP4n5uQA1voB+N1BFZck7cvUP1uljZnefFQh0mmFInu2a75IhYdciExt8wltdrqnR8p2ts4iJYTr5xcs2ZaUpDKVh3xxWUtDAd0ZYoB9IsBQDNN0XQYjNPKEeQG6zZKAwvwqNBQ/yl8XUXLz7eL8jUkj0LdshmEH0GL5A4Bnz1OfPoRB7eTPducit40d4BrntxN61CfK7D9/zcpTAB2CPvbndKCf8rdoBaV7JDJatNeIkKBTrqvV6bt0vIgbBunQYM74pVYqlJcURoZqwQ/MwA2d8m+m1Nmjfs5JMVautRPO4QaqVRh2/LtHtWPoNyHnPGCCEh8DLkxCSEQsRyo+iR4xQefWYaqBLUPrUTLuP0taip6aODA7PsDIeLu7SEWnjmDvA+RaNn2xWm/ohbJRnD15vNyLZrB1O5djbwJQJVNQCs3nliRdOeW6xD+sR+NGalLGPL/oGqOh5/3asrdrxrrz4DBuHWS1DAPJxeflevFX3k6C6zHXQIBxJwzxUdioOrj3MtP130M0O8hp5ZDP/8bE+vX9qm/aK+sco5UIk9sh25COzWNRvfBEFg5a4Ol5YSDReSWlGsUQqVl8pECLjvTreAQJ2X1m2k/lwGwScZ0NrfjYz5OOolFJ3OXsrTosIjKLSWh2LAx6vIRBJcKgPxqHzNM4WXbseJvlnVK9mikZNXGgXyO+5yOhlR7+V/JTg0xhj6nZ13gVsiuPXFG+WGQko1kLZfJxwsN0EF44EuvdnSvFymHQ6yCAvt/AvoW6iSlyToXuQ5fSYXHYHPqyS0hOMkFczgKCLigyWgvoC64pHxdXejzGwJY9rfOq2VxshKzdIFYlMGg8Ny9Gx4sg8lKPEt005O1PVgOHZAm7Pv5a8IFnWIb1kGDhGFF+g3fT6Q0OjST5T/oAeUsECcLcT6grgBcsKuIT1VklauHXKWUAK3aRdAWkwcELOjmMLN9ZxoTZ3rzJ5qh95gKOQzGtfoCr1HXBTW0XOyISNoPuBvsXMOn54S2bHIVdZakPOpraMYsTWGOu+/vr6rjhxfsvKF1LKaIuxUdbR3CG680zznhmnpRd6gjKlJMR+YbCUdWGktYe1zYwY6O/tOGgrS1Wd+ix13UKKYhHON1fRJNdfdPUnqwkJ1WM4DtYREyBZhJETsTdi8D85LzOF+LTVv02pY5rtECu1DyqaXttodsWjw3wiUcEhTCzgFkgTJNKTK23ALfOC1i95IQp2Zn1UvUc+A1Fq4U54IGPNTnrPzVwcKoPB4IOUhtfkYtuw+DmryvamP8OpSECTCt3bI7oTSSf1VHBtDXecLJi+2/N1i04x5G9VdqPKKJj2l0Aeny0JA2HzmwkW/6h6wtWILwQKNs8FjflBfUdvhdZ5M4L9+b4eegKQrUQsTE4sCXw3SoiCUWZodBntFXgZb0DZ385VW1uGAsTi0TDRFUBA1leVnhWQM7ptlqKYFP78Ki8pgtX5g8+7SPFfd0AB3Sy9f9P+V+AYG7LK+ZKKO2vuR9ZfuX3zT3aOWsKWNmSKl34XX9pEv49DBYAk/ZdBwzx9DfPH9JonWraeZa0mme8gj8HlrXsCEKjGmyWtq7OzwVkEkLK0qFDaoe7LuUCIqh/U0yMedJUWLAzc026ZJ/hcwSDijEFGgIZZ1L3WPrBb2pA0sjwYA+3HD3+rb5jWWuuQDT4XpSpks+3H3jm1lvvmRWLboYCiOhn2VAQpApCDYmvODyEOMKZwJzhaUC5JM6N1sLZJvVph179DlBX8qAd0/CWoS6U46Sb7m43A4jLwihX2/mqhpMmHRDmrKEINYYOL3ZIKI0MWgCeUCm6SAHMHWoBMCbBgDcGpzuVp4jGSyP/l034Poq63sAHO4A1cQdPRtFFjTaC0cu/jZKntX93VIdH6dDEPMXz9qrZM1i8nwa/oxsoFyn2Y027r8eSimJ1MQboNXSZLRD+8saU+1ueyKmDBWfoUsQxIq3v1QmsqFQ+li2iksT1TpDanSV4fzASJAbEcGDyQsirkP1I2/wTNMJDqG3i5d4VPmiqRJR4QK4dXQqIWy7ao1ZKlWiXvJwOPGAXzpcEezt5rMHel2vVMDg7yKwrgC/a+j9gApHYt15I3ahTjt9NAVAcydTEZe+tAQsn0hJFsUoW1YS4mVJPWFxWks13B3eMabA4B+hJVCfFT2XcyL8w0Hbdg/18IWHAb+6NRtOqG2ztHFMeEDUteDimtsg675aO+GgrLryDIEoZpKEOr0hFANu1Ns9ce3SP/Fgqff/Qvx8C3Dvm45RClfrhrc9ut5vmN0rHNF49tpfHPBC/7nZVQFnrMF1jJP8G0rQYJaeSyYVzuAQKD20UNevt3m+KCVsEp0Amt1P+lzCm+W48ao2yz/j1nqqU1tPxwJYX5C87YYl2bcTWR5CGwdw+nrZBcBRJL4fv+3FgoTe1Ez0hkYrLrdz6Z3dYoyZpZAyc3mH3e/jdDro2j8ybLUAhOtQYr3bXJoxcsND5eWYD5z7m8KeAzKYGT6gYkEvyERx0YTQbU6OKSj10x1Jh4tya2oBsbnsuAaB7YHhQYDtgFp9XbvKrAz3dVKVdQM5d4AiYT5IMY/4UWreHoVmh6YhmWPTUA8lOto7eN8b5kJEZVtCXu6ixSQ16JRzPaHzpv1evz6OezFFXT2s/NhGayen8smtEiz5OIZGWzWJFvQsOXdaC+GVRbWBhFT3l8dN1dA4e9U7ZPVRpB4CTp35OowqJaOD4VjgDM6NfsQttMWlWG3Gpab24bVdoMFbMWIiAUr6xyFcPbNsPl7+oqEzZlU90kodU1nLR1OabO+Q9MRCjdBWMlLwIEWDZllQKtmASDoGI14sl9WIxBOxk4K7jUzH4vi1qnw+7hoDSqoss7VwjnPEZS/o+ycKbBLsjyFJVL9g4XSymWMhs7OhC27k6CQGhsOvDUM4RWQE6tJg8rsulR+7SA0sfrkk6WnLtCSERlWFkOLhfdf5d7+Ir4OF4yRZwoLvpi8fo1mTSxobgQeSqigtYdxrSAHCQST8bqDRxafUDTpnAeM/iM9MdnOlK3aPcgh1UHvzYBm+KA6JCiI0k5JAeRjaA4dFMsklyNK4inMyVlch1ShnyIN67YfAOKOBy2/qh7l1N9N6VYnAord+ldmQ8K0gFldVBFMRyfmODjwZcdPExuyeM2PYHdeWDfEwYpNEfOjPUTlRprbp9FdLVGqF1aYFqTx0+h085jfitGwP+hIXrgF3SYQeXHsgkJHtHbiQya6tlG8AEbt9a3Z9fNMe3Sk6zI0G71Cr6a9A3awZliKnybw751K3AMbiiH8Si1wHOv5mY4WNo/Wwz9ItqQaFN5vY7wVdhmXoNoc3KF0qEXBopIY+JiXh0LySqPCWXEXfliKNHqon0EyPNi2sM9wdoDPvdpAcwNL8Ghnkf78WhecAsQcgMM0JAXP93jMLcw+Z9TEexb8R8GuCFdwQQAmaLVRP/t3Kms0a6hrCBb7djSrlQ37bR5x72TudyLbeT2zq1TJzMfdsJki5TRRiRMe9ZwIQztu/W2JpXDys3JIZHLRRDaiq9nouBUNOa4V9GtmhHQCTNA/VzUU7EFPDr1cj/7rAedKNIUgCzcL8lbLiPLTiHN25N73tmvjXOIznGgYRghxZFPdK5ypMsWp4mMTFVElu6X8ffl64LKfXw/KjICSHJKVGYpLd0w8W4/VmDgYMtv1J5cIn8HIT50BYiUijBs3CskNgR/EjVABpbwJdVJhWj36dkqIKZFKvFxSO/IiErRMdFGukV/E1UbB+I81KilHZaOsoWySWYXSzFq0ADs5ds46lN6DoLASWe71n/yvjenFvQ/W9gtM7qI8s0FTlSuNtuxcwxRaZ6waz65nWg7W0ucxsChmPWQgFlmdrxfRlfxqmI/1Pe9ZS+ci6MlbZG7enKiAdf24ydDSIQN+MOpwZatOUnJ4JIAtWc23rw2apxobOzg5M5OlYBVQ2B5n4Q/C2BiTzLZrPNUMfhnq/u/ZkkQ5FO1uMNuycErSu1FJNmioYV32PGouaAqsqkmqbbA4JD/2t61t15NjWzHxa3wg/DFuYIT1dP/jW+ajlYqUt25qJV1l4/kHF0MVM3ZEsv7CGIjukJkMnXvTmETPI9Th4XQ1meAWNtEPNgoRWnY9Y/AhJ9xgzHwqaDk8iOk7ynrM2MY6QZBi8+AlEyiBkFOlZdSiYNYmhvwntmO9qFRtPAzkLh4BMlR3M+o7HMGJGQk4YfT5OpKgESnIsbXRAR3/mRvRklqDdEYyF+cxKCUEKl6qxtv4cMfKDwNwpWpc769UMfBZ+Dma9wAbMS7aKc0kNg3dv/1gl6X3w9N1sNyb9G9iAgj3LeBMtTIRoRBE1xqq/qUGl31CBSoCyUaVg2NO5/mLGC/ym0VqM5bhsyP1xJrVAD5u7avU0FRPgMY8msqdK9p4mDcm/c9mw1oqv/QKZ7EeFc+tJc29hv+J0eK6FO1Al+tjqoJIeYLU5BbeUwnbFEwmEapYjLflduNY9+1L7l8rBOXdZjb1tVola2mzen/1eX9fbtPp/kU2qir4vb+eIF5RROWXr0QkuSbAD9M1VMyQrgW6UAkLnHk0gom12tHKIyF7kSiO4tt+YFnM6otcgzOhaunyHSiqLlmMlpomlXEEJMuIepfeMxKFktyXFKQMj+21deDsAVOC8fNpUP6xEaIkbCPDhTZKPRyVi69UrMtzIZB1gjeqZWsN+Gw/Fyz9CrHezJTEtObNTyCiRUcLZSMudbyTToqqud/dbCDKZDMk+XJCuWkSOaQt4R90h9AF5f2pp9a0ILZztjP2dtZzrHAvu2Qa2vi67g9VUlQ48kgMiy/xahK3Z9rEE/M5vZKK07l7VQnmTzQpduA229FktINNBvGaYDHMalgSnzAMd/krbxOzlJTlgTQzmHKrRp9IPXDbO5PPzOPWwo7ZFpczgTujPTuTOb9hPNYhiDcL3f1Ay8w9kiyfALj+/V1tb0TRKYiTuYpIToPpkq0McxTuG/py2TRr+8pJsOThQzuxuAnakGzlw6fjCz1Hk4bqSyqKa54ZU906H/S8xZgV2J8zr/gIzxluXUkPz3d6s6Rs1mfIVtoMfB9lA0Dhn+rZEFzUWX9R1GK7itdaIkPe7pVTSj8VWxxJV8XrXp6nNpNcfyKhOKtxC/sYBVz6qk9p/XXxEQTmWirUsBw4k4nEPyI+2rHyx7Z4RuFwbTxa3Kcs26O4r15qaL90Xb8aRgC2YwkWyjqWXRGXpIuoFMemfrI3J6QDd1AvvZsOgCueMvwIQcv2HYPLeJiNbjn0xhxWaQPrn4NXp5b6n4G4qQq82b2W0+LpZWfQ/fh4HUluqaEtBg4UTKlrhH5eLOhFRSU3I/IlfFjWU1VobaGB7ys9q5+K0H/gAcHbucvxOlkNI2qLbaCDXUlbnoGGBP3w/Vnn626/WjNQcTsGUqrs8ZqtxLgdMxw7nFch81YMbjvgJkZpyJ6CsSDYZ2Ji9T7srzD15oGUr3kuqrmv2zggahMRGqupeJmk+lKy9J3fke2t4TamneE21EyrwMO2uqoeJqi/9MX0Rl5gHQFXe23aIH3N05//f0oEcw1/lJxxzFIy9VPaotiJtKK7RZOSi2sz9bmULOlPrtO631HG9Jq15n4lKIpzSmlO/Thlysfb+3SjuNIQdYEsz2JMak3yq/KAubBKawXvy99yAdNhPLvBBBoN7horhEa5orqQOGyGqNLPQFqcCdmM9Fj2+YZzj766haw6oeNHhgtOHoOq/Czs+uSNk8+8Y2YLNjmLE9wh/bdkBVKX8n/enXPknD5tlOiM5h0yKpDOVTsZYSVjj9oi2i0ewyuvjC/XGpXfq+dKTgZyz0ggCSZXH39qn57slikuwB+C1ep6fe54oMfEFbp7910RId2kh5Fps/uI9B75iBgPJkV+UiNyumx8uiqTekGlUPaCWE7Q1E7itiDPbR37BXSteTWmAMkW4maXJjG5b1RBATWFuDfZz/K+CZt/lqFX+GJwLRlABED6F1/txUH9iNqvHQ8bI+fKR+4v/45pyp9gC9ekF+XMC4SH79rYuqE8XlXJCm9ri6IKCqQLMEcjZOFib1phgF8dWZ9unVfHvq/1I2llP7ooCJ7w4c72L6bdpgHioOiVzbW3VWSbKA3Or7FXWHNtM2b/jZSEGxdazUw2EeAiapnHWr5Gfq76uEvKC945Pl9g5aKJwuE3m10UHDPLz4gnIYddo774CBc1tYhc+sfrPV4GW5R3Do1TFXsG2EuJqJDk1+BdngAc5CsLFkbC4YVx88w/sweO8W9Wyip5LDUpjJxa8UAAj2wmNQCOT6GnSh/T6ELNypzcAydojM3nFhIfuqcmE7lJSsm+2NcWa4oKsRq+zwYy9RYAXPHTOj3ASYrd+O3lJNx/Eg2UWUzKptK8bHhYljNfAMfAcAG43MWKc3fbS0TAh6NXl7/EW2hVPL42ISd7Sfj+x0RVNYwaDcXnQ2A0PIDSOAD4DGQkGsD5B6O1oLEWdriq4N9mjQ1cvnSwUULL1W9qytajIM+xAXPrGseFqUe8kyGS6umc9C0n2W5opjfNKEYHVxgmyOm/7CDzO9j/7MP1AM70z+XvUMHfkwY/d5cIUCg4iVi4EAaboOrHVq6mVwli/apqEtKtxN8PZHoIgcuxCPnEkR9f9xKIN7uQPRamS6/7BSPuqY1tK4JWGyp7jtxlKu/RXRMFMs7XKCzNKmdv3/lPwFArzxhEJGUf1y4UFxwUFg/fzoeJr3yzqByjzNxfs24isbP4dIdiqgzUX5Tynt7Oyd8Hq8O5AVxCDWbpIO1Ov7pJ/cDjkUqq4BRsKwpNexqTLTf2AddW60eEUHw1v1Tx1iCseHDCWMsqF/i3IguF/HeoQHmxWcQTRB6ciDSuYj3pwF0lF34XvIHq10rWXqAoUTkbFqtzXBDbe0/TEkkfw1YheKd2wM0NQkGwcQDG3/qGfnUhVFCI4jFEnv97Fn9bflpSiGZKY0DWS/nCzu73Gc4s5h+rsXr422OAzIffoORltZ9VJubyACSn4MR2/VYXHCiO3OriA1Oyav8PclPxRU4b2tKeDFgm4IH9rS1DYK3yhoxc4/M0z7dmRElK2vHd8IICXluA71oVzbF5841vxoaYXihIHrm2typTuaQk7DkpyO1EGqK/feCqFCY8Y9/bUerwCsC8fMZ60VZ5FCmHaHREEUMu6YXqi50lgOeIEXB7sOizBJVKjK+MBS6gPWl99WAxGROZhjUslO4CUe1IJtZgWYw4+qTy19Nb5neCRADQEIxSlItjdvyP8LQII+pvq1UPRGuGZ9MOFGSaJCAwkUW1aRgvhwnxmPCt55hi3bucQCcpyFUOkpbtCJQM5GK0EibYkm8HmlqVeJvOoG3csEI918SWthaurriUJC9HFOALPk7HHDKjbmOHinbqXvmdxAl6XsTo5LGAv1TWnDrxmQjIcu3/lQToC3vIbO/g8i+emO0AsIkse5oIXwg3UDqMjAdokplzX8GarP4MZNcs8gMtlS5CgJu2v4yWuNF2bPxrQ1ZiI9e11/pJwIg2LN588QTnNgq9ijbjaQE696avx2OAtB+C3pV28YGuCbFAqEYjl/iEFnA+eRJaRJh5nNsRLz0ON/8oa+lOFjvLyul9rDen5VZpBQ26h96q9zjIdQZzTEk5MpgxjVI22jHI2Rjy3loOfx9iVj7JIdHiqKQhvzHcCdKlX0as/kIwW2LsAdEoNPWuByMzqlC8HGHnOczpDf9i3ZW9G5Y22LYFsnpoUix0+5Za1BsSbGlAmCiwbo21qAqhiV0NIYIgEtIBKXVt/aChYhHStPh+VYAyAvFQCs6Gjeg9Oq2fAS9PCFbUIjySoKrCzFehHndxNXRN8Av7iCnPrKsRfwHOuLMhTtMCJFeMpC/KmVtsJdYjtYMvXQdwuioVvL1fKzXzAL/ypQ6mTzvG+8s2tdlO2MfBuMc/49nk4z9fPCSd9gQma613q3LXjH0RWbIfVs533tkRvmXxlpp3twJjFJuJU2+pv14EVVVE041wkOyrZDo7/NJQtFdLyqX+hevSGRK9hrExiLtpAi430xIAe3L2ONk3R0HZymccRQbcaeybAFqnWqVWcdYxpcG6q4F4DoufEuoDATc3RqwNZIkGmrbwdcfaPsgzOkXJBKTBkzFei1xGWdyaMmucA5iB6opSu1meZIJ8YpeAxGKMqjo/FSdU8dTVGJ7TXgqxEJRvfoqJR0Npq8MILpm31uJZQeg3FRbqWima/CJ6+a0UuwsgcXyv2/zdx68DyrL0zYcfWRvEAmzczDJVRozusp7gkbsiv1y+ozck1xsejvZBDLO6LMSV49s7dAVYqwPDWa7bYe9SoZwpwJM0HLH0XWFyOUG8XSIwb4VL0V+nrd3yRwKJGTo4NiAMGEMC3l1D30VAehjerML4ZrNuY2CmAR6Ce7UL504v7aeC+FVxDbXgwGEy6nQ2t2NpqbgDd98YxVy/ej+1bakac7aEYDbsDDE0yUJ3DrS4s4XwFUz41xhtmrubu8IbIoA8PfVxGzkR95UKNlltF7OwLL01muc1ZmenH1zJOZqj7L+fhkq11kZCpiGSPTwIgadeAxRe/d3L+XbgLXZhj7i2EmUuA65PYAwhwCDfM5b4pYGMVlnzemjkd5oiBnp9vs6Y4QYNSgr3eAkg6DDFm/3D4kHBnqsSqU1Su0PI0jWkzgNrU+XcKc6dSd2flyO2hRdYEYpDoFMaDkwW3uRna3ibE+e+Vue0YTQWfc+P3wsnWCvG8+EZE5YrMfZSNx5tY9qzYwJ8edyIdTjXkphbQSkTeKUdXxUfh/4Bz8Di9hwHlDRWQFYW/2DBpsOzQZucSIbDJtbkEiHq4/7mivkh5IwqRtqSpu/O5RTPQk3HWc4Rwqlq5MoRYItCY9vUjGoECsNwynCUCTMXmv7/aP7Z2saYV9aw5YPPPYI/ygh2niu0bdN9njhX9KQjRFi16NsH/86KVDyvYxU369Dka0ULn5MGb8niUSkihugGD3SOXGPKSKtgE6N4+Ef5u2nUqmJV8QeSmlqXY/V75gy1BNE0F/+ri8bveqKRMevsXaKyjUp/mDkhddZawCQqHWyEcoPka209AjILJ+87w6u5HpAo1226g+BMwdnuwDnFk9RE5WlbL1gZzd1KcZD2du3Wn+W1vd+cD769rL58oZZlwVb2S/aFROcWszPOwRTUyKlElfGawYo1LI5zuMtpDN29gtmj5Bt6oTHdCKycZgQTRGHGQNG24zZ0jWRUeWgwx43FJgzb5JKWtOCOXqvsUa+m2BHzglvf029X5m9gHlIciLn/Oi8HjCplBTdQFgCPWITI5GlrxQdbQMGMQCwGMPrg+CUyxpGKaQAlre/yC1Xl7djXL9qbutqolqQeYAQAymLVIzHuy0HZlLeDhcSCbF+ljZFcrkkzfoyUDysDOslUKm1PCfwxAn01GPOBcfO7wRoCh7EgAL2XRAtvzcGoWCI7OAx/2ZJxxinV1k+i84sO7J3IU3UoqzBm/J0yjgs7yDbUqYp/8HY41Qr9WRWqiV8LvFfa46X9mIOO0duclHMu81OE9u3/69paOJNSlz61+NweQQ+OZ/tlgTjzJVwhhYgpMcHx6hBI7VBV5lyf+PCaAbl9yaoDL2SjvqwARB8Ex/HroOocEb2BDhXT18pY3Qxt9cWQ6g+zwFEXIUzv8LqGnIyveMuUrMmcZnSkyQJzFpEdQDW1tEqfYnkLpEfIUR/wk2/X9U5RcVGCwP3KQLyA0lo+eM3wZxCHCbW1Z4lfMFn4aVVirBe7B9aoNbvMzmp+VUr4UNOzk3PRPWN2fndOH+D09abllz+wYJzergk8Y0UN9p/sVwgoxm8mmK0/70SUN2B9iGL+gkfyt7aIEqHlvFY1LgJL8HM4nyIfD38/e3JLtkBzMhCIRnZCvVlNdbXuand7jkYCy/Y8RXCs8O+P7kG5VpDOs2588j0xJrsMxQoTv1W1t7ugB6gc8ajgZiwJY0Q1DZT0g6eEwuUo4qvY1OUYddjARknttsunbAYhjd2uGwZCz2xSfRzDG1eJ1pdxSGgiT99Stn0l+bkKRHQr6USSwiRqOvLOTZa58Kr7VwPPppiQtosLufzIHvoEItSL7dfy+ZhiegdSBAlH/8S4xsSXUZRJoHixOKEUOI9Wa+ajw5ydOP9dDbFLF48CfGxW69AEXFJXZrzzve0iBQthcaFjL8msJPoEmLow2f2yFW0d4tNNMa5eJQGi9LIdYQqr0icw4XU3r8rxKkzgbU0TfsMDc3H04K+tspnOkJAnxwePjwTB/qQIs4SugRpW9ubUnrQXmsviCa/3gccGsm2w7SCoAJ1o4ydU8fnSFTgI58CKoiHDc0I2S2WIzDZGu8KcoAOWvRx+arBpLQl4DjixIaZ+Edua+zPZnxJfrrzdCE9XOrPWicBbO38IciEg5VKxdLnTr8zc9FNzL2XOzm9pwLAHQ8PynBJ0SkAgQgCJ/++FJ7dEcdslqch0pSNVxEgS+xdQpm6L50l5/nAV7wz1l/KtR+m2/qWgp8/EymTpc2qx5XUpoNLx8LDxcAjSKha8tWPb9cBTfTEZ/86CzwmHzjPGJDE/kO+VGs2B5S+jrdPJins0fNeMDTpbd5wmm/tHxKTe8L5Kkq+TE5U2rCULsxjqNVCWAt/664zbBxDEOZLCOTQOBKlma1ziK1LGnbx4luUeSUMrMb/RCmJFz21fYp1jxzPxSbLXSAfxUXtnYlqBEuExRccQfdpRJ/lClQNVLYU6hJpH4WnDNQHXyHL/PJW8Bprt4rRr77hucSFL2ZaZ6WBWAG/D//h1CtNIBEyFcCkbtTEV3cW/0Q/M9IVpKEzndZXgfTJQ3MLMQNLujpL7wKXsdGci3Zf6IjlLhgz9r2rNRdzLI13IrVUCWMSeNWbL82XOjvobqw+tra7ZF7w41aJIBHxI2ki7UHoq+pXvu+7lCCRCpEHjXlC+uVGB0YRV9pYBhhcaYZFqGn1rUb69v8X+7rkcx9ZW2a/unwEvyDLe6an/6mCQGeeIoU/+jjIFwTgLTymyl8wJgKhYKDVr7/96UtcZBzdi+yiu8gxNywIgb/yz7t8pyY5nP+xL9hQiqi2hLicDLmoqXefD4CMrlhQ3G8k/PJ/x5cZzvLdViFoLwIdDCCn7ocz+Y7IcDbfK2sE9ozeVYRkza8lKaoTCnrtj3xsfd1yIVCvnxz8DWM6kv8UsFb2V4tvd5lmt6nvrU2Z+l1uGbh6ZsrrU5qYycV6SDtoJRQ+63j0Gy4zc4AnsdP4lD2hF1KapcfPDi/6Yw8I5Yq9D3IJtSxFRlmuMkdUVz3x1un4UPnIxreQLEmZV/Pa/aKH7lgJbgMWuiciVeIpfAO5lIeaEgQ/LjOuKyuWE6QqsHhzt31EiwBWJSlw1QYKOZTrX6uOC8/FLEdmXDHwzsMpaicIsQTTeqDD8/rFfcO+Q3vBA3A+FD5wBUKBURU6sKBDL+WcQP70v5IKxcNJr/A6njXjI0re0mxRXa2vTQZhrEouCcTH80cmh7aRNl12Vc8cLZZVghbo0O48xu9r50gjWBF3XAMzOYFZgYaB3eUiiEzZgNQQ/rVVmVBNlhU8IOZ/EXcM280WzBanHxs2aRDNhSB3DJEa826ah5iXkyB+F9eRlm4zJoHulF+G81Hzg5UvKKfDYw/BvpYGUu+Uz/DKwMNI0tQfb1TReFu5fmsWs5ac7UmbqvJ19BoDBmg3pFryVIQUTr+78FbkMk5sTE2kWPBAVxV7xilDhpuQYevnpMHqRTcGE0uebDmN442Rmz0yTaBR9ru8NcYZ8Ep1xtENhP6qwG1BZZN6QakfE7Qe4v8jBOI+87o7t2gtW/nwC26SKHULPAqeejQ4KAL9nuU8Mpse2vkxXO6ufy2aiN9+r90bMMj1AwInnuZh9RgYoVKeAbKKI1KjZlcl/AWbgPvTdsizP5u15Eh3NWqkHQjiY/SLIT9NTmPOZM3weE+6xNUx3kOMPZgRdAyVzFhcYLtHAl2ZElSAQ9KilaSsbEW4oq2KmsbTou9mgq6pcqyngdBfIMDcAtd5p3IF/hRbkQLRxt5ZztpUi+kJzOLn+hn3k9L4YWyMdlULECFYnd8cKvnUfoONR9PwOsBDHGJfwNihSQOiHw/U0jMYyb03GbiSNcKX3/MUfW0IEK75kfT3h8gOoog8QbSfWDWDHaGVRfL75DfSuMRkeCvO3Wf09BjmAZdH9pJ42TyOwHRwIp4TrtMZpDHWc4A9e5vM6do/M0O1WgWuopJCuWhCLbf/wzU7ut1D0tj7GoMst4dV3JqYsc4sJlIi25cADVzwsvil0B6iMH7UTDW+fHJp7VEw+kQyoeGALZgaBTk+LjGO+OvY236JgsSFWVxGEyiF87TdR7oYhSiDxdJbwkX//cEeFfu8zZ9F+YwiJc5TXkkEfqAfQhyioyRmv5cHmpBjgHKtOQnVUSPL0zRvNIcC3LIircdU2tlWe8dM/WKOxKLU4bEtv3UxVO/NMglB2iRIog01uvlKO0EcyzbfGgQgWg7wcKCbRwP4PcET0SMzWG8sjkPi/bTlghNiJC49C5j5s5Q5jhVRzSXEB7CPRQvqT/ZSc2ZbWyXaSoZZI855AXYwtF+PmFly4WSU/9S4mDx6C/GU1r0ge4Bg1D9YsPJnXx6Y5raEuCdqiVTczbpC00x1qoUCE7HAsGPXDq3hrjIhvLYcN1rwvzB2iPWRNgqYXKTCfUTZa58jngzez7tjN/a0kqXD5TGbZLRlab7jsXYb4zFfiCKCZhfoAkWCqCH4j00g6fTgFlS97uSQyQv1GFmqr4z6f6mSpnRabEmy5okJvMbBX3hLVLtlt79QccesjlSyUv7FrCLLvPGwLOP65FjsyJlqHABekUWwBFqyXyzm+x5N6wf2TrCmNaf3K5YXRo7/3A9SzdHFgNAddtCAUlT54rxDHzH8k2BeyUq39YAck0R1i52CAOUDXL9H2p9b8/WUPu7ND/S2qXIcgRO0lxNEY9ZC5xaDMfvkCXUYpVoaeMDMLLzzIWJonEzRoMImmom3/QF9o5X1VZenVxm4E2yoJ76QyJv3jZyHuILp98kDEk6G3qE0mIDPOnNyV6DB966H1FmtZh0oEz73/WsTKeUM4xbpHUqueorvCj4PA2Rb4Z17/0c7arpZGmaS/243e5Cid2jVLJKUcB8CZSWWVN3kZ0Im25c6mi1ax0qP92ml+D3bq3db1TQGvgS/S24JwmMqXJ+gVInPOkGi0IEhRnGtmLlD3RULvkL8eOy5z7iuBwfn/ZyxWFP+lEphmwKwudKRk60oDJeOpzIfDp+bJRFHTn8Gp35d97CiOzS1omETANX6oPDGNlbXnFVFwwrJcxxjAB3ZB1wcxlHGcaMGOTrfdNse1Qz3jaDqlUDdU3ttZK2IXfGpDFnFZRd/KdgogwDV9vufpY+ZnI2bfuMTQ8X4VZbI3LxMVYAfjzAymwXRgXkFxP9r9WSqJD3bBd9HCeM6HoI3ruguBKA4lgIXw1eUoS0e36kmJxf4ipEIIxTFCoVcbJvIOMlMGD515WbJp5TZP4hBhsANWX19wvCW2SSMMYirY1xMNUJWb535k9EFquuNR59iHBy7u6HGM3NHGSRD91VQ+EMvYnEAz0LHiG9kvNctvOxdUQvyMuD6Qn1Pj51bJnel1Zzco18LruSdtbXnRQ7TFyDjB4S9k7sO9rQPgDndX177tF2dOnH+Qa4Z91N56UI94K2tFdvGCzXlL4ZIjPyyYqLDnVpZHNwtwqzyCSjljLUrwjbuq0SgUevR3Y//EU4FKXKW2+ibz/b1vySianPN/znZbjlWNdC530t4Q1yim+nHOzmNA7hl8dMj2r8hRNL5uK9z2YMn0OAk1mjjPGohY0xyBbtmTS+6s1wyzXiF8rzHozGVfKErh/GO8McIIt1EB2X+28Y1aVdwjcP92N/yKhWjtKRw1GrAHQh31felznvW+FyzsSvvqY2tCD3V17nB09w1hYleIvPlq9d0Z6NLTBV8OMA/9dwlrupYoU/cPr9pf4HNURbvpQV08beoEts8d4wsDEasHyXc0BWAAGx8gAzE03Cgv3MVgVxqR1cu1I0f3396zvwsT0JqZiZk79DqSw1wix70wwGz6iGwn5Lg+Ku+116LJIZtgm6h/jHZkEpE+8NjDTwSBsXSwStDTLns5m1Yue7ZFgqvPmHC38kLIxU8dnvq11eCPf6Ajk/9xBC/27K7cfILuzCZLtR8IkWLZpMATtZeoal6e8cKPVaEQ7Reb2Yc0PcDP1qqIXRc7+6m7AfwJf0enpOF/AMAdewig62azfP8jLRN6h7cqi0sx9vs5TwyIuZt4/3zP1hSsEhZffYhS/zjw73QTDRaMZvUnmmkjPjmuYZmTHninOArmSrJZlklxdrc2e1oToepzuskSmWZL8oLVJKyBmRC0Paz+0f5SIwE9qH7sPE+WmbBuPFayY168olpMTMPTuCVhOhjyNqwrBy3PF+OoVJ70qZ9BNo5RMqbks4c/NGYvGtfBBdUnraFWZU4iMBGn41V+7Ig9g7Zd+etbRuNJahRC+8HxyhhejsSoBpaK8oN/y7e5WYC6KBXp89djVQMMUYOhwNANy+TMDaD7Z4x/qEiu9fRFML9icvItSaBfJzgz3zokWX1CTOc6oOuWoeGn0e4XUNfrbIpbuOlc/Pc+GAHz9jHd0HSDeoRcZs31qv5xE9SuVEweCPkFvsXsVtbS+C/GS/CaGdr2CM7xU3r7IfIhcnRbviiKELV5D8xGNPCxsCz6IR9LriWq3G0ViN6SZMYx5nhrQ7UqvgkqdmQ0+pt5KW3xbZMHLDfGGgBO9PLf4heE6d/SWnKMwHt/7q5NcXMJmDEPM32WJwl6eDKp3YXUdcyCwJujN01aCUIXACCwGiM6Wjn4OFo0iTA3PVIXx3+j8f9WI4pB3wpaRXvZQfHtuswkIvY0EVhl1/ws/0WE3rh/CrcjhZoJL+NQ7SH6JSPdjVb/tt0Je67tsp8laSta9bR4Av17qZ6UV/1SWU5q2LDyi8FPXx0fIhQGRvd+ftQcWZi19Dk7UPUSY00R7pIJDiuV74S7LItyzkkW46krzqCXacpdo9/PA3u4DF2WDo894fgFHQVCrA8pu7fdlmyLvun00SzQzqFpq5QOunbd/0RR/i8/U45gdE69K6rRu/p3UMz7lYJ+t/vh+n6O0GfhVlbl1+4Qq2FmbtiMLSqJWt0gMUawxtG7Ag7Se1eC3xqtg3bpSF4xPodMx7VfCV+8V8iRzmw5CshzMt+vCaZ/kc9rUiAPFqDfIyVRKDn08TqdWMnT+PiezKa4ybUZHSdvP9ncV/oofDdQ2mQM/KxFEMSyFgf4+UUQokLLT65I47n9G72LR8vbi4NdrORx5B/10W7QL34k+jsXoWX7SiO/+AN+lCzo62s0Zo2siNp759yy4CeQka9eN8XKDzOMY8wrvzWkbwOrxuqda0VYh9CrzP8byZpu47Lszfyg+7rMWg+kUw+AcViNoj3WwXsBytkx+2eoXvrc1Swqyae6Xw2S+Tc97vp6NPIDKGyqhUbvMiCnabUpkftIOkB5pJCpEgU96hxUJyWeCQxoi8CpTlmCLci1Ffn2Z8S72Lt7OY21tTSrFGRO8gPwqEMssSyJbntEafy3zS3SoCICoPHGO11B1p+pwu6hv3TpFp0Ofv5bCPCKaLqnuU3kPqfvHM1S5lYyxMcz/RzHp+n2EaSxf3SLEUHcKx6dgD+ueSvdjFk9G6Sg3DENQmb+ScycjykzhcYjVU4Xkx6uo/jcnU0AZMZylbc8EIOB1Tj+mVXocn8fj7ZyCeOhD902g2D5prbVzxhqNBDjTUDtVipbObz0Rb8dDflbD/yLvm/NVn9drBZgfAnYiZ4koqsObDMF5vvu41nsMsgiRIs/CocQLtHLKiVkz3M5XwXeBkwdTHS3NDOtp9jrygRrWee6PGbz1ihuNoDS54QBBifr052aqsdT0+8p1pE6uG5v9hQYmY+SwXQliiUV7uWNAibIqrsgAxvwryJDf4RVvt3UxI50gOWOHt+V+E9uoKLblRGibAXsCeY8thtnloBqQ8OffxMFbC9TQov2DiAblB07WXCUS3BEh1XwQkEiLINWq9gh/cvItX3zah9Nv44eIlbTCNggRjPwMdNSAkwBpoft69xODnMYdWafB+s5MMkKq3/E9aH9RosC8CGrYLfaWPWQPEXmc8PtkgcSwWXjJo/+mkIjT7fmXKnxhxnMW/Ib6Mo4ARprByt+xmW15eg+MPrKNDLWbnISzWm1/mYSaRhdl3gTy81kHIiMwnC9+WuB7DURtrNWfuHA001lW2n2FNIbx4zAlfZNfZO0YiFjvyGRuNEIfYsSOc63ph01E3jLhB2P3Uzi0egYyVwAXTkNVxdoV+CIqYUTukKgmfC75FI/Q3nWmH+Xh8C4w4RnvntM7JYolOclAnMx5Xb4Iq4qhDXRlmJsbCTD+f6SrQkkCiY4tww8n0XmVZaF9AbnSfFuY7iaERqoVKtDZ/cGi8kUko+FbrTYcMsTP0oM1ePFKD6Mj08G7jYCYOmzQbrBIInbqF2up1UVPNbmJn5zMbViklyEo/IIyk7eFE8HimkIJNl64cHKJ/G2Nu/Lr24B13oGk3ylu4NuQw2P+I1hioLYSU/v6rZIOblZsbk1I8ko0Q91A7aLAFc7bV1zWgFYs5iD9taVZGA0yVcop4/NasmzhSlzJrFdE5f9iUPPXbKQScCvVUS5wyPgL+SU4Kc9Q7LgtH5+iTNmS8GoF9JtT7l6uqv0riMEpLVZL9Ih88Wsukho/2uaMfjgAxX7fr+7ua+aefWtIWZjGWf8YcQyEUaYmB6Val0jX6YGmYs/vbAxReUdX3qQhamcgayFVUNRcPm5rJZNcsBV5seOPvU9W221D37A4MFkuAQs8SUlc4YS+qLOvaXimjjbYOicRZ+G5gMt844zRQbdgpWDp7wPTLeqGDJ8MR/mxlUYyCh/3NGWzXV9xzmHhkkRnF1ZJX0OjrnPKpKnzcp6P7jPt6E6/SzOQpWA02IRAuP5plq8dWR537t85c1OBgtT78el2yZSYv7TvYwkcEcV5bauVO8DqNX1bkVWxgYfSYeJrgo3fA2NZgVPrNV1WwJhvAM1WKnjcj0knOxY+CuVcyELhOyKefu2OhoI109zruclmCeOI4IS3V5LRub9XCQdB5ZeKG3GO9H6JVIWmY3dIvpjZF44YCWxHQZg6PHMgkW1ynahRXDI+z/yLjrA8FEZvAaXEfanIO5MELlfFXHTE18PMGyM5Jt6/ReU7L/ENcxychAnG5tpA6rlLDAk2XtWvmIRBV/Cwxz2jRyeEv7qqnrs2jSSFxBDyuKBl+zLDdjJWzB3Q0+Pch5DlmF2N+kvdoZaYf43u/0oa4QWXgtlcUozr6lL7Nxby55gNWHfaL3u3K/H19v6rnzCL2MylI3pTxsC0nkCVxErDO6LZ6d/pkad74UOcSHLzIWTsHt0IPSLuTBLLefBuqcSEu1dyBBNh30m+zdq496noWNJU7cPHZgxg0oLn+Pekskyg5Ow9JFhbucgRqpPhlVWII5DVVljE/srff6N61RyNCkaEVOAjKTEpHzmcfaiGGo/AXZntLYAp1lOmM8FfUgnGs1Q4BM7dBY9zyhrylWDDB52e8EuCmTaHsJBONwiVSweMKroY0CmOCYHWdGo3L8u/hHzOm3U+txq5GdOjljp1RPh6ZDxSrFxBablkTfD26qyBU+ttiscpCUcC9Kdo22oiO0/T5CEm+03uIPLLy1NSN8ys9zfGfm7VjkV8XqzMRpjNlCZBWs/8O3vj5NuQDJcPWVRO8s5if/qIRjEGFNMxAlsymyFuIXuAvObDBzg9Gx5BXqZNcrND26JuTMhHgvRSx1qoSBGabPsv+vnvzNfKfqx89m9Tb8tTKJlgIqEWpk4nmky22Db5AaBEuaX+LeFt/WTgA7mKzIEBXbGiVPZSEtIpvmJ79/Sgarbu3j1CJEQ9z7Pln/qLY6kk9TZhV6vkukvp7E3Inp4TZj9MiA44dMLhYsggwq/KLFbv/YiXVmW8g+XFL+0O6lpK9q6L9aMfGXNgYyvaUhqScBGqdziXaETrvUuYaopxk8slMhJG/77yZqHeab0IjT6W+WBzkgRt5+z4GiV/rlIbUIanNDSf61bMxM4dhe/+DpqmiAPjWLq/whaxpXSs1Y1/Qzgay9e8p+qxcdnCVIvIH5+Wr8TpJub+bwRHvGeDVYHYrDNdD6vMq/oHBvOsfqZGhcACVDCWJl2Auvejk5rX3UP5K85Lyi1tV1Yh0DwrdAkhF2tvjh+X9EvFtldow5KH6y83x6KkMTd7RC93lmCWrOMBs4COZ5KP+jB8ATnYPQEbx6MpVIsHerknQk3AS+OJH3Esw9c5a/rZNz+oTrFhmxYph8n6lH8RuWD9zGHUmxj9w0X6dQvfEBVeqDXNmXegY072f2jlBesYL4hqroypJEyCngIlRsM7BXr8N8c8UvefWV+IlcdT50Zak2C7q6w6W6B9eXja9nH7amg9kxFa0hRJHu1JmwCu0tfuNBg0pABIDfUCW5jWL9SGloWMRKbotV3I4za9sBQKlUZSjUTtb2K0AwiDJ/TRmmpZwf5Ggfz5vPO1GPaZSl3E8vciP4IAQWaxiHT0ZnjvXgLG9/Sdi4YNqFCpXt/aveCZurAb/yfxACDTLbKkSADQ1nx+nK2uv4Z6ZHvWTkOlqIBRpQE9oKEmC3MiE9rc52EjeD+K6C/s9G4+AF4oXHnrcvWksCDkTnW986HEV5J/MD1oXbW1SkgNBcHBcIKxu3C49JLrSgVY75j+PRgB5Bg+NQQJeNxzopTJkUtRzJkekUXeGTxVpQOCjqHA2/Wq6blCvKZyZ64D2lJeMEtWqRyVqFPXaHG4Oi5yzRLPb1hYj4DHBJ2YjOp+uw6q2NRn0XNGZs29EOcnHRjfwBbjAjCxNAlA3ecRJaiVgsqGQrRDhDDvZDYCDws9bmhidIALTmrwPqGu0m6eOfzdVjLrreCibctJ3Ku6nYtrkt9fpborlkvaCb7ra3DeNRyD/uc7SYJbBDZ+VstCHHKpTYsQuQ04VdYgNY1WYvN5rMsFF7RdCPWl4svO0BPiSWtq3128kDMo3M62zWt3a3PjE2MxlJJxRTaO5suaqbWImpIsOalCRsfmsKIbm42tsH7hjDb69mhqieNbYo8UJBEIq8Mtk9XzdVUAojGNXXUW2DQu4KloJ+GUlWHpQHl8WlqdAwBwmOOYbSLiJjSqzbbasFEXgAlw+ZFT+l1KRXqUNBciUwdRluGWLUpThXc58j5F+OgOIKvm9Y+tPLlTp7GDJse8aYE2ft3BvMoMbv0CveAOi/21OxhS5J73kSTYPjaE1Wb+lNblluzZUHx+Fa3VMMNwfvcU2Rw186VdS/gM5v81lkddrQycafnW5FkKhmHKK5Bbbxi0cpb60x6+20qaLTw+Da5TnqugSPOSnYaDZWvy8UioiyHSYVeObBoWnSNEp4mb2F5q6OjiJ0Cx79uXUkJWLb4WrgxS9WnJJ1IXUsSIpOfec3TAOCD5ZGgAl+BaDKVzn3LpiiV/FjUxMZSfhtSoAw5VM/TWDQPksdaFSh6LS1f/D0Cmyfb4WluKNv7QX+3tVdSXpI0EWOIL5Rwbi5LlfSFEY4KRdHlaq6Xpyz6fdj/B1I1UzkxnpDY09gvAUhq8ru3TuS1PBPOkDl1lBOVXcuARUd23ntAW1jTfHRkyt2RrNHJ5g21Yq0stDShcKDV2yKewm25lsryx8xRSa7iHEnzST6pBZZWpF9HfcTPMEoJJMhZEJzmhBeJP8JlcV3O3kkQekvcMzcR4IMvj4S8nYgd5WcymrJXj40U84P4uVmQl0af8+pQawzLzVFACZHVEioNUEIR2lhFeCG4TpJyVvaMVL0eKFGXAklGaJmUyx3ltsZkCO4+cKOVlqk06KJGl375OiILqNTSn6DH15IHJDC714Ky6gJ8oE2Yr93eYFjlTGyphsDA9QVSfidZgYczxtUEo4rr1cLyjNwVPQ03gJ92LMLcd+jtAvWmb1aXnQiIIc9/HdDLS//R5jDyg5PrQVOu2QDlIkdI5RyfhhXXIE3TBZ5wIvyZZ2sI6CggJIHSLCrTUm4PCpQyUWvugKPf7SVaVPvFb0lB+FOPe2SrOE1yUSrDYOIiFxw2AC08YOuCgzhy9xs2jfsCPItta2UqiHZvQ66c80cq4GmbF5PLfrdZSQHlvZs0ml/b3FFylwOEmNXO+17ZMVbMACCITxpIlkvvhJFCIILOBMYBT/Lf9NSwCujoGalM+gNpbt98HpcimiJ6VKVSHkBcmdBHasMXkqF1lkNBOs9kV0NT30tfUdpMlPbzrzFvyh+pIUBjpp/Ouyq8SVrwyyZjz1I8TCY1cbANvJ+y/kVp7HuBpkf/19lOLy6BmqjJTBhInp1nDEdFxLHBX6DaR5svGYlLXdfP6y76zys1r8Bt6WrW7utiCHqVKKG6+/+LqGlo7X9+mJPg8NKBY2MbhFrDcb4UQdtU0MUMx95UdewILLabGM8zw6/4tfe0ryhfMySOq8Qbjj88Lq7rdry/TJULRfpFHBBkh83nIin5ONUbogbTJ9WWYgBl31qgKp9MsdK97u2QLrnjqZLmC6rPNxsI2FItLlfH3Ci4yO/qNfEUAuaHUgAAPdTYBEmIde5eKiOY638BTs5x1XMaagNnuvfNJZroiBzMJGbBhGTVDMc4YzWb/Hd+Vwk4FHU6cRyTi8P1QtOvfDxTuaA4U060zhVBWTeVMZN4ZmM2cuAJpNVyni3978qQJxEqEJ89A0D8ujiLhHL0JETs1Qw6b9yG4dd4/PtVCKt3NxQjKvBVrvxgYMBxhB6MnSorCSQYQlnBd2bplmapEKGW16xwns+D4KTjDiIFMmX3nSu2tZKYhl8xCCMxy2eBaNqCqTtZ5aEb5vQ+V+OA3+Mr6pthRdZSoG0oesj8wAM5qt0I/XL6HFHNFfuKnQ5jJF+pcdiakoXamI2EEU4IL8pH/ekDynAiqw72eyGhbguMXD6nShO/NlvNb+9P1UMRPYnA+v24nBMbBlgnhsRTkxbEPOZ1ZgYGNgXzd4AjwUnVPIgAR21iFymzChkOpKp9LHlbG24aBRbTvkCkUC5DTKKYcLdE60gF5R8IEIYbAmQzcSyurvqrgibb9zYGfTY5ZJv5zbfX+AUdkgvIx0svk84UByfe7HFTuE7yCPgq+h7yanWnk9PEwKDo5R42TUmtHXeLBF7Ajt2GCJhafXrohFKOI3uJJjZTYI7MvQ+DCOdvCYlicW8I6e/xeVefZ8EQH8DanBdSQLRb9+DFnzWsitNNUaanSBcjifH3M0X5jZw+bFDepX5qA3nKDjaquBEBJ0CZOminytfAyL30b2ha9fAzg7KVgrQJ7bwmmh4zWJiZI+rLNjGHzQ9OnvsaYHFXVeFXDd64kt9qAhgYLfyTKTiQMNhe1HgKwp557OMKzdTEsMNV7K4/KwHXOTPWIyW5/PJv+2usm2Txg3nIKVZEWSAWG2VhPodriCyGH5PownePR4y6/vwYZejT7Nlo9GxG+ixrxIIvRkzaiIRDpdookQz1AkwZFnXCnECZd7QYaMjPafW2jSHATh9SqZK76PPYuRossfDOzsxdhu6tYt3OjXD/56aH+KQucWlBIdEbSpMaKMoUu6vVW+5QX5Mz1u5SJ/de+DM9EPQ5eiLRWxPbpk3PelPNvIyz4+P36tOrLOrkqmXaIje4JHdKCiPQtdS0qNzN0dT4F8c6yhxcb+YxYMGB1OKn6u2eUofXXKNmQLHocZFpkK+WGnc08x2DTn1etzqhYOF4b0nHhY9w36hH6iGPCOPGH9sHYrCIxBfSTuTYAguVwfJa+reGdJJicihkooZu9h4eG12nJyMsZWURguvVxVg36oGA35CFMCbO5KtfxymrVTektxuuAZohY91ADwlilFOVh659QfOa1z79sIo20vg3amYqVm7myA+F/xR4rhrg5dhf1ANTN6Svj39xd4xc+a/zB0xMEJGE2Vy+JJFGH0UDUALSBKKRcQyDgEjPLbpteZCEZ0qq9+uPkEXoFRqUVk6f4fG/0dWD6/7YBtobcV8KoOCdNCUxckfAL3X02WGhU4CIwyyoADAIsES6CNRMogZzzjmxKrwf2C9Qd9qbQeGTFyYBKP0/+QX0k2IP+30zPYyBxrDHFEXt9uJSvaFv77Zhpz1/95VJbjMBhOYYBf5L6F7QXfh30TatYt8cLfDAjwLF3YlQBlZLui1w3WDLk0h6GCUXJ6AFHEFZq0ERGYqC4QwABl98BAwIxAMEV1aWG7954Shkuq30BnPT/C5o3bEm46U7pRliI2nlDxnjnr/K/F/1Kkp1gB7dRZLDb3BGlaB8/53F+DoM7rCIkn7GGGM2EyDiIVnz2tAGsIAumBuDei2okczvSFHzWYUx0KadLNeh/WLhyYU6Z431jrxUMWIrHZox/qjIBVbUGKj5R6Arf+T2lrE0f9J8RvbZ6/D5UwrLUF14ctMci4QuXqvHkgN/zUw4b37z5AL8VfjNCx2VCDB8r+A8tmCE0c6d4/542HfpECCd6XSB9BsDCAZGW2pUrvAUjea7q22bTAm5qwCqLOuA3aMUllFTTVBOPVdz2rMzJ1MER5lDXGUB6Egy/+1a2v2gw8uzhHl6j4u5O0xyy0puDn9rLuamOF7MgCbdCHyKujFlvv1YVqRl4D5PJCHN4iqj9bdKSJB0y4H+zxYISWOGhFxzWEicMPID0S6yn/chyLjzFIvGafx3GK9aPFAwBpK3PcvdDqFmkWQWv0ZAmyKLaGVgLHOHHqJ958mEB/4O5qjvc49VunlYMg3w22qcIT105/n4Vq9KkZvB3WLlWZNRgAsPyktDkd9Cb0nKpuD29e92Rch7MjyPDkD5sieata5dDG1AJZlaFiSYO2WbtJrHNqCU4Cffbdk6bbzqqDw4fWseZt4rGfnQe6HWpvP8aWjleSclpjbLaJHbLhfNp8YrsikOc5th3Ys4mp9BMM1LW0KHsjxDJypqkz3vADmuD1bVfoX5RQZW6ETgeQCaVNUnWXhpTOaHXZMNguXqqikyxhBWpytituf60L799yOhtfF9DIZdBwmj2+jIDLFQ2WXyrvXZnF/uLfDxcIDmYQ7HB6hbTc2g/4k2x9iXhcanynb3JgChnZk3APbvCAqCMJPxhRsp8UUUXqenbAYoxBHiWVIh1qSUO1kf+qCQK/61tM/LwR0TZtrKwpvql5tC+egH6Fngnr+ufEB6ItC5gwzNhhlDEnTYABS4IWPIWHh7YDE/msSI4JnKjbR/jrKuabxmzAC0O65QQ/x3AEX3+h65r86kYt/8zu8NO+TAz49J+OeBh2gPYw1tMGieiwzqrfEvwQxn+XShyoOmHiZFtvuWolKUR1alWGFQ1HqnRPTT1/HHMMtG0LoqAqWK5WjtGDd+KbDAPx5/ozHqFynkMN+PKsNBAoDKiDcHsssv9YnLNb5uxO7IUofZ9l2HbIgwTWlCINgiQhH5lFiIyv0oZeZw4KZQ2pW1RrUyj1SfJAGmSpd/ChtaIr8u2eBe1sLl5If2i7A15KuXGsYd+/6WuRWqRgE9A/8aEn/duOgIwmyuU5LVPZe2kX5dV+AGIniMO+FDaRBgqeZjNoMnG7zfJeNU245j0x0u+9R9sTAlxfgVweie2pRqb+dZrKZrert/qQQJB/o3CAYu94n/oaRXaZDduB1yJHqxevnpAcL0VCny0kR/WQTkZrfpOuIK4IRe/Po5ScYQkcdy+kefGuMkPq6Tn3BYy9NRT9hrF8s5XzELj1/CjT4ict7mPmXVMswQk1TtOkFRb5OlK/fQp0C3XEJoUm/N+EBFxb2HCWwoMM/BNJBNhTB7zpv4P6xuF+tvMNWq8QfRi6p8W+4YK4CtLWzDY/MiwLW3PdVPSdvfJzUsmK0u8ZhwfO6eZ2kYRfB0YDI2Ru3CYyjC89bMB+0QCXFVQ6ld6iOQKTNuAbnLfWvFurahz8LsIYxwQ0U+YugHKQwHRlWHJZjnSQ6ghFhoSTSnQ7igjwXOz0q+4lIGTbMG2rdZWoC1KgmL/65OCAyv53Orpqv6+UKsS3Y4BMFuBpgg8iWi1Dgwo/acDoje+UXryyjRtOaRtIC8kQS+aawlMj0Utn5NO2BtxG2MUwrK8cKbEcm9eXYYqGgiHZ6OW3MdU8j0fFobAGqW66zUgyYU5o3rNFvCJ9uY4jMAgCcMLdwkFco6qSY05Qw1S2GaJKza+pcYKTfYb9meMHj4vqLqzaqET59Nh6WI7OWdhlvCrxfdp35hA/0GvW07+flC1nJuW9mLIUV5jxYsqJea9Yw+yn/6b5kBvt2rb98Js/WZXu0TyU5QphOhMzWnT+dAqXUZDROwZVuJBeyysG8D2mr+5nCMnPzRp6x8/yzCuUD2DO2+ddpHWd7FiSaBXNwifTVSXCSylJtTpmvA3ilK0vy9bEwj9JWit2qE27jyqt6GEKKsN7gF+m1V6HXbOj+t8XHbaTtZVeXTrO6TwalN5pIRzvhQAgA10EOxVYUJlEGTRP+4pZokGfzGf5KtMCfNHXSlWmtOc05xso0D2DSxny4gmeCDOVxW4J4TJRxjDLp4K0GA7RK7HxZWaW12D/GHn2+HF+8SQFagRraaGIcZiSKnLiAp/oV5nQk/3mY0yole8085UojTdZvmzyiE3n/BDPzqFb9Zff3vhl9DtRQGZjf7phuE0oLdsYrh7tJ5rkqhH54grz62yCCBHkN4Uw5ioKe18A7CfPNFkFsQBKVr9QdIZV1HqfwBvp8pZyUeSSNZN/GH2OEjyVjf45Kq25yzXHUJ9zr0PZmyDhKO4dyj26lZN8xLEIabzVprRp+9o6BRfFLpHKYOPdlImLAbB+Hz5NKoJfziAMh7yuuhzztY50ZB9Iya8QepMRmkKdUQWbWCH/SF1kXyx5NNnAhsPRgCJeT7gZUKUTnirWXstpco++Yebd02wxzY50a07jtCAaDX0BckXRzSYUKDv/d0PmHmIf4OrjL+hvHQkntVp3T2KrLfs7bLj+0tR+rljH70phnjJEkg7eA2lt+xOR18KymISOqyq3HCepxAK7bBu/QLznarnB7Miqx3vpSXkRpZcNH8vmJ4rC8Kp8MwoOTDWW4E+Cmvmh/5FtU3fiDXY63t2qQsJIhZxoKCLZsg7mX/w23l67FbRegrG7pDcHP8c4vYFbSyaTWn6W7uXgmT/RDRJTeeQjqm/HEzT6kkKdcRRvJk7DZfJgGgZUncTjwQHYTL0anrQ8+CG/JJOaXkeJry/93uGTOOBwmOE7O8Y5lubda4lFe2vRg8MjhK8utenmTtpCPIm//H79bamvvWT+wbVr/ZY+gZZ8xB1Uc/xK/Bv922FAqIKzjsRvwrHLc1GptbhvXER7zVBfyX2sD3aqmp8dABb2Q9XL6hjtJliscoRCp3gsAVHNlQItba/kaNW3+H1zVPvziFvyF6jN+TlcAXOk/5b305AIl1AdAMdXrmcrc0imgJlfCW9RhZvT1rZyLtO+N994O1F9tvbxV7IS0M2eHkszo3gD0jgu2uVvLIpC4fQnPPBx8w2Zymq89JWUkZgl7brPAQ4R9IpO3MknP+A6KOglSOCdzqSzKmYJGrFAGkQ4P1oRemJ7giWWxleXb4FqxelNw1G71rDKVQ9P3ean7xDZ0C32o1Sr4p+2o4++8GSQeSUby8cfSwtC05MuNSFEYIFx/Ky3qTpfB5x2seSZFAzfl659rHKCfOGcJoZr7VhiZlYX8BOe5Dag3Q46z/cmpD9H0sIRzV4qFORHDJR7hACyXMl9sef5C4NYze8HZ1VqoWS1NM+xuswbhFRpR9DH5VY9bjaZ5Z4iheDKROpEPHxoh4avSGlqkRtoWH8v0pdRwOAIIp9IbLty7NIX8HqtO1YG5KXYI6WmrR6CR8ZcGBgOga28Ede1zpQG36qTcW84sovJVe7+5r5cK9sQbWlCErguuZ9jSG/N4rBNhOFGXm0KVpN24SgV/2gxCletOOJSrEpgpfF6T63E3NFOlkuicINXGyQS4Im8xG/pOktV+4KVDYITf111fdw5ynguNv0wRpSe0o7meqYjON3KYd6hq5lzahsdoEB6q193Revr8YAh4vJ1MmARx/fKmGF4zSK2tqRmBmnZI9VbbsVnDpAesXSX10uHzbB8nPipxZtINS5XltSeRSA94LVTxDR06yuvcP8+8Mu/k1D7H0jmd3K/ok8b2B96cIt1MeXi2WuMYj0pqiOct7xy8+CM9t+BdSgKrGpsp9sokY58OR+9kSg4+31zSJBdSvyBhpTXMK0QyBVqzVC9BZTqsrBtlMhpFT/3+XtqbfiVtLhJ0suEoWEdQHdjWPz8hj13JTOTsBQaQpL2HaqZ2E6+vkajHw9XvGZbeqa2C6PyYO9h5JG2Ru/fkBtjnFFqHu91JkZWPfqTdagVRW0ZmLnk4UgPjC/TQCSSVIu+QWAWhdXWtI6GIkrStK+oaXRvl3xj1YjrZ0UOULSSVYMTGVyaDHjEphOyWO9mT0KU3kpvgwMTPWI6gAhx7dyELc6riLLMXEFdDzZ7M3J9teyCKoGOhJe/TCX26bPGCX3QHmeyrfIi+aqBLTeLjjy9WwNjH2arXL5DMr+4fWWvFDAw+v/oG+EVIxQF2roK4ciRbDDc11AvYDkCshKrshcJgkI5TqT7HJ2aWNllDrdv3HDn9S/l8UaOHUYLVvVna8Bp34x9hf9I8u2UELIs3oLGp+vNhQXy7xSr64TvnueUL2AHLReoNHrSqPQB+aQ+QQQBDbiMXs/0qcoLQuG/vOFd8T4K6HsJ+e/Y1DdjaiF7DaPmfRnPyDKyLrBV7AYhMVB7RW3TAzCJWN1y4j6ABPkgIp+NByG133+WqlGhPg0w62JOg0lmhE/dFqdq3pf5jh0fqsMjgVkshkuyUz+XxISPBcJS/EnZu3UzhXFQPr8gFlQE3XNJbvE8LlgB63OFB9qNOcvY2+RadS6Qxoj0euO+bwDIIPJIp14Azq610QgpBRJz+MLMjTO4Y1HPf9WxdnQx0e43VvHVHtVRQKaJT3tRtOlehpkYJ9np5uYIHWRuf1O7vFZLIb63lEzj04eyRdAPpMdBhP2atlBBMn+WRLQMJdYsiym416LV624uOhbPVGmPDfYltpXVpU0VAhLD8nCJ4EdhBSxpIp0a2OKwwjrRFA4ZblfbUBH/URMh2TeR2OXWaSG6tEDLQCs/ZYxrfA+PGK4qW6kN3fDeCKHt0SRupLRc9EbhLD0QW4jthowOCPtY3CiTHLs7MO3lvy4NUZC7rO1kakVoahbZKpfEAji+NyJul0UP3eEMAb+2I1EPwb8Rl3EJmguMOSGguuXWjTQZqe9c6K8ptgRWux9b2gBZq8SeXhT7WDpaVSlr0xoH1WorncM0tqv9hJ7DDRsQ0Ux2v5R/qnXQrLA7ByYhaIA7ot0fECzRa2DTY8fyHiSGVguFaXHHnqy+ZwcnE4TEtwsYlwUup9a3B+Ly5fskgogOBZcBt313okLzwmlvM/k48d9LJvVt3VC+cxZJLVBPtPQQZuGLEjWibYhBUtJs8ZBWaDflqrMgMqxNIaqqKL5i8dRYlqMGReFCPZxIo1VPEb/PzrRh/RjMWo+CUgQKdErHhyc3iXu03OfGL+2mbnsiXKNB6mnI7Uacv+B86rlKygxSlhqVbo/UuemCJZp5//Z6qbjn/ddj6pq9apGSgJqRSssqshW1Q2fpCr20u3RYMV67hM5TongfVm1/vcii2bMpwodkTTBjHDUjIcUyfK2/uT0DatCmmltM5rDFigH7rHME7WIVwT9XKuIMvb9pKikSTEgIcDppUvgzztyZ/neuxj58Xx9Xqr+k84xMRj8GiMU9CsMFuLf0cchQ21Fb7+jZteVnBMn9EZOAG/6rGxrt5dtxs77Um93EefQeaYtYCOZyWHjTre/kbHNQtTXulmwgxR0iiQtxSAk0Y17s4oLBh52Dv6jQs0R/TkKUxVnxU5J/f7nqs72mBfuJIiAcs0uP9+dVI6DsQlFZQBEjN1Pw8USShxIyt/kxOh0k9F3jua4/2HBdCFscdM8Efy5c7/QE3Y7aNcra9uSUCjrJ7rF+7Bf7ULfCVfjRzC67/fW0GrNrgCbZXtEK/xYTrpNMvRdqhfC+xFTWAUdpLaGB+z+ErZzS6KmeDiVr/nOUDjPgj6pc/1KUJSOCjRCUZQD97ARZHPfbrSXErd//oVZ2vNDMF29hSywkbSgDYjcB9B7fITN8u0i/H58KFvY1yYHDw5+57uMb+KcTt4gpz/Vi0mj5kNsCvaOQNncqL11yFyURIcfy7+YlLUTziyrEjqbga//aXe578axG9SLKK2b/4VHO5PP7Ej3yyO9v6soklYvvOq4oTSsyK1Xzv21rfUjLt3wU0EykROC8sEu7+u+k9W4Uba3vHPcxqsphn96Gmwaam/61rPWAllzfJ3g744xOYkW1eLeRs7xmi+Vt1fk8uuHR8DbuHYcby+r+1IZ5e3piJVKEwL+WSZNea6RZG7BwbH46K5TIlBGHmgzBm62YP3RD/OYTn9fqsDpStDH5d+u7pxIaOdCTWDaIYqOZmVIE+cKeybVL25FlvmrLZ8lWdh2ByGUPm1Bn02qCkniSDPcbgkhAr+0VwyyAXSY9qMwK/j5olCgFV0PmPlNRDSTwp5Egwszz2UNBagNYqzDP6YxECyq/4FQr+WoblBAzEz3nF75LeuxpMzAlKUlHSWuaKkxxbkCE90fpixyqhmCGbmEpwrOBqoNzd4Yb/v7zj2L4GW0p+SG/W4eG8qqvSL4tHWOdTgR+a8pzgI5tkd+7aADzhM38NSQdhmTbyDDMci1WQvvcz+Rv+w3nxY17fQ9PJzBRBEi7ZKtK4smNjneUa/Y/X4fGvHo0XhJeGhVt847ptYyKUXhkUKnpxJ46x2aMFIwFuuC0dbmbYst9EkvCkjYMB3xl+rbzMVGVAgHt+QK8tBc5HlVjvAXnw23nKyrEv7kMtGA1IPJzi3LxCAZrLlxVov7KEjGUa4qbeccHqrfD1cM1RZrNAA+ZjuPYn9/DfgVxVrVLWrBk0L4qmSRrnt2rY59EmqgfmBTzHNwT9GA19uTwUgSy9SghyATEeMjZL7T/4KGGAUvhf77rBP2e6xapPO5oKJ5fPxzmS04ERBzDLlx+avTzeB7zbHcsnEGEzOFamEFvqT3CUjKwzRoMcdLRKSXFa93wUMFo8yn45Oznar71Yq3dHzVWsvzBFHMEBc7LP9nm+5O0jyDhCwv9PQUdAFfJw2p6rC+PUyvmpEppkFoL1H9klxI9za/M1MtTnJ+MbI4AuG7ai7BwV+mDrkFjiWG03/JPjrVy6NAZJ9AvtyNGDijkms9tly97hPXaSJgCPOAeTO1ggvLp5HeyATn16sZO4h1xOpQFWWB2w/fMgUTOt1mb6eL7Nn553mH8wx3rv5DJlyK5fZw4ghqtJ3XYW2e7R4PaBQ1ipoc+EQyqudtIHyJPKkEzjYUy6QnEo0Oys6vAPOXTaRTbqtv6z4BawxvsF3zyxv70oJDcLBnzWZCwN8muzAECTqRPtyVvun8l11nAtSCKZEUHYFZpiOWyoPMXvSkGLN0e8lFNXNDwIYE0rV5+Cu9YpkwZ6hTp/iqoMWICT+PMt4w+JMjExRUaIM7WPxjt6dBOx3rxHlkXsP1dhh30VJFt9JmsxVYV+55tDFGJD4CzVn583BHMeNxNOmbeIR6W/AzPQLgQBit9jq0AveYJUXO7oDtUQ064x6rnnRYJ7JEklvAKw6mV8aHss6Jj1UrLpaoWDk58boRAhi83taDiTridB+UmytBnc91XAEpYzc5LPTjqadT9usgbb11QV5B2XTLSgv7xnNWCFQMBGgDerJToKjk+hfP0pZ67cU+KhgCuZNBiV/oLuNmnLQFLM4QCQcr/GrCPq6xd68fwt18i/howNfkWv8zqG8FKCi1wjdw3i4rdrTtrtkRLpteU8y5tz6fcFJeEgGwZ2Tf5w6W7DXaHfebkZglTGgFEP/cgkEVPVskinSJOYqnSfhU4GpwKGa81HnQRpwRKVKlgtpA2FN+5MI5TH8002Lta1BdaHOe9LiDtBp8jMVHC5SSIQFHUwSnJoanx7qcbrGs0GScBC6plWfEROTRTYdo1sl+AAaj4UpAc+k8CtLb0e2h9ZafrGH/0RW8GL2stSEOdPpXVrknxF2MVjoww8LNQTITuaIYp3rIbpSGU1Df307ephS4W9yje7h45nB4SsaYUIoEUJ8GZTF0zroS8xl5P4xBFXcTM7yjfOirZsdSNVMYJNpWeB3A4oO5t7OcRngwNB3dSQ2niUoh6/CFwlUaidYKByVaK/jqZjAOisR+jFOlWfp2ERC+B35FEIbdzkH9EKHtCQ5qYrR2VBQdeTNG8MOUfw6zXWSrIr05lZFJve0ZRqBsIn5LipXI4taaYyGLX4ZHGcq8Ue0t22QDbNmTqnx24Tbfmmi9fM/U0KlGtUwJ92Bh4m4qpoFtSL7HwR0q6RRCj+DHI0ePtx7G5+QUXh08SHoI4k2RrR+/xtM2GUMI7KjbTI3zlPPreo8jfJuP7YO5E22bFuozwizDyyB+gH7alRS0CMwO+42ZDod8+ceLDzSI0tFDeSWUhbVhsFYNXTkqgUMOVM3n3Mq0btE2174Qk/ErA3eFdi1Ucf9JWQIbvzfiduBXBpKwyYXw+61/qr8pxOC8YON18ZbBIkQynwzl/E/bFJEJ4AyZmmG+kSWUzFf3R5xM7ADwgPmmecozhiLPj5KcsP8T1TdRh/HM4z1Y6kpIGQTyhhKFmkf44CitFYLeEJW3H5JyTioetWIDoM3zqPQbabo2UUTQKPBG7lADxnWU9JK2B00U/jqcC2edw+A4cw5Fh4WyZgki2PGEVZh4MKPE+MwbtWXUu9OZFB1zuhx9DF6Qc8/2syI00KMO777rNEbRsKzEdLJnBG/fFwe3Q1J4X/6GMXvBsxqKzj9rKBvimqHb0P8biL3KldcCcFoggeHwFPJMfatvoXTHkdpZys2Vl9zNJSfL5G6gKmp6xV5H6TvqD+JtwzXBkVZwwwmAnzyXw2RmftzvD03/DUytvgYwHg1CSnt8o9xD/yd3KHqOg/Kle/kSJnK7lQP5iXk1hcHwOcfHyL89UfB4pOvExW9SvRWSbIEQG0NWrpao32VMiwPGNRxZ9quID9n3DNTGNlnhtNnXis/lfelnuImhryYaFmDynoJF7UH1V4DbMfn7lzpBiUsPmReZmSnF8Ni1xUMD26yaILPSqIq+38i4IXUl8L7MjQ3vMyUBahx1ANO4CrO/xOZBN5USkF5uvckW5nPQ+ZVO0H/s0Y9fRudyI1+TgZ4YO3zLd9Jje+KddfVdH225oCgtdJCjIHP4wsX2QjPyUuTi1nnsmfsrDQ8n/TPH0+0b5lUgQSexbwC38+kobFboGq6S9JB4sV+UtmbL9ywKdcvQHYCdW9rDZy+iIKKGO/teOI8EPMC1gGFukDVgSfdkHRVn1VRhpCUVBrZTQ7FKEP/j4F1T4X+xGqtgNKa298GrIMcIJOHVO5UBiN+58FHtpIH3zlS6fPTyFX0oinmzdAg9FUIXO2IjzA6R788ifrH+IAfbPr8QeYOxpRNICYRRw6VVPTueCM1/CxphGiGpDeSoGFRraB2I5HlY10GDuDzoqfjZpzW5MabTeodZKFhH4om1MBg+rH2Qwh8NqbfVEDuFpmMhxYzUTgPrPqZSU0YtSRfkPOZiMn3OkUOL4lpFD31zSVQJnl8v7j3olqyKjxDawTW2Bivu0E6V9xajQ0r9RFzRfEbu5RBuddrwLoHqX/6LaC/842pAlzcNiRZH5LEJSRfOQW1Nrv2JnoCNMGchaVddl/QDgHvKyKKs8u0qfLBBmy3bIv7eaa3EFzBQUSVbC/hSPGLlC4DBvvftpYXdrLnAVuFFB4vPcklwRjTbYHSQRLiE8Nx1eVjIJ9B43suDnm60rZiNfNFWRN+ioab6YruRW1w8KZ+GFAO9gbSoSygCNiXBwCMK4cLXgjX8Na1P72r3qKAHn3YlY9s9x1QDg6uzEjbDaJ/TFn1KM8LHa1nbO6fnpRKJoR44kBnKYpTQbuKgFq4kQHPJWdnIijuIci9v8bt5dE/YBQo7GUqZ8CgsQOIixsmq/dr1fubrMGIWP+7lMLGx7w0uSt/+IkEvhjSjQc/84YWj6/DT5gmkbrGacGAKfqjSEPAFBaCJaTYNoliKmqDvaQ4wlf7jg3twVxUrthAKq76HiESOh9SXx+wSxFgsMfH0WlbI2EUHVVJBOzokcHYwWO+xcYCv0VbqxzrbS/3Ew9i+zvkXi2xO7+sxtnQPe/vQB2VkNdNoHo74PPQgDXOvvbLpST5jn483gXpbGY45ZCw/8keWpppLfEOUMkJoD0byePtNdNvXd9gZExJPBg/6KpcKZkb3poI0G0uhwFTJxQmV2uogz6QxOeM5xGKtPZzc9xRZRKKv2vjY5tWOGAC/c0Syq9/16aKauZYXmSfjIVQ7pkPjx99e07PTVCn/SBQQ8U+NDcUvdfECrYOI7UlIg32Y9q36jXICDpHAqEBLBi/7f63xghyDmgi2QMFdh6vImoFVIgzlXErHQn0Gh8IShHSivfdGvKpQhVMIUpiGw+3Zaaiil6MfsZ5r1k/cwWDu4t6VjOfgvCen0UDRAtyc39mAIqVoExahLjZsC+8GY3h2Zqo8+Nr/TtR08mDL61Az4GXsTLclRbeMXIGilRiYfMu2XkP0GOIECNwC3nlyanYDX53VZTTsmObj9C6ix0lR/BIl+YxB5ZLVZhOMIcRSuf4/RpVX3Zy3aDIE7WjTrFyOztOWQbCd7CwPbd/aFED/3GxrOVauF8DFmIapXZAZFdQt0HtFY8RuBsm70n4XBqEXHbPPjE1GfXuC2//HJo2t3QaeTtqIx5Tkz1FPyrzBjjDrYrOK002JM056fRGUuQFTbHnjgIN4o61AiVaAesZRsJLw+RIe2L6CPkjvVvaBj2L+tt+mCEXU3Xqh46OQZHV5ugheiRIzDaKt3T2IFbQL5NwgfwleH1E/Ruk9i7W0ELoi+FXGMq+yLGHqqrOUBVJkCNuYFk17JqkCNO4ncYbwivAmxW5IqzLC5db3O/v1ci0ZX3ZfJ5W1patVDYJt0SJuqtZRBs6enrhrVbX8wUPOhITum4Qn/0ZJdriz5vApLD3bs0EUS5qyGe45l3mfIpbkBo/sd3NgYUHp3E0DGzsfGbOyVZIQZZRpigzul1C480kawKvGpk0i52AiuwcCaT819KB2yVxLt3BcD9RGShJFsHHVx541ekO6eHCF8mVcoTbZSiq/To5fGiSym0NVfN3F9diIqcRXfpWG3G7ovtaEiG6fQbibCmbMyECCAJ7AtNxS5Qzrd8T2nLG+dbmpWBKuqNlrKfzx7rKn6DnFuhzmd8cV3AoNPZozfiHfOMNyrZ9wci71k7baucu/OwwcT/wcN+T7b/MMZ/1Df2iAxXarQcui5/M7HS5cm9A+YdYT6LGZFCjOc1BfrqLPA+yFntWfHc/sZYGyh+2hqKn+qb8ClfKGcGMOqyqwB6DOPp2BpNvYWX2GU9JmBL6UZv6+gr8bTtM8NIButW3ASK7p5DZlyeOAEAij3HFSWbHNfv0pTU3vZ2fb1ZYrr9P5QOYrkqDFyVabeGvTVMycwSfLbCgHnlRyhcltVvtQIFd0mu4Ik4kMaMHG2hm2Q/zJdOLi85XVUr+uwS6UhT5SiMgAZigBV2MmOJPvaKVKtU7kw6jPlRIP0UsmjkQYv7TNNl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1614045" y="1177364"/>
              <a:ext cx="7413418" cy="4930450"/>
            </a:xfrm>
            <a:prstGeom prst="rect">
              <a:avLst/>
            </a:prstGeom>
            <a:blipFill>
              <a:blip r:embed="rId8" cstate="print"/>
              <a:srcRect/>
              <a:stretch>
                <a:fillRect b="-28155"/>
              </a:stretch>
            </a:blipFill>
            <a:ln w="0" cmpd="sng">
              <a:noFill/>
              <a:prstDash val="solid"/>
              <a:round/>
              <a:headEnd/>
              <a:tailEnd/>
            </a:ln>
            <a:effectLst/>
            <a:extLst>
              <a:ext uri="{91240B29-F687-4F45-9708-019B960494DF}">
                <a14:hiddenLine xmlns:a14="http://schemas.microsoft.com/office/drawing/2010/main" w="0" cmpd="sng">
                  <a:solidFill>
                    <a:schemeClr val="accent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8133" tIns="49067" rIns="98133" bIns="49067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dirty="0"/>
            </a:p>
          </p:txBody>
        </p:sp>
        <p:sp>
          <p:nvSpPr>
            <p:cNvPr id="36" name="Rounded Rectangular Callout 35"/>
            <p:cNvSpPr/>
            <p:nvPr/>
          </p:nvSpPr>
          <p:spPr bwMode="ltGray">
            <a:xfrm>
              <a:off x="4689568" y="1577799"/>
              <a:ext cx="1846315" cy="446361"/>
            </a:xfrm>
            <a:prstGeom prst="wedgeRoundRectCallout">
              <a:avLst>
                <a:gd name="adj1" fmla="val -16031"/>
                <a:gd name="adj2" fmla="val 140887"/>
                <a:gd name="adj3" fmla="val 16667"/>
              </a:avLst>
            </a:prstGeom>
            <a:solidFill>
              <a:srgbClr val="FFFFFF"/>
            </a:solidFill>
            <a:ln w="3175" cap="flat" cmpd="sng" algn="ctr">
              <a:solidFill>
                <a:srgbClr val="CCCCCC">
                  <a:lumMod val="10000"/>
                </a:srgbClr>
              </a:solidFill>
              <a:prstDash val="solid"/>
            </a:ln>
            <a:effectLst/>
          </p:spPr>
          <p:txBody>
            <a:bodyPr lIns="0" tIns="49067" rIns="0" bIns="49067" rtlCol="0" anchor="ctr"/>
            <a:lstStyle>
              <a:defPPr>
                <a:defRPr lang="en-US"/>
              </a:defPPr>
              <a:lvl1pPr marL="0" algn="l" defTabSz="979672" rtl="0" eaLnBrk="1" latinLnBrk="0" hangingPunct="1">
                <a:defRPr lang="en-CA"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9837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79672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69509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59349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49183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39018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8856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918693" algn="l" defTabSz="979672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51384">
                <a:defRPr/>
              </a:pPr>
              <a:r>
                <a:rPr lang="en-GB" sz="900" b="1" dirty="0">
                  <a:solidFill>
                    <a:prstClr val="black"/>
                  </a:solidFill>
                  <a:latin typeface="Arial"/>
                </a:rPr>
                <a:t>Carrefour</a:t>
              </a:r>
              <a:r>
                <a:rPr lang="en-GB" sz="900" dirty="0">
                  <a:solidFill>
                    <a:prstClr val="black"/>
                  </a:solidFill>
                  <a:latin typeface="Arial"/>
                </a:rPr>
                <a:t> includes </a:t>
              </a:r>
              <a:r>
                <a:rPr lang="en-GB" sz="900" dirty="0" err="1">
                  <a:solidFill>
                    <a:prstClr val="black"/>
                  </a:solidFill>
                  <a:latin typeface="Arial"/>
                </a:rPr>
                <a:t>Billa</a:t>
              </a:r>
              <a:r>
                <a:rPr lang="en-GB" sz="900" dirty="0">
                  <a:solidFill>
                    <a:prstClr val="black"/>
                  </a:solidFill>
                  <a:latin typeface="Arial"/>
                </a:rPr>
                <a:t> , after acquisition - signing Dec. ‘15</a:t>
              </a:r>
              <a:endParaRPr lang="en-US" sz="900" baseline="30000" dirty="0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0" y="4055476"/>
            <a:ext cx="7189369" cy="45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3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1" y="3379530"/>
            <a:ext cx="2468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+mj-lt"/>
              </a:rPr>
              <a:t>Regions Value Market Share in Total Romania.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w/o Discounters </a:t>
            </a:r>
            <a:r>
              <a:rPr lang="en-US" sz="1200" b="1" smtClean="0">
                <a:solidFill>
                  <a:srgbClr val="C00000"/>
                </a:solidFill>
                <a:latin typeface="+mj-lt"/>
              </a:rPr>
              <a:t>and Kaufland</a:t>
            </a:r>
            <a:endParaRPr lang="en-US" sz="12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685800" y="-24130"/>
            <a:ext cx="8229600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400" b="1" dirty="0"/>
              <a:t>Retail Evolution by Region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58" y="707450"/>
            <a:ext cx="2468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Bucharest area has the highest Market Share in Romania</a:t>
            </a:r>
            <a:r>
              <a:rPr lang="en-US" sz="1400" b="1" smtClean="0">
                <a:latin typeface="+mj-lt"/>
              </a:rPr>
              <a:t>: 21.1%</a:t>
            </a:r>
            <a:endParaRPr lang="en-US" sz="1400" b="1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875" y="1883943"/>
            <a:ext cx="2468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+mj-lt"/>
              </a:rPr>
              <a:t>Increase Market Share trend in the areas with potential (Cluj, Timisoara)</a:t>
            </a:r>
            <a:endParaRPr lang="en-US" sz="1400" b="1" dirty="0" smtClean="0">
              <a:latin typeface="+mj-lt"/>
            </a:endParaRPr>
          </a:p>
        </p:txBody>
      </p:sp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97" y="533545"/>
            <a:ext cx="5965604" cy="4597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29096" y="4885088"/>
            <a:ext cx="1202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</a:t>
            </a:r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Nielsen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643653"/>
            <a:ext cx="18669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884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2" name="AutoShape 2" descr="Imagini pentru economic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ini pentru economics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magini pentru economy png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Imagini pentru economy png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81" name="Picture 17" descr="C:\Users\anamaria_ionita\Desktop\Prezentare Mega\Preze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4" y="-41375"/>
            <a:ext cx="9164053" cy="51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666750"/>
            <a:ext cx="261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ROMANIA: CONTEXT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15049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RETAIL MARKET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2" y="2190751"/>
            <a:ext cx="276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MEGA IMAGE PERFORMANCE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1" y="3086041"/>
            <a:ext cx="276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STRATEGIC INITIATIVES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0200" y="400044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98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624136" y="-10344"/>
            <a:ext cx="8672264" cy="387534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Top players – Operating model / formats </a:t>
            </a:r>
            <a:endParaRPr lang="en-US" sz="2400" b="1" dirty="0" smtClean="0"/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984403"/>
              </p:ext>
            </p:extLst>
          </p:nvPr>
        </p:nvGraphicFramePr>
        <p:xfrm>
          <a:off x="952371" y="472785"/>
          <a:ext cx="7239259" cy="4110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8" name="Worksheet" r:id="rId10" imgW="8991537" imgH="5105376" progId="Excel.Sheet.12">
                  <p:embed/>
                </p:oleObj>
              </mc:Choice>
              <mc:Fallback>
                <p:oleObj name="Worksheet" r:id="rId10" imgW="8991537" imgH="5105376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371" y="472785"/>
                        <a:ext cx="7239259" cy="4110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844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624136" y="-19050"/>
            <a:ext cx="8672264" cy="387534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Top players evolution (</a:t>
            </a:r>
            <a:r>
              <a:rPr lang="en-US" sz="2000" b="1" dirty="0"/>
              <a:t>Food Market</a:t>
            </a:r>
            <a:r>
              <a:rPr lang="en-US" sz="2400" b="1" dirty="0"/>
              <a:t>)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51964" y="4781551"/>
            <a:ext cx="2577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Source: Internal computation</a:t>
            </a:r>
            <a:endParaRPr lang="en-US" sz="1200" i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617" y="1189135"/>
            <a:ext cx="1417776" cy="1055474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322" tIns="45660" rIns="91322" bIns="4566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Total Food grocery </a:t>
            </a:r>
            <a:r>
              <a:rPr lang="en-US" sz="1400" b="1" smtClean="0">
                <a:solidFill>
                  <a:srgbClr val="002060"/>
                </a:solidFill>
                <a:latin typeface="Calibri" panose="020F0502020204030204" pitchFamily="34" charset="0"/>
              </a:rPr>
              <a:t>market 2016: 19 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billion </a:t>
            </a:r>
            <a:r>
              <a:rPr lang="el-GR" sz="1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</a:t>
            </a:r>
            <a:endParaRPr lang="el-GR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38393" y="506730"/>
            <a:ext cx="647361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0" rIns="91322" bIns="45660" numCol="1" anchor="ctr" anchorCtr="0" compatLnSpc="1">
            <a:prstTxWarp prst="textNoShape">
              <a:avLst/>
            </a:prstTxWarp>
          </a:bodyPr>
          <a:lstStyle/>
          <a:p>
            <a:pPr defTabSz="456608" eaLnBrk="0" hangingPunct="0">
              <a:defRPr/>
            </a:pPr>
            <a:r>
              <a:rPr lang="en-US" sz="1200" b="1" dirty="0" smtClean="0">
                <a:solidFill>
                  <a:schemeClr val="accent6"/>
                </a:solidFill>
                <a:latin typeface="+mj-lt"/>
                <a:ea typeface="MS PGothic" pitchFamily="34" charset="-128"/>
                <a:cs typeface="ＭＳ Ｐゴシック" pitchFamily="-108" charset="-128"/>
              </a:rPr>
              <a:t>Market </a:t>
            </a:r>
            <a:r>
              <a:rPr lang="en-US" sz="1200" b="1" smtClean="0">
                <a:solidFill>
                  <a:schemeClr val="accent6"/>
                </a:solidFill>
                <a:latin typeface="+mj-lt"/>
                <a:ea typeface="MS PGothic" pitchFamily="34" charset="-128"/>
                <a:cs typeface="ＭＳ Ｐゴシック" pitchFamily="-108" charset="-128"/>
              </a:rPr>
              <a:t>share 2009-2016</a:t>
            </a:r>
            <a:r>
              <a:rPr lang="en-US" sz="1200" i="1" smtClean="0">
                <a:solidFill>
                  <a:schemeClr val="accent6"/>
                </a:solidFill>
                <a:latin typeface="+mj-lt"/>
                <a:ea typeface="MS PGothic" pitchFamily="34" charset="-128"/>
                <a:cs typeface="ＭＳ Ｐゴシック" pitchFamily="-108" charset="-128"/>
              </a:rPr>
              <a:t> </a:t>
            </a:r>
            <a:r>
              <a:rPr lang="en-US" sz="1200" b="1" i="1" dirty="0" smtClean="0">
                <a:solidFill>
                  <a:schemeClr val="accent6"/>
                </a:solidFill>
                <a:latin typeface="+mj-lt"/>
                <a:ea typeface="MS PGothic" pitchFamily="34" charset="-128"/>
                <a:cs typeface="ＭＳ Ｐゴシック" pitchFamily="-108" charset="-128"/>
              </a:rPr>
              <a:t>(Based on </a:t>
            </a:r>
            <a:r>
              <a:rPr lang="en-US" sz="1200" b="1" i="1" smtClean="0">
                <a:solidFill>
                  <a:schemeClr val="accent6"/>
                </a:solidFill>
                <a:latin typeface="+mj-lt"/>
                <a:ea typeface="MS PGothic" pitchFamily="34" charset="-128"/>
                <a:cs typeface="ＭＳ Ｐゴシック" pitchFamily="-108" charset="-128"/>
              </a:rPr>
              <a:t>consolidated financial </a:t>
            </a:r>
            <a:r>
              <a:rPr lang="en-US" sz="1200" b="1" i="1" dirty="0" smtClean="0">
                <a:solidFill>
                  <a:schemeClr val="accent6"/>
                </a:solidFill>
                <a:latin typeface="+mj-lt"/>
                <a:ea typeface="MS PGothic" pitchFamily="34" charset="-128"/>
                <a:cs typeface="ＭＳ Ｐゴシック" pitchFamily="-108" charset="-128"/>
              </a:rPr>
              <a:t>statements)</a:t>
            </a:r>
            <a:endParaRPr lang="el-GR" sz="1200" b="1" i="1" dirty="0">
              <a:solidFill>
                <a:schemeClr val="accent6"/>
              </a:solidFill>
              <a:latin typeface="+mj-lt"/>
              <a:ea typeface="MS PGothic" pitchFamily="34" charset="-128"/>
              <a:cs typeface="ＭＳ Ｐゴシック" pitchFamily="-108" charset="-128"/>
            </a:endParaRP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09" name="Picture 2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93" y="755845"/>
            <a:ext cx="6805641" cy="40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844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685096" y="-10344"/>
            <a:ext cx="8672264" cy="387534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Competition Analysis – Turnover distribution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1977" y="4769808"/>
            <a:ext cx="1776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1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financial data</a:t>
            </a:r>
            <a:endParaRPr lang="en-US" sz="10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5600" y="412751"/>
            <a:ext cx="2667000" cy="2286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76600" y="412750"/>
            <a:ext cx="2667000" cy="2286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24658" y="4777679"/>
            <a:ext cx="2164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smtClean="0"/>
              <a:t>Turnover includes: Sales, Vendor Allowance &amp; Other Operating Income</a:t>
            </a:r>
            <a:endParaRPr lang="en-US" sz="800" i="1"/>
          </a:p>
        </p:txBody>
      </p:sp>
      <p:pic>
        <p:nvPicPr>
          <p:cNvPr id="31999" name="Picture 2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0" y="504190"/>
            <a:ext cx="2420279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00" name="Picture 2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58" y="504190"/>
            <a:ext cx="237088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02" name="Picture 25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08" y="2698751"/>
            <a:ext cx="3686493" cy="206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03" name="Picture 25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2698751"/>
            <a:ext cx="3658982" cy="198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5" name="Picture 28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96" y="489125"/>
            <a:ext cx="2175664" cy="218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172200" y="412750"/>
            <a:ext cx="2667000" cy="22860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  <a:alpha val="62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028" name="Picture 28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8429" r="26843" b="8920"/>
          <a:stretch/>
        </p:blipFill>
        <p:spPr bwMode="auto">
          <a:xfrm>
            <a:off x="6613313" y="2867028"/>
            <a:ext cx="178477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07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2" name="AutoShape 2" descr="Imagini pentru economics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ini pentru economics"/>
          <p:cNvSpPr>
            <a:spLocks noChangeAspect="1" noChangeArrowheads="1"/>
          </p:cNvSpPr>
          <p:nvPr/>
        </p:nvSpPr>
        <p:spPr bwMode="auto">
          <a:xfrm>
            <a:off x="307975" y="59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Imagini pentru economy png"/>
          <p:cNvSpPr>
            <a:spLocks noChangeAspect="1" noChangeArrowheads="1"/>
          </p:cNvSpPr>
          <p:nvPr/>
        </p:nvSpPr>
        <p:spPr bwMode="auto">
          <a:xfrm>
            <a:off x="460375" y="1202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Imagini pentru economy png"/>
          <p:cNvSpPr>
            <a:spLocks noChangeAspect="1" noChangeArrowheads="1"/>
          </p:cNvSpPr>
          <p:nvPr/>
        </p:nvSpPr>
        <p:spPr bwMode="auto">
          <a:xfrm>
            <a:off x="612775" y="23455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756" name="Picture 20" descr="C:\Users\anamaria_ionita\Desktop\Prezentare Mega\Preze-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97" y="-20750"/>
            <a:ext cx="9207797" cy="51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0" y="1885951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MEGA IMAGE PERFORMANCE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90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en-US" smtClean="0"/>
              <a:t> </a:t>
            </a:r>
            <a:fld id="{E8EA0C20-C23B-EC45-AFCE-E5370929061F}" type="slidenum">
              <a:rPr lang="en-US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82" name="Title 15"/>
          <p:cNvSpPr txBox="1">
            <a:spLocks/>
          </p:cNvSpPr>
          <p:nvPr/>
        </p:nvSpPr>
        <p:spPr>
          <a:xfrm>
            <a:off x="685800" y="-19050"/>
            <a:ext cx="8229600" cy="324036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4569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rPr>
              <a:t>Mega </a:t>
            </a:r>
            <a:r>
              <a:rPr lang="en-US" sz="2400" b="1" smtClean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rPr>
              <a:t>Image </a:t>
            </a:r>
            <a:r>
              <a:rPr lang="en-US" sz="2400" b="1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rPr>
              <a:t>– Identity Card</a:t>
            </a:r>
            <a:endParaRPr lang="en-US" sz="2400" b="1" dirty="0">
              <a:solidFill>
                <a:srgbClr val="4F6228"/>
              </a:solidFill>
              <a:latin typeface="Arial"/>
              <a:ea typeface="ＭＳ Ｐゴシック" charset="-128"/>
              <a:cs typeface="ＭＳ Ｐゴシック" pitchFamily="-108" charset="-128"/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56" y="619224"/>
            <a:ext cx="7003288" cy="43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6721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TextBox 151"/>
          <p:cNvSpPr txBox="1"/>
          <p:nvPr/>
        </p:nvSpPr>
        <p:spPr>
          <a:xfrm>
            <a:off x="1173257" y="478522"/>
            <a:ext cx="7256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005555"/>
                </a:solidFill>
              </a:rPr>
              <a:t>ROUMANIE						            ROMANIA</a:t>
            </a:r>
            <a:endParaRPr lang="en-US" sz="1200" b="1">
              <a:solidFill>
                <a:srgbClr val="005555"/>
              </a:solidFill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2679397" y="585296"/>
            <a:ext cx="3785206" cy="82240"/>
            <a:chOff x="2590800" y="-609620"/>
            <a:chExt cx="4114800" cy="328958"/>
          </a:xfrm>
        </p:grpSpPr>
        <p:sp>
          <p:nvSpPr>
            <p:cNvPr id="154" name="Rectangle 153"/>
            <p:cNvSpPr/>
            <p:nvPr/>
          </p:nvSpPr>
          <p:spPr>
            <a:xfrm>
              <a:off x="2590800" y="-609620"/>
              <a:ext cx="1371600" cy="328958"/>
            </a:xfrm>
            <a:prstGeom prst="rect">
              <a:avLst/>
            </a:prstGeom>
            <a:solidFill>
              <a:srgbClr val="0036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962400" y="-609620"/>
              <a:ext cx="1371600" cy="3289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334000" y="-609620"/>
              <a:ext cx="1371600" cy="3289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7260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sky_03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480703" y="514351"/>
            <a:ext cx="8229600" cy="40930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en-US" smtClean="0"/>
              <a:t> </a:t>
            </a:r>
            <a:fld id="{E8EA0C20-C23B-EC45-AFCE-E5370929061F}" type="slidenum">
              <a:rPr lang="en-US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6" name="Title 15"/>
          <p:cNvSpPr txBox="1">
            <a:spLocks/>
          </p:cNvSpPr>
          <p:nvPr/>
        </p:nvSpPr>
        <p:spPr>
          <a:xfrm>
            <a:off x="685800" y="-12886"/>
            <a:ext cx="8229600" cy="324036"/>
          </a:xfrm>
          <a:prstGeom prst="rect">
            <a:avLst/>
          </a:prstGeom>
        </p:spPr>
        <p:txBody>
          <a:bodyPr lIns="91394" tIns="45697" rIns="91394" bIns="45697"/>
          <a:lstStyle/>
          <a:p>
            <a:pPr defTabSz="4569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rPr>
              <a:t>Mega Image Story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57200" y="814575"/>
            <a:ext cx="8218016" cy="3585975"/>
            <a:chOff x="304800" y="1295400"/>
            <a:chExt cx="8370416" cy="4778091"/>
          </a:xfrm>
        </p:grpSpPr>
        <p:grpSp>
          <p:nvGrpSpPr>
            <p:cNvPr id="26" name="Group 25"/>
            <p:cNvGrpSpPr/>
            <p:nvPr/>
          </p:nvGrpSpPr>
          <p:grpSpPr>
            <a:xfrm>
              <a:off x="304800" y="3962400"/>
              <a:ext cx="1003140" cy="2111091"/>
              <a:chOff x="457200" y="3505200"/>
              <a:chExt cx="1356363" cy="2854443"/>
            </a:xfrm>
          </p:grpSpPr>
          <p:pic>
            <p:nvPicPr>
              <p:cNvPr id="21" name="Picture 20" descr="BALOON 1995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7200" y="3505200"/>
                <a:ext cx="1356363" cy="2054356"/>
              </a:xfrm>
              <a:prstGeom prst="rect">
                <a:avLst/>
              </a:prstGeom>
            </p:spPr>
          </p:pic>
          <p:sp>
            <p:nvSpPr>
              <p:cNvPr id="22" name="TextBox 165"/>
              <p:cNvSpPr txBox="1"/>
              <p:nvPr/>
            </p:nvSpPr>
            <p:spPr>
              <a:xfrm>
                <a:off x="489568" y="5638800"/>
                <a:ext cx="1263029" cy="720843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1st store opening</a:t>
                </a:r>
                <a:endParaRPr lang="en-US" sz="1000" b="1" kern="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57436" y="2968818"/>
              <a:ext cx="1228564" cy="2848639"/>
              <a:chOff x="1981200" y="2968456"/>
              <a:chExt cx="1356363" cy="3194766"/>
            </a:xfrm>
          </p:grpSpPr>
          <p:pic>
            <p:nvPicPr>
              <p:cNvPr id="23" name="Picture 22" descr="BALOON 1995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81200" y="2968456"/>
                <a:ext cx="1356363" cy="2054354"/>
              </a:xfrm>
              <a:prstGeom prst="rect">
                <a:avLst/>
              </a:prstGeom>
            </p:spPr>
          </p:pic>
          <p:sp>
            <p:nvSpPr>
              <p:cNvPr id="24" name="TextBox 165"/>
              <p:cNvSpPr txBox="1"/>
              <p:nvPr/>
            </p:nvSpPr>
            <p:spPr>
              <a:xfrm>
                <a:off x="2013569" y="5105401"/>
                <a:ext cx="1263031" cy="1057821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Delhaize Group acquires 51% of MI shares;</a:t>
                </a:r>
              </a:p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10 Stores</a:t>
                </a:r>
                <a:endParaRPr lang="en-US" sz="1000" b="1" kern="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981200" y="1981200"/>
              <a:ext cx="1204832" cy="2824282"/>
              <a:chOff x="1844844" y="2561978"/>
              <a:chExt cx="1629074" cy="3818761"/>
            </a:xfrm>
          </p:grpSpPr>
          <p:pic>
            <p:nvPicPr>
              <p:cNvPr id="28" name="Picture 27" descr="BALOON 1995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44844" y="2561978"/>
                <a:ext cx="1629074" cy="2461873"/>
              </a:xfrm>
              <a:prstGeom prst="rect">
                <a:avLst/>
              </a:prstGeom>
            </p:spPr>
          </p:pic>
          <p:sp>
            <p:nvSpPr>
              <p:cNvPr id="29" name="TextBox 165"/>
              <p:cNvSpPr txBox="1"/>
              <p:nvPr/>
            </p:nvSpPr>
            <p:spPr>
              <a:xfrm>
                <a:off x="2013568" y="5105402"/>
                <a:ext cx="1263030" cy="1275337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Delhaize Group finalizes MI acquisition</a:t>
                </a:r>
                <a:endParaRPr lang="en-US" sz="1000" b="1" kern="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71800" y="2743200"/>
              <a:ext cx="1212129" cy="3050703"/>
              <a:chOff x="1990272" y="2971800"/>
              <a:chExt cx="1338218" cy="3421381"/>
            </a:xfrm>
          </p:grpSpPr>
          <p:pic>
            <p:nvPicPr>
              <p:cNvPr id="31" name="Picture 30" descr="BALOON 1995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990272" y="2971800"/>
                <a:ext cx="1338218" cy="2054355"/>
              </a:xfrm>
              <a:prstGeom prst="rect">
                <a:avLst/>
              </a:prstGeom>
            </p:spPr>
          </p:pic>
          <p:sp>
            <p:nvSpPr>
              <p:cNvPr id="32" name="TextBox 165"/>
              <p:cNvSpPr txBox="1"/>
              <p:nvPr/>
            </p:nvSpPr>
            <p:spPr>
              <a:xfrm>
                <a:off x="2013568" y="5105400"/>
                <a:ext cx="1263031" cy="1287781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Acquisition of 14 La </a:t>
                </a:r>
                <a:r>
                  <a:rPr lang="en-US" sz="1000" b="1" kern="0" cap="all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Fourmi</a:t>
                </a: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 stores</a:t>
                </a:r>
              </a:p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(reaching 40 stores)</a:t>
                </a:r>
                <a:endParaRPr lang="en-US" sz="1000" b="1" kern="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810000" y="1878124"/>
              <a:ext cx="1414120" cy="2896802"/>
              <a:chOff x="1878772" y="2601348"/>
              <a:chExt cx="1561221" cy="3248783"/>
            </a:xfrm>
          </p:grpSpPr>
          <p:pic>
            <p:nvPicPr>
              <p:cNvPr id="34" name="Picture 33" descr="BALOON 1995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78772" y="2601348"/>
                <a:ext cx="1561221" cy="2393142"/>
              </a:xfrm>
              <a:prstGeom prst="rect">
                <a:avLst/>
              </a:prstGeom>
            </p:spPr>
          </p:pic>
          <p:sp>
            <p:nvSpPr>
              <p:cNvPr id="35" name="TextBox 165"/>
              <p:cNvSpPr txBox="1"/>
              <p:nvPr/>
            </p:nvSpPr>
            <p:spPr>
              <a:xfrm>
                <a:off x="2154445" y="5022270"/>
                <a:ext cx="1051149" cy="827861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Acquisition of 4 </a:t>
                </a: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 PRODAS STORES</a:t>
                </a:r>
                <a:endParaRPr lang="en-US" sz="1000" b="1" kern="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953000" y="2057400"/>
              <a:ext cx="1381390" cy="2899608"/>
              <a:chOff x="1896839" y="2681333"/>
              <a:chExt cx="1525086" cy="3251929"/>
            </a:xfrm>
          </p:grpSpPr>
          <p:pic>
            <p:nvPicPr>
              <p:cNvPr id="37" name="Picture 36" descr="BALOON 1995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96839" y="2681333"/>
                <a:ext cx="1525086" cy="2342999"/>
              </a:xfrm>
              <a:prstGeom prst="rect">
                <a:avLst/>
              </a:prstGeom>
            </p:spPr>
          </p:pic>
          <p:sp>
            <p:nvSpPr>
              <p:cNvPr id="38" name="TextBox 165"/>
              <p:cNvSpPr txBox="1"/>
              <p:nvPr/>
            </p:nvSpPr>
            <p:spPr>
              <a:xfrm>
                <a:off x="2013568" y="5105401"/>
                <a:ext cx="1263030" cy="827861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 Shop &amp; Go launch (253 SG stores 2015 YE)</a:t>
                </a:r>
                <a:endParaRPr lang="en-US" sz="1000" b="1" kern="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096000" y="1447800"/>
              <a:ext cx="1535584" cy="2726160"/>
              <a:chOff x="1811720" y="2415930"/>
              <a:chExt cx="1695319" cy="3057407"/>
            </a:xfrm>
          </p:grpSpPr>
          <p:pic>
            <p:nvPicPr>
              <p:cNvPr id="40" name="Picture 39" descr="BALOON 1995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11720" y="2415930"/>
                <a:ext cx="1695319" cy="2608405"/>
              </a:xfrm>
              <a:prstGeom prst="rect">
                <a:avLst/>
              </a:prstGeom>
            </p:spPr>
          </p:pic>
          <p:sp>
            <p:nvSpPr>
              <p:cNvPr id="41" name="TextBox 165"/>
              <p:cNvSpPr txBox="1"/>
              <p:nvPr/>
            </p:nvSpPr>
            <p:spPr>
              <a:xfrm>
                <a:off x="2013567" y="5105399"/>
                <a:ext cx="1263030" cy="367938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000" b="1" kern="0" cap="all" baseline="30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 WH opening</a:t>
                </a:r>
                <a:endParaRPr lang="en-US" sz="1000" b="1" kern="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467600" y="1295400"/>
              <a:ext cx="1207616" cy="2844298"/>
              <a:chOff x="1992762" y="2973324"/>
              <a:chExt cx="1333235" cy="3189898"/>
            </a:xfrm>
          </p:grpSpPr>
          <p:pic>
            <p:nvPicPr>
              <p:cNvPr id="43" name="Picture 42" descr="BALOON 1995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92762" y="2973324"/>
                <a:ext cx="1333235" cy="2051305"/>
              </a:xfrm>
              <a:prstGeom prst="rect">
                <a:avLst/>
              </a:prstGeom>
            </p:spPr>
          </p:pic>
          <p:sp>
            <p:nvSpPr>
              <p:cNvPr id="44" name="TextBox 165"/>
              <p:cNvSpPr txBox="1"/>
              <p:nvPr/>
            </p:nvSpPr>
            <p:spPr>
              <a:xfrm>
                <a:off x="2013567" y="5105401"/>
                <a:ext cx="1263030" cy="1057821"/>
              </a:xfrm>
              <a:prstGeom prst="rect">
                <a:avLst/>
              </a:prstGeom>
              <a:solidFill>
                <a:schemeClr val="bg2"/>
              </a:solidFill>
              <a:ln w="28575">
                <a:noFill/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Acquisition of Angst </a:t>
                </a:r>
                <a:r>
                  <a:rPr lang="en-US" sz="1000" b="1" kern="0" cap="all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(19 </a:t>
                </a:r>
                <a:r>
                  <a:rPr lang="en-US" sz="1000" b="1" kern="0" cap="all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stores);</a:t>
                </a:r>
              </a:p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kern="0" cap="all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 Narrow" pitchFamily="34" charset="0"/>
                    <a:cs typeface="Arial" panose="020B0604020202020204" pitchFamily="34" charset="0"/>
                  </a:rPr>
                  <a:t>410 STores</a:t>
                </a:r>
                <a:endParaRPr lang="en-US" sz="1000" b="1" kern="0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8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700336" y="-184"/>
            <a:ext cx="8672264" cy="387534"/>
          </a:xfrm>
        </p:spPr>
        <p:txBody>
          <a:bodyPr/>
          <a:lstStyle/>
          <a:p>
            <a:pPr>
              <a:defRPr/>
            </a:pPr>
            <a:r>
              <a:rPr lang="it-IT" sz="2400" b="1" dirty="0"/>
              <a:t>Mega Image presence in Romania</a:t>
            </a:r>
          </a:p>
        </p:txBody>
      </p:sp>
      <p:pic>
        <p:nvPicPr>
          <p:cNvPr id="30725" name="Picture 5" descr="Harta magazinelor Mega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2480"/>
            <a:ext cx="5257800" cy="345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8972" y="590550"/>
            <a:ext cx="2631452" cy="4070400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  <a:alpha val="7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394" tIns="45697" rIns="91394" bIns="45697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Calibri" panose="020F0502020204030204" pitchFamily="34" charset="0"/>
              </a:rPr>
              <a:t>526</a:t>
            </a:r>
            <a:r>
              <a:rPr lang="en-US" sz="240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Stores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in Romania</a:t>
            </a: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sz="2400" dirty="0" smtClean="0">
              <a:latin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sz="2400" dirty="0" smtClean="0">
              <a:latin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sz="2400" dirty="0" smtClean="0">
              <a:latin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endParaRPr 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2" name="Picture 26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21" y="1974215"/>
            <a:ext cx="148574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307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700336" y="-3810"/>
            <a:ext cx="8672264" cy="387534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Market  Share evolution</a:t>
            </a:r>
            <a:endParaRPr lang="en-US" sz="2400" b="1" dirty="0"/>
          </a:p>
        </p:txBody>
      </p:sp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4" name="Picture 1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69" y="1389363"/>
            <a:ext cx="6239240" cy="337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5" name="Picture 1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69" y="509924"/>
            <a:ext cx="6239240" cy="8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500816" y="2337532"/>
            <a:ext cx="2181227" cy="63426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accent6"/>
                </a:solidFill>
              </a:rPr>
              <a:t>Achieving our </a:t>
            </a:r>
            <a:r>
              <a:rPr lang="en-US" sz="1200" b="1" i="1" dirty="0" smtClean="0">
                <a:solidFill>
                  <a:schemeClr val="accent6"/>
                </a:solidFill>
              </a:rPr>
              <a:t>30% Target Market </a:t>
            </a:r>
            <a:r>
              <a:rPr lang="en-US" sz="1200" b="1" i="1" dirty="0">
                <a:solidFill>
                  <a:schemeClr val="accent6"/>
                </a:solidFill>
              </a:rPr>
              <a:t>Share</a:t>
            </a:r>
          </a:p>
          <a:p>
            <a:pPr algn="ctr"/>
            <a:r>
              <a:rPr lang="en-US" sz="1200" b="1" i="1" dirty="0">
                <a:solidFill>
                  <a:schemeClr val="accent6"/>
                </a:solidFill>
              </a:rPr>
              <a:t>in </a:t>
            </a:r>
            <a:r>
              <a:rPr lang="en-US" sz="1200" b="1" i="1">
                <a:solidFill>
                  <a:schemeClr val="accent6"/>
                </a:solidFill>
              </a:rPr>
              <a:t>Bucharest </a:t>
            </a:r>
            <a:r>
              <a:rPr lang="en-US" sz="1200" b="1" i="1" smtClean="0">
                <a:solidFill>
                  <a:schemeClr val="accent6"/>
                </a:solidFill>
              </a:rPr>
              <a:t>in 2016</a:t>
            </a:r>
            <a:endParaRPr lang="en-US" sz="12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38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Freeform 68"/>
          <p:cNvSpPr/>
          <p:nvPr/>
        </p:nvSpPr>
        <p:spPr>
          <a:xfrm>
            <a:off x="6328561" y="857250"/>
            <a:ext cx="201771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0">
                <a:srgbClr val="6BC2ED"/>
              </a:gs>
              <a:gs pos="100000">
                <a:srgbClr val="000000"/>
              </a:gs>
            </a:gsLst>
            <a:lin ang="1080000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955447" y="858589"/>
            <a:ext cx="307120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0">
                <a:srgbClr val="6BC2ED"/>
              </a:gs>
              <a:gs pos="100000">
                <a:srgbClr val="000000"/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4734036" y="931080"/>
            <a:ext cx="2071275" cy="3450896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080438" y="866626"/>
            <a:ext cx="1364184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4000">
                <a:srgbClr val="6BC2ED"/>
              </a:gs>
              <a:gs pos="100000">
                <a:srgbClr val="6BC2ED">
                  <a:lumMod val="75000"/>
                </a:srgbClr>
              </a:gs>
              <a:gs pos="0">
                <a:srgbClr val="6BC2ED">
                  <a:lumMod val="50000"/>
                </a:srgbClr>
              </a:gs>
            </a:gsLst>
            <a:lin ang="5400000" scaled="1"/>
            <a:tileRect/>
          </a:gradFill>
          <a:ln w="28575" cap="sq" cmpd="sng" algn="ctr">
            <a:gradFill flip="none" rotWithShape="1">
              <a:gsLst>
                <a:gs pos="0">
                  <a:srgbClr val="6BC2ED">
                    <a:lumMod val="50000"/>
                  </a:srgbClr>
                </a:gs>
                <a:gs pos="61000">
                  <a:srgbClr val="6BC2ED"/>
                </a:gs>
                <a:gs pos="100000">
                  <a:srgbClr val="6BC2ED">
                    <a:lumMod val="50000"/>
                  </a:srgb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291140" y="879940"/>
            <a:ext cx="942787" cy="51425"/>
          </a:xfrm>
          <a:prstGeom prst="ellipse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0">
                <a:srgbClr val="FF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5533980" y="1200618"/>
            <a:ext cx="457109" cy="32140"/>
          </a:xfrm>
          <a:prstGeom prst="ellipse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0">
                <a:srgbClr val="FF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52051" y="893245"/>
            <a:ext cx="64953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1218987"/>
            <a:r>
              <a:rPr lang="en-US" sz="1600" b="1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  <a:latin typeface="Calibri"/>
              </a:rPr>
              <a:t>Small</a:t>
            </a:r>
            <a:endParaRPr lang="en-US" sz="1600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  <a:latin typeface="Calibri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5668450" y="1299380"/>
            <a:ext cx="171416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4560039" y="4553425"/>
            <a:ext cx="2362661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 rot="20288491">
            <a:off x="4474408" y="1342476"/>
            <a:ext cx="1343995" cy="369097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algn="ctr" defTabSz="1218987">
              <a:defRPr/>
            </a:pPr>
            <a:r>
              <a:rPr lang="en-US" sz="1400" b="1" kern="0" smtClean="0">
                <a:cs typeface="Arial" pitchFamily="34" charset="0"/>
              </a:rPr>
              <a:t>60 </a:t>
            </a:r>
            <a:r>
              <a:rPr lang="en-US" sz="1400" b="1" kern="0" dirty="0">
                <a:cs typeface="Arial" pitchFamily="34" charset="0"/>
              </a:rPr>
              <a:t>Stores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833401" y="1428750"/>
            <a:ext cx="9599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945"/>
            <a:r>
              <a:rPr lang="en-US" sz="1000" i="1" dirty="0">
                <a:solidFill>
                  <a:srgbClr val="414141"/>
                </a:solidFill>
              </a:rPr>
              <a:t>Urban Center</a:t>
            </a:r>
          </a:p>
          <a:p>
            <a:pPr defTabSz="913945"/>
            <a:r>
              <a:rPr lang="en-US" sz="1000" i="1" dirty="0">
                <a:solidFill>
                  <a:srgbClr val="414141"/>
                </a:solidFill>
              </a:rPr>
              <a:t>   +100 .000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4812106" y="3886200"/>
            <a:ext cx="1999853" cy="438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5"/>
            <a:r>
              <a:rPr lang="en-US" sz="1400" b="1" i="1" dirty="0">
                <a:solidFill>
                  <a:schemeClr val="tx1"/>
                </a:solidFill>
              </a:rPr>
              <a:t>Proximity and Assortment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765389" y="1843128"/>
            <a:ext cx="2104117" cy="84165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Sqm:                          500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Avg. Sales/Day: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10 KEUR</a:t>
            </a:r>
            <a:endParaRPr lang="en-US" sz="900" ker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Clients/Day:      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1,700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Basket:            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  6 EUR</a:t>
            </a:r>
            <a:endParaRPr lang="en-US" sz="900" ker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Assortment:               7,800 SKU’s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Associates:                35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Capex:                       &gt;600 KEUR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Price index KF:          97</a:t>
            </a:r>
          </a:p>
        </p:txBody>
      </p:sp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848094" y="857250"/>
            <a:ext cx="201771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>
            <a:gsLst>
              <a:gs pos="100000">
                <a:srgbClr val="0779B7"/>
              </a:gs>
              <a:gs pos="0">
                <a:srgbClr val="000000"/>
              </a:gs>
            </a:gsLst>
            <a:lin ang="0" scaled="1"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74978" y="858589"/>
            <a:ext cx="307120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0">
                <a:srgbClr val="0779B7"/>
              </a:gs>
              <a:gs pos="100000">
                <a:srgbClr val="000000"/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53570" y="931080"/>
            <a:ext cx="2071275" cy="3450896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599969" y="866626"/>
            <a:ext cx="1364184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5000">
                <a:srgbClr val="0779B7"/>
              </a:gs>
              <a:gs pos="100000">
                <a:srgbClr val="0779B7">
                  <a:lumMod val="50000"/>
                </a:srgbClr>
              </a:gs>
              <a:gs pos="0">
                <a:srgbClr val="0779B7">
                  <a:lumMod val="50000"/>
                </a:srgbClr>
              </a:gs>
            </a:gsLst>
            <a:lin ang="5400000" scaled="1"/>
            <a:tileRect/>
          </a:gradFill>
          <a:ln w="28575" cap="sq" cmpd="sng" algn="ctr">
            <a:gradFill flip="none" rotWithShape="1">
              <a:gsLst>
                <a:gs pos="0">
                  <a:srgbClr val="0779B7">
                    <a:lumMod val="50000"/>
                  </a:srgbClr>
                </a:gs>
                <a:gs pos="50000">
                  <a:srgbClr val="0779B7"/>
                </a:gs>
                <a:gs pos="95000">
                  <a:srgbClr val="0779B7">
                    <a:lumMod val="50000"/>
                  </a:srgb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810671" y="879940"/>
            <a:ext cx="942787" cy="51425"/>
          </a:xfrm>
          <a:prstGeom prst="ellipse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0">
                <a:srgbClr val="FF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1053511" y="1200618"/>
            <a:ext cx="457109" cy="32140"/>
          </a:xfrm>
          <a:prstGeom prst="ellipse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0">
                <a:srgbClr val="FF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54176" y="893245"/>
            <a:ext cx="88434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1218987"/>
            <a:r>
              <a:rPr lang="en-US" sz="1600" b="1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  <a:latin typeface="Calibri"/>
              </a:rPr>
              <a:t>Concept</a:t>
            </a:r>
            <a:endParaRPr lang="en-US" sz="1600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  <a:latin typeface="Calibri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187981" y="1299380"/>
            <a:ext cx="171416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9570" y="4553425"/>
            <a:ext cx="2362661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 rot="20353203" flipH="1">
            <a:off x="-76200" y="1353224"/>
            <a:ext cx="1494830" cy="34507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algn="ctr" defTabSz="1218987">
              <a:defRPr/>
            </a:pPr>
            <a:r>
              <a:rPr lang="en-US" sz="1400" b="1" kern="0" dirty="0">
                <a:cs typeface="Arial" pitchFamily="34" charset="0"/>
              </a:rPr>
              <a:t>4 Stores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308631" y="3886200"/>
            <a:ext cx="1999853" cy="438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5"/>
            <a:r>
              <a:rPr lang="en-US" sz="1400" b="1" i="1" dirty="0">
                <a:solidFill>
                  <a:schemeClr val="tx1"/>
                </a:solidFill>
              </a:rPr>
              <a:t>Enhance customers food experience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61914" y="1847850"/>
            <a:ext cx="2104117" cy="109957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Sqm:                       1,700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Avg. Sales/Day: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25.6 KEUR</a:t>
            </a:r>
            <a:endParaRPr lang="en-US" sz="900" ker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Clients/Day:   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2,400</a:t>
            </a:r>
          </a:p>
          <a:p>
            <a:pPr defTabSz="1218987">
              <a:defRPr/>
            </a:pP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Basket:                   11 EUR</a:t>
            </a:r>
            <a:endParaRPr lang="en-US" sz="900" ker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Assortment:            12,600 SKU’s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Associates:             80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Capex:                    &gt;1.5 MEUR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Price index KF: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97</a:t>
            </a:r>
            <a:endParaRPr lang="en-US" sz="900" ker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29926" y="1428750"/>
            <a:ext cx="9599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945"/>
            <a:r>
              <a:rPr lang="en-US" sz="1000" i="1" dirty="0">
                <a:solidFill>
                  <a:srgbClr val="414141"/>
                </a:solidFill>
              </a:rPr>
              <a:t>Urban Center</a:t>
            </a:r>
          </a:p>
          <a:p>
            <a:pPr defTabSz="913945"/>
            <a:r>
              <a:rPr lang="en-US" sz="1000" i="1" dirty="0">
                <a:solidFill>
                  <a:srgbClr val="414141"/>
                </a:solidFill>
              </a:rPr>
              <a:t>   +100 .000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16655" y="4268273"/>
            <a:ext cx="19998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3945"/>
            <a:r>
              <a:rPr lang="en-US" sz="900" i="1" kern="0" dirty="0">
                <a:solidFill>
                  <a:prstClr val="black"/>
                </a:solidFill>
                <a:cs typeface="Arial" pitchFamily="34" charset="0"/>
              </a:rPr>
              <a:t>New  layout, new standards, new in-store experience</a:t>
            </a:r>
          </a:p>
        </p:txBody>
      </p:sp>
      <p:sp>
        <p:nvSpPr>
          <p:cNvPr id="80" name="Freeform 79"/>
          <p:cNvSpPr/>
          <p:nvPr/>
        </p:nvSpPr>
        <p:spPr>
          <a:xfrm>
            <a:off x="8549866" y="857250"/>
            <a:ext cx="201771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100000">
                <a:srgbClr val="019ADD"/>
              </a:gs>
              <a:gs pos="0">
                <a:srgbClr val="000000"/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7176750" y="858589"/>
            <a:ext cx="307120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0">
                <a:srgbClr val="019ADD"/>
              </a:gs>
              <a:gs pos="100000">
                <a:srgbClr val="000000"/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6955342" y="931080"/>
            <a:ext cx="2071275" cy="3450896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7301741" y="866626"/>
            <a:ext cx="1364184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6000">
                <a:srgbClr val="019ADD"/>
              </a:gs>
              <a:gs pos="100000">
                <a:srgbClr val="019ADD">
                  <a:lumMod val="75000"/>
                </a:srgbClr>
              </a:gs>
              <a:gs pos="0">
                <a:srgbClr val="019ADD">
                  <a:lumMod val="50000"/>
                </a:srgbClr>
              </a:gs>
            </a:gsLst>
            <a:lin ang="5400000" scaled="1"/>
            <a:tileRect/>
          </a:gradFill>
          <a:ln w="28575" cap="sq" cmpd="sng" algn="ctr">
            <a:gradFill flip="none" rotWithShape="1">
              <a:gsLst>
                <a:gs pos="0">
                  <a:srgbClr val="019ADD">
                    <a:lumMod val="50000"/>
                  </a:srgbClr>
                </a:gs>
                <a:gs pos="50000">
                  <a:srgbClr val="019ADD"/>
                </a:gs>
                <a:gs pos="95000">
                  <a:srgbClr val="019ADD">
                    <a:lumMod val="50000"/>
                  </a:srgb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512443" y="879940"/>
            <a:ext cx="942787" cy="51425"/>
          </a:xfrm>
          <a:prstGeom prst="ellipse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0">
                <a:srgbClr val="FF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755283" y="1200618"/>
            <a:ext cx="457109" cy="32140"/>
          </a:xfrm>
          <a:prstGeom prst="ellipse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0">
                <a:srgbClr val="FF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42280" y="893245"/>
            <a:ext cx="51167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1218987"/>
            <a:r>
              <a:rPr lang="en-US" sz="1600" b="1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  <a:latin typeface="Calibri"/>
              </a:rPr>
              <a:t>City</a:t>
            </a:r>
            <a:endParaRPr lang="en-US" sz="1600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  <a:latin typeface="Calibri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7889753" y="1299380"/>
            <a:ext cx="171416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781341" y="4553425"/>
            <a:ext cx="2362661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 rot="20465580">
            <a:off x="6759324" y="1369168"/>
            <a:ext cx="1343995" cy="36327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algn="ctr" defTabSz="1218987">
              <a:defRPr/>
            </a:pPr>
            <a:r>
              <a:rPr lang="en-US" sz="1400" b="1" kern="0" smtClean="0">
                <a:cs typeface="Arial" pitchFamily="34" charset="0"/>
              </a:rPr>
              <a:t>79 </a:t>
            </a:r>
            <a:r>
              <a:rPr lang="en-US" sz="1400" b="1" kern="0" dirty="0">
                <a:cs typeface="Arial" pitchFamily="34" charset="0"/>
              </a:rPr>
              <a:t>Stores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119401" y="1428750"/>
            <a:ext cx="9599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945"/>
            <a:r>
              <a:rPr lang="en-US" sz="1000" i="1" dirty="0">
                <a:solidFill>
                  <a:srgbClr val="414141"/>
                </a:solidFill>
              </a:rPr>
              <a:t>Urban Center</a:t>
            </a:r>
          </a:p>
          <a:p>
            <a:pPr defTabSz="913945"/>
            <a:r>
              <a:rPr lang="en-US" sz="1000" i="1" dirty="0">
                <a:solidFill>
                  <a:srgbClr val="414141"/>
                </a:solidFill>
              </a:rPr>
              <a:t>   +100 .000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975189" y="1827531"/>
            <a:ext cx="2104117" cy="84165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defTabSz="1218987">
              <a:defRPr/>
            </a:pPr>
            <a:r>
              <a:rPr lang="en-US" sz="900" kern="0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Sqm</a:t>
            </a: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             300</a:t>
            </a: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Avg. Sales/Day</a:t>
            </a: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6.7 EUR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Clients/Day</a:t>
            </a: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1,600</a:t>
            </a:r>
          </a:p>
          <a:p>
            <a:pPr defTabSz="1218987">
              <a:defRPr/>
            </a:pP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Basket:            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4 EUR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Assortment</a:t>
            </a: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5,800 </a:t>
            </a: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SKU’s</a:t>
            </a: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Associates</a:t>
            </a: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30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Capex</a:t>
            </a: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 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&gt;</a:t>
            </a: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300 KEUR</a:t>
            </a: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Price index KF</a:t>
            </a: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97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7003253" y="3888104"/>
            <a:ext cx="2140749" cy="438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5"/>
            <a:r>
              <a:rPr lang="en-US" sz="1100" b="1" i="1" dirty="0">
                <a:solidFill>
                  <a:schemeClr val="tx1"/>
                </a:solidFill>
              </a:rPr>
              <a:t>Cover the expectation of the customers in proximity</a:t>
            </a:r>
          </a:p>
        </p:txBody>
      </p:sp>
      <p:pic>
        <p:nvPicPr>
          <p:cNvPr id="128" name="Picture 10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840" y="2962263"/>
            <a:ext cx="1965960" cy="8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Freeform 130"/>
          <p:cNvSpPr/>
          <p:nvPr/>
        </p:nvSpPr>
        <p:spPr>
          <a:xfrm>
            <a:off x="4097514" y="857250"/>
            <a:ext cx="201771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84000">
                <a:srgbClr val="061E00">
                  <a:lumMod val="0"/>
                </a:srgbClr>
              </a:gs>
              <a:gs pos="0">
                <a:srgbClr val="A7CCDF"/>
              </a:gs>
            </a:gsLst>
            <a:lin ang="10200000" scaled="0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2724398" y="858589"/>
            <a:ext cx="307120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84000">
                <a:srgbClr val="061E00">
                  <a:lumMod val="0"/>
                </a:srgbClr>
              </a:gs>
              <a:gs pos="0">
                <a:srgbClr val="A7CCDF"/>
              </a:gs>
            </a:gsLst>
            <a:lin ang="1200000" scaled="0"/>
            <a:tileRect/>
          </a:gra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Freeform 132"/>
          <p:cNvSpPr/>
          <p:nvPr/>
        </p:nvSpPr>
        <p:spPr>
          <a:xfrm>
            <a:off x="2502990" y="931080"/>
            <a:ext cx="2071275" cy="3450896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2849389" y="866626"/>
            <a:ext cx="1364184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4000">
                <a:srgbClr val="A7CCDF">
                  <a:lumMod val="75000"/>
                </a:srgbClr>
              </a:gs>
              <a:gs pos="100000">
                <a:srgbClr val="A7CCDF"/>
              </a:gs>
              <a:gs pos="0">
                <a:srgbClr val="A7CCDF">
                  <a:lumMod val="50000"/>
                </a:srgbClr>
              </a:gs>
            </a:gsLst>
            <a:lin ang="5400000" scaled="1"/>
            <a:tileRect/>
          </a:gradFill>
          <a:ln w="28575" cap="sq" cmpd="sng" algn="ctr">
            <a:gradFill flip="none" rotWithShape="1">
              <a:gsLst>
                <a:gs pos="0">
                  <a:srgbClr val="A7CCDF">
                    <a:lumMod val="50000"/>
                  </a:srgbClr>
                </a:gs>
                <a:gs pos="61000">
                  <a:srgbClr val="A7CCDF"/>
                </a:gs>
                <a:gs pos="95000">
                  <a:srgbClr val="A7CCDF">
                    <a:lumMod val="50000"/>
                  </a:srgb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060090" y="879940"/>
            <a:ext cx="942787" cy="51425"/>
          </a:xfrm>
          <a:prstGeom prst="ellipse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0">
                <a:srgbClr val="FF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302929" y="1200618"/>
            <a:ext cx="457109" cy="32140"/>
          </a:xfrm>
          <a:prstGeom prst="ellipse">
            <a:avLst/>
          </a:prstGeom>
          <a:gradFill>
            <a:gsLst>
              <a:gs pos="100000">
                <a:srgbClr val="FFFFFF">
                  <a:alpha val="0"/>
                </a:srgbClr>
              </a:gs>
              <a:gs pos="0">
                <a:srgbClr val="FFFF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093563" y="893245"/>
            <a:ext cx="90441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1218987"/>
            <a:r>
              <a:rPr lang="en-US" sz="1600" b="1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  <a:latin typeface="Calibri"/>
              </a:rPr>
              <a:t>Medium</a:t>
            </a:r>
            <a:endParaRPr lang="en-US" sz="1600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  <a:latin typeface="Calibri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3437401" y="1299380"/>
            <a:ext cx="171416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US" sz="24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328990" y="4553425"/>
            <a:ext cx="2362661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516360" y="1873608"/>
            <a:ext cx="2104117" cy="84165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defTabSz="1218987">
              <a:defRPr/>
            </a:pPr>
            <a:r>
              <a:rPr lang="en-US" sz="900" kern="0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Sqm</a:t>
            </a: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            850</a:t>
            </a: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Avg. Sales/Day</a:t>
            </a: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14.4 KEUR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Clients/Day</a:t>
            </a: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2,000</a:t>
            </a:r>
          </a:p>
          <a:p>
            <a:pPr defTabSz="1218987">
              <a:defRPr/>
            </a:pP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Basket:                     7 EUR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Assortment:             10,600 SKU’s</a:t>
            </a: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Associates:              45</a:t>
            </a: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Capex:                     &gt;800 KEUR</a:t>
            </a: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Price index KF</a:t>
            </a:r>
            <a:r>
              <a:rPr lang="en-US" sz="900" ker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 97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 rot="20255314">
            <a:off x="2209800" y="1333541"/>
            <a:ext cx="1494830" cy="51499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ctr"/>
          <a:lstStyle/>
          <a:p>
            <a:pPr algn="ctr" defTabSz="1218987">
              <a:defRPr/>
            </a:pPr>
            <a:r>
              <a:rPr lang="en-US" sz="1400" b="1" kern="0" smtClean="0">
                <a:cs typeface="Arial" pitchFamily="34" charset="0"/>
              </a:rPr>
              <a:t>87 </a:t>
            </a:r>
            <a:r>
              <a:rPr lang="en-US" sz="1400" b="1" kern="0" dirty="0">
                <a:cs typeface="Arial" pitchFamily="34" charset="0"/>
              </a:rPr>
              <a:t>Stores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2573906" y="3886200"/>
            <a:ext cx="1999853" cy="438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5"/>
            <a:r>
              <a:rPr lang="en-US" sz="1400" b="1" i="1" dirty="0">
                <a:solidFill>
                  <a:schemeClr val="tx1"/>
                </a:solidFill>
              </a:rPr>
              <a:t>Increased Shopping Experience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583160" y="1428750"/>
            <a:ext cx="9599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945"/>
            <a:r>
              <a:rPr lang="en-US" sz="1000" i="1" dirty="0">
                <a:solidFill>
                  <a:srgbClr val="414141"/>
                </a:solidFill>
              </a:rPr>
              <a:t>Urban Center</a:t>
            </a:r>
          </a:p>
          <a:p>
            <a:pPr defTabSz="913945"/>
            <a:r>
              <a:rPr lang="en-US" sz="1000" i="1" dirty="0">
                <a:solidFill>
                  <a:srgbClr val="414141"/>
                </a:solidFill>
              </a:rPr>
              <a:t>   +100 .000</a:t>
            </a:r>
          </a:p>
        </p:txBody>
      </p:sp>
      <p:pic>
        <p:nvPicPr>
          <p:cNvPr id="90139" name="Picture 27" descr="\\eu901184-buc\buc_department$\Marketing\Marketing - Comunicare\Marketing\Buget 2016\Plan activitati 2016\Prezentare 28.03\Poze in-store\FFS_Baneas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34" y="2957582"/>
            <a:ext cx="1955594" cy="8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42" name="Picture 30" descr="\\eu901184-buc\buc_department$\Marketing\Marketing - Comunicare\Marketing\Buget 2016\Plan activitati 2016\Prezentare 28.03\Poze in-store\Format mai mic de magazin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0" t="11476" r="28698" b="24419"/>
          <a:stretch/>
        </p:blipFill>
        <p:spPr bwMode="auto">
          <a:xfrm>
            <a:off x="7003253" y="2957582"/>
            <a:ext cx="1999853" cy="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itle 1"/>
          <p:cNvSpPr>
            <a:spLocks noGrp="1"/>
          </p:cNvSpPr>
          <p:nvPr>
            <p:ph type="title" idx="4294967295"/>
          </p:nvPr>
        </p:nvSpPr>
        <p:spPr>
          <a:xfrm>
            <a:off x="674936" y="-10344"/>
            <a:ext cx="8672264" cy="387534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Mega Image Stores Formats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05" y="2962264"/>
            <a:ext cx="1969158" cy="869780"/>
          </a:xfrm>
          <a:prstGeom prst="rect">
            <a:avLst/>
          </a:prstGeom>
        </p:spPr>
      </p:pic>
      <p:pic>
        <p:nvPicPr>
          <p:cNvPr id="65" name="Picture 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996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" y="-1682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2397027" y="4400550"/>
            <a:ext cx="1999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3945"/>
            <a:r>
              <a:rPr lang="en-US" sz="1000" i="1" kern="0" smtClean="0">
                <a:solidFill>
                  <a:prstClr val="black"/>
                </a:solidFill>
                <a:cs typeface="Arial" pitchFamily="34" charset="0"/>
              </a:rPr>
              <a:t>Proximity layout</a:t>
            </a:r>
          </a:p>
          <a:p>
            <a:pPr algn="ctr" defTabSz="913945"/>
            <a:endParaRPr lang="en-US" sz="1000" i="1" kern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40828" y="857250"/>
            <a:ext cx="4604898" cy="3974982"/>
            <a:chOff x="2317799" y="1066800"/>
            <a:chExt cx="4604898" cy="5299965"/>
          </a:xfrm>
        </p:grpSpPr>
        <p:sp>
          <p:nvSpPr>
            <p:cNvPr id="78" name="Oval 77"/>
            <p:cNvSpPr/>
            <p:nvPr/>
          </p:nvSpPr>
          <p:spPr>
            <a:xfrm>
              <a:off x="2338733" y="6130499"/>
              <a:ext cx="2362661" cy="236266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94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4107257" y="1066800"/>
              <a:ext cx="201771" cy="158917"/>
            </a:xfrm>
            <a:custGeom>
              <a:avLst/>
              <a:gdLst>
                <a:gd name="connsiteX0" fmla="*/ 163830 w 213360"/>
                <a:gd name="connsiteY0" fmla="*/ 0 h 152400"/>
                <a:gd name="connsiteX1" fmla="*/ 213360 w 213360"/>
                <a:gd name="connsiteY1" fmla="*/ 137160 h 152400"/>
                <a:gd name="connsiteX2" fmla="*/ 0 w 213360"/>
                <a:gd name="connsiteY2" fmla="*/ 152400 h 152400"/>
                <a:gd name="connsiteX3" fmla="*/ 163830 w 213360"/>
                <a:gd name="connsiteY3" fmla="*/ 0 h 152400"/>
                <a:gd name="connsiteX0" fmla="*/ 163830 w 222885"/>
                <a:gd name="connsiteY0" fmla="*/ 0 h 160020"/>
                <a:gd name="connsiteX1" fmla="*/ 222885 w 222885"/>
                <a:gd name="connsiteY1" fmla="*/ 160020 h 160020"/>
                <a:gd name="connsiteX2" fmla="*/ 0 w 222885"/>
                <a:gd name="connsiteY2" fmla="*/ 152400 h 160020"/>
                <a:gd name="connsiteX3" fmla="*/ 163830 w 222885"/>
                <a:gd name="connsiteY3" fmla="*/ 0 h 160020"/>
                <a:gd name="connsiteX0" fmla="*/ 171450 w 230505"/>
                <a:gd name="connsiteY0" fmla="*/ 0 h 163830"/>
                <a:gd name="connsiteX1" fmla="*/ 230505 w 230505"/>
                <a:gd name="connsiteY1" fmla="*/ 160020 h 163830"/>
                <a:gd name="connsiteX2" fmla="*/ 0 w 230505"/>
                <a:gd name="connsiteY2" fmla="*/ 163830 h 163830"/>
                <a:gd name="connsiteX3" fmla="*/ 171450 w 230505"/>
                <a:gd name="connsiteY3" fmla="*/ 0 h 163830"/>
                <a:gd name="connsiteX0" fmla="*/ 156210 w 215265"/>
                <a:gd name="connsiteY0" fmla="*/ 0 h 167640"/>
                <a:gd name="connsiteX1" fmla="*/ 215265 w 215265"/>
                <a:gd name="connsiteY1" fmla="*/ 160020 h 167640"/>
                <a:gd name="connsiteX2" fmla="*/ 0 w 215265"/>
                <a:gd name="connsiteY2" fmla="*/ 167640 h 167640"/>
                <a:gd name="connsiteX3" fmla="*/ 156210 w 215265"/>
                <a:gd name="connsiteY3" fmla="*/ 0 h 167640"/>
                <a:gd name="connsiteX0" fmla="*/ 169545 w 215265"/>
                <a:gd name="connsiteY0" fmla="*/ 0 h 131445"/>
                <a:gd name="connsiteX1" fmla="*/ 215265 w 215265"/>
                <a:gd name="connsiteY1" fmla="*/ 123825 h 131445"/>
                <a:gd name="connsiteX2" fmla="*/ 0 w 215265"/>
                <a:gd name="connsiteY2" fmla="*/ 131445 h 131445"/>
                <a:gd name="connsiteX3" fmla="*/ 169545 w 215265"/>
                <a:gd name="connsiteY3" fmla="*/ 0 h 131445"/>
                <a:gd name="connsiteX0" fmla="*/ 154305 w 215265"/>
                <a:gd name="connsiteY0" fmla="*/ 0 h 169545"/>
                <a:gd name="connsiteX1" fmla="*/ 215265 w 215265"/>
                <a:gd name="connsiteY1" fmla="*/ 161925 h 169545"/>
                <a:gd name="connsiteX2" fmla="*/ 0 w 215265"/>
                <a:gd name="connsiteY2" fmla="*/ 169545 h 169545"/>
                <a:gd name="connsiteX3" fmla="*/ 154305 w 215265"/>
                <a:gd name="connsiteY3" fmla="*/ 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69545">
                  <a:moveTo>
                    <a:pt x="154305" y="0"/>
                  </a:moveTo>
                  <a:lnTo>
                    <a:pt x="215265" y="161925"/>
                  </a:lnTo>
                  <a:lnTo>
                    <a:pt x="0" y="169545"/>
                  </a:lnTo>
                  <a:lnTo>
                    <a:pt x="1543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C2ED"/>
                </a:gs>
                <a:gs pos="100000">
                  <a:srgbClr val="000000"/>
                </a:gs>
              </a:gsLst>
              <a:lin ang="1080000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>
              <a:off x="2734144" y="1068585"/>
              <a:ext cx="307120" cy="257124"/>
            </a:xfrm>
            <a:custGeom>
              <a:avLst/>
              <a:gdLst>
                <a:gd name="connsiteX0" fmla="*/ 102870 w 327660"/>
                <a:gd name="connsiteY0" fmla="*/ 0 h 270510"/>
                <a:gd name="connsiteX1" fmla="*/ 0 w 327660"/>
                <a:gd name="connsiteY1" fmla="*/ 270510 h 270510"/>
                <a:gd name="connsiteX2" fmla="*/ 327660 w 327660"/>
                <a:gd name="connsiteY2" fmla="*/ 240030 h 270510"/>
                <a:gd name="connsiteX3" fmla="*/ 102870 w 327660"/>
                <a:gd name="connsiteY3" fmla="*/ 0 h 270510"/>
                <a:gd name="connsiteX0" fmla="*/ 106680 w 327660"/>
                <a:gd name="connsiteY0" fmla="*/ 0 h 274320"/>
                <a:gd name="connsiteX1" fmla="*/ 0 w 327660"/>
                <a:gd name="connsiteY1" fmla="*/ 274320 h 274320"/>
                <a:gd name="connsiteX2" fmla="*/ 327660 w 327660"/>
                <a:gd name="connsiteY2" fmla="*/ 243840 h 274320"/>
                <a:gd name="connsiteX3" fmla="*/ 106680 w 327660"/>
                <a:gd name="connsiteY3" fmla="*/ 0 h 274320"/>
                <a:gd name="connsiteX0" fmla="*/ 106680 w 327660"/>
                <a:gd name="connsiteY0" fmla="*/ 0 h 274320"/>
                <a:gd name="connsiteX1" fmla="*/ 0 w 327660"/>
                <a:gd name="connsiteY1" fmla="*/ 274320 h 274320"/>
                <a:gd name="connsiteX2" fmla="*/ 327660 w 327660"/>
                <a:gd name="connsiteY2" fmla="*/ 243840 h 274320"/>
                <a:gd name="connsiteX3" fmla="*/ 173355 w 327660"/>
                <a:gd name="connsiteY3" fmla="*/ 0 h 274320"/>
                <a:gd name="connsiteX4" fmla="*/ 106680 w 327660"/>
                <a:gd name="connsiteY4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60" h="274320">
                  <a:moveTo>
                    <a:pt x="106680" y="0"/>
                  </a:moveTo>
                  <a:lnTo>
                    <a:pt x="0" y="274320"/>
                  </a:lnTo>
                  <a:lnTo>
                    <a:pt x="327660" y="243840"/>
                  </a:lnTo>
                  <a:cubicBezTo>
                    <a:pt x="268605" y="179070"/>
                    <a:pt x="232410" y="64770"/>
                    <a:pt x="173355" y="0"/>
                  </a:cubicBezTo>
                  <a:lnTo>
                    <a:pt x="1066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C2ED"/>
                </a:gs>
                <a:gs pos="100000">
                  <a:srgbClr val="000000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>
              <a:off x="2512733" y="1165239"/>
              <a:ext cx="2071275" cy="4601194"/>
            </a:xfrm>
            <a:custGeom>
              <a:avLst/>
              <a:gdLst>
                <a:gd name="connsiteX0" fmla="*/ 0 w 2209800"/>
                <a:gd name="connsiteY0" fmla="*/ 144780 h 3931920"/>
                <a:gd name="connsiteX1" fmla="*/ 76200 w 2209800"/>
                <a:gd name="connsiteY1" fmla="*/ 3840480 h 3931920"/>
                <a:gd name="connsiteX2" fmla="*/ 2209800 w 2209800"/>
                <a:gd name="connsiteY2" fmla="*/ 3931920 h 3931920"/>
                <a:gd name="connsiteX3" fmla="*/ 2141220 w 2209800"/>
                <a:gd name="connsiteY3" fmla="*/ 0 h 3931920"/>
                <a:gd name="connsiteX4" fmla="*/ 0 w 2209800"/>
                <a:gd name="connsiteY4" fmla="*/ 144780 h 393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3931920">
                  <a:moveTo>
                    <a:pt x="0" y="144780"/>
                  </a:moveTo>
                  <a:lnTo>
                    <a:pt x="76200" y="3840480"/>
                  </a:lnTo>
                  <a:lnTo>
                    <a:pt x="2209800" y="3931920"/>
                  </a:lnTo>
                  <a:lnTo>
                    <a:pt x="2141220" y="0"/>
                  </a:lnTo>
                  <a:lnTo>
                    <a:pt x="0" y="144780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59135" y="1079299"/>
              <a:ext cx="1364184" cy="839223"/>
            </a:xfrm>
            <a:custGeom>
              <a:avLst/>
              <a:gdLst>
                <a:gd name="connsiteX0" fmla="*/ 0 w 1455420"/>
                <a:gd name="connsiteY0" fmla="*/ 0 h 895350"/>
                <a:gd name="connsiteX1" fmla="*/ 1455420 w 1455420"/>
                <a:gd name="connsiteY1" fmla="*/ 0 h 895350"/>
                <a:gd name="connsiteX2" fmla="*/ 720090 w 1455420"/>
                <a:gd name="connsiteY2" fmla="*/ 895350 h 895350"/>
                <a:gd name="connsiteX3" fmla="*/ 0 w 1455420"/>
                <a:gd name="connsiteY3" fmla="*/ 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420" h="895350">
                  <a:moveTo>
                    <a:pt x="0" y="0"/>
                  </a:moveTo>
                  <a:lnTo>
                    <a:pt x="1455420" y="0"/>
                  </a:lnTo>
                  <a:lnTo>
                    <a:pt x="720090" y="89535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4000">
                  <a:srgbClr val="6BC2ED"/>
                </a:gs>
                <a:gs pos="100000">
                  <a:srgbClr val="6BC2ED">
                    <a:lumMod val="75000"/>
                  </a:srgbClr>
                </a:gs>
                <a:gs pos="0">
                  <a:srgbClr val="6BC2ED">
                    <a:lumMod val="50000"/>
                  </a:srgbClr>
                </a:gs>
              </a:gsLst>
              <a:lin ang="5400000" scaled="1"/>
              <a:tileRect/>
            </a:gradFill>
            <a:ln w="28575" cap="sq" cmpd="sng" algn="ctr">
              <a:gradFill flip="none" rotWithShape="1">
                <a:gsLst>
                  <a:gs pos="0">
                    <a:srgbClr val="6BC2ED">
                      <a:lumMod val="50000"/>
                    </a:srgbClr>
                  </a:gs>
                  <a:gs pos="61000">
                    <a:srgbClr val="6BC2ED"/>
                  </a:gs>
                  <a:gs pos="100000">
                    <a:srgbClr val="6BC2ED">
                      <a:lumMod val="50000"/>
                    </a:srgbClr>
                  </a:gs>
                </a:gsLst>
                <a:lin ang="5400000" scaled="1"/>
                <a:tileRect/>
              </a:gradFill>
              <a:prstDash val="solid"/>
              <a:miter lim="800000"/>
            </a:ln>
            <a:effectLst>
              <a:outerShdw blurRad="101600" dist="635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069834" y="1097052"/>
              <a:ext cx="942787" cy="68566"/>
            </a:xfrm>
            <a:prstGeom prst="ellipse">
              <a:avLst/>
            </a:prstGeom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312674" y="1524623"/>
              <a:ext cx="457109" cy="42853"/>
            </a:xfrm>
            <a:prstGeom prst="ellipse">
              <a:avLst/>
            </a:prstGeom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55216" y="1114793"/>
              <a:ext cx="1000594" cy="45140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1218987"/>
              <a:r>
                <a:rPr lang="en-US" sz="1600" b="1" smtClean="0">
                  <a:solidFill>
                    <a:prstClr val="white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30000"/>
                      </a:prstClr>
                    </a:outerShdw>
                  </a:effectLst>
                  <a:latin typeface="Calibri"/>
                </a:rPr>
                <a:t>Shop&amp;Go</a:t>
              </a:r>
              <a:endParaRPr lang="en-US" sz="1600" b="1" dirty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  <a:latin typeface="Calibri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447147" y="1656304"/>
              <a:ext cx="171416" cy="112823"/>
            </a:xfrm>
            <a:custGeom>
              <a:avLst/>
              <a:gdLst>
                <a:gd name="connsiteX0" fmla="*/ 0 w 1455420"/>
                <a:gd name="connsiteY0" fmla="*/ 0 h 895350"/>
                <a:gd name="connsiteX1" fmla="*/ 1455420 w 1455420"/>
                <a:gd name="connsiteY1" fmla="*/ 0 h 895350"/>
                <a:gd name="connsiteX2" fmla="*/ 720090 w 1455420"/>
                <a:gd name="connsiteY2" fmla="*/ 895350 h 895350"/>
                <a:gd name="connsiteX3" fmla="*/ 0 w 1455420"/>
                <a:gd name="connsiteY3" fmla="*/ 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420" h="895350">
                  <a:moveTo>
                    <a:pt x="0" y="0"/>
                  </a:moveTo>
                  <a:lnTo>
                    <a:pt x="1455420" y="0"/>
                  </a:lnTo>
                  <a:lnTo>
                    <a:pt x="720090" y="895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328560" y="1066800"/>
              <a:ext cx="201771" cy="158917"/>
            </a:xfrm>
            <a:custGeom>
              <a:avLst/>
              <a:gdLst>
                <a:gd name="connsiteX0" fmla="*/ 163830 w 213360"/>
                <a:gd name="connsiteY0" fmla="*/ 0 h 152400"/>
                <a:gd name="connsiteX1" fmla="*/ 213360 w 213360"/>
                <a:gd name="connsiteY1" fmla="*/ 137160 h 152400"/>
                <a:gd name="connsiteX2" fmla="*/ 0 w 213360"/>
                <a:gd name="connsiteY2" fmla="*/ 152400 h 152400"/>
                <a:gd name="connsiteX3" fmla="*/ 163830 w 213360"/>
                <a:gd name="connsiteY3" fmla="*/ 0 h 152400"/>
                <a:gd name="connsiteX0" fmla="*/ 163830 w 222885"/>
                <a:gd name="connsiteY0" fmla="*/ 0 h 160020"/>
                <a:gd name="connsiteX1" fmla="*/ 222885 w 222885"/>
                <a:gd name="connsiteY1" fmla="*/ 160020 h 160020"/>
                <a:gd name="connsiteX2" fmla="*/ 0 w 222885"/>
                <a:gd name="connsiteY2" fmla="*/ 152400 h 160020"/>
                <a:gd name="connsiteX3" fmla="*/ 163830 w 222885"/>
                <a:gd name="connsiteY3" fmla="*/ 0 h 160020"/>
                <a:gd name="connsiteX0" fmla="*/ 171450 w 230505"/>
                <a:gd name="connsiteY0" fmla="*/ 0 h 163830"/>
                <a:gd name="connsiteX1" fmla="*/ 230505 w 230505"/>
                <a:gd name="connsiteY1" fmla="*/ 160020 h 163830"/>
                <a:gd name="connsiteX2" fmla="*/ 0 w 230505"/>
                <a:gd name="connsiteY2" fmla="*/ 163830 h 163830"/>
                <a:gd name="connsiteX3" fmla="*/ 171450 w 230505"/>
                <a:gd name="connsiteY3" fmla="*/ 0 h 163830"/>
                <a:gd name="connsiteX0" fmla="*/ 156210 w 215265"/>
                <a:gd name="connsiteY0" fmla="*/ 0 h 167640"/>
                <a:gd name="connsiteX1" fmla="*/ 215265 w 215265"/>
                <a:gd name="connsiteY1" fmla="*/ 160020 h 167640"/>
                <a:gd name="connsiteX2" fmla="*/ 0 w 215265"/>
                <a:gd name="connsiteY2" fmla="*/ 167640 h 167640"/>
                <a:gd name="connsiteX3" fmla="*/ 156210 w 215265"/>
                <a:gd name="connsiteY3" fmla="*/ 0 h 167640"/>
                <a:gd name="connsiteX0" fmla="*/ 169545 w 215265"/>
                <a:gd name="connsiteY0" fmla="*/ 0 h 131445"/>
                <a:gd name="connsiteX1" fmla="*/ 215265 w 215265"/>
                <a:gd name="connsiteY1" fmla="*/ 123825 h 131445"/>
                <a:gd name="connsiteX2" fmla="*/ 0 w 215265"/>
                <a:gd name="connsiteY2" fmla="*/ 131445 h 131445"/>
                <a:gd name="connsiteX3" fmla="*/ 169545 w 215265"/>
                <a:gd name="connsiteY3" fmla="*/ 0 h 131445"/>
                <a:gd name="connsiteX0" fmla="*/ 154305 w 215265"/>
                <a:gd name="connsiteY0" fmla="*/ 0 h 169545"/>
                <a:gd name="connsiteX1" fmla="*/ 215265 w 215265"/>
                <a:gd name="connsiteY1" fmla="*/ 161925 h 169545"/>
                <a:gd name="connsiteX2" fmla="*/ 0 w 215265"/>
                <a:gd name="connsiteY2" fmla="*/ 169545 h 169545"/>
                <a:gd name="connsiteX3" fmla="*/ 154305 w 215265"/>
                <a:gd name="connsiteY3" fmla="*/ 0 h 169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65" h="169545">
                  <a:moveTo>
                    <a:pt x="154305" y="0"/>
                  </a:moveTo>
                  <a:lnTo>
                    <a:pt x="215265" y="161925"/>
                  </a:lnTo>
                  <a:lnTo>
                    <a:pt x="0" y="169545"/>
                  </a:lnTo>
                  <a:lnTo>
                    <a:pt x="154305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019ADD"/>
                </a:gs>
                <a:gs pos="0">
                  <a:srgbClr val="000000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4955447" y="1068585"/>
              <a:ext cx="307120" cy="257124"/>
            </a:xfrm>
            <a:custGeom>
              <a:avLst/>
              <a:gdLst>
                <a:gd name="connsiteX0" fmla="*/ 102870 w 327660"/>
                <a:gd name="connsiteY0" fmla="*/ 0 h 270510"/>
                <a:gd name="connsiteX1" fmla="*/ 0 w 327660"/>
                <a:gd name="connsiteY1" fmla="*/ 270510 h 270510"/>
                <a:gd name="connsiteX2" fmla="*/ 327660 w 327660"/>
                <a:gd name="connsiteY2" fmla="*/ 240030 h 270510"/>
                <a:gd name="connsiteX3" fmla="*/ 102870 w 327660"/>
                <a:gd name="connsiteY3" fmla="*/ 0 h 270510"/>
                <a:gd name="connsiteX0" fmla="*/ 106680 w 327660"/>
                <a:gd name="connsiteY0" fmla="*/ 0 h 274320"/>
                <a:gd name="connsiteX1" fmla="*/ 0 w 327660"/>
                <a:gd name="connsiteY1" fmla="*/ 274320 h 274320"/>
                <a:gd name="connsiteX2" fmla="*/ 327660 w 327660"/>
                <a:gd name="connsiteY2" fmla="*/ 243840 h 274320"/>
                <a:gd name="connsiteX3" fmla="*/ 106680 w 327660"/>
                <a:gd name="connsiteY3" fmla="*/ 0 h 274320"/>
                <a:gd name="connsiteX0" fmla="*/ 106680 w 327660"/>
                <a:gd name="connsiteY0" fmla="*/ 0 h 274320"/>
                <a:gd name="connsiteX1" fmla="*/ 0 w 327660"/>
                <a:gd name="connsiteY1" fmla="*/ 274320 h 274320"/>
                <a:gd name="connsiteX2" fmla="*/ 327660 w 327660"/>
                <a:gd name="connsiteY2" fmla="*/ 243840 h 274320"/>
                <a:gd name="connsiteX3" fmla="*/ 173355 w 327660"/>
                <a:gd name="connsiteY3" fmla="*/ 0 h 274320"/>
                <a:gd name="connsiteX4" fmla="*/ 106680 w 327660"/>
                <a:gd name="connsiteY4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60" h="274320">
                  <a:moveTo>
                    <a:pt x="106680" y="0"/>
                  </a:moveTo>
                  <a:lnTo>
                    <a:pt x="0" y="274320"/>
                  </a:lnTo>
                  <a:lnTo>
                    <a:pt x="327660" y="243840"/>
                  </a:lnTo>
                  <a:cubicBezTo>
                    <a:pt x="268605" y="179070"/>
                    <a:pt x="232410" y="64770"/>
                    <a:pt x="173355" y="0"/>
                  </a:cubicBezTo>
                  <a:lnTo>
                    <a:pt x="1066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9ADD"/>
                </a:gs>
                <a:gs pos="100000">
                  <a:srgbClr val="000000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4734036" y="1165239"/>
              <a:ext cx="2071275" cy="4601194"/>
            </a:xfrm>
            <a:custGeom>
              <a:avLst/>
              <a:gdLst>
                <a:gd name="connsiteX0" fmla="*/ 0 w 2209800"/>
                <a:gd name="connsiteY0" fmla="*/ 144780 h 3931920"/>
                <a:gd name="connsiteX1" fmla="*/ 76200 w 2209800"/>
                <a:gd name="connsiteY1" fmla="*/ 3840480 h 3931920"/>
                <a:gd name="connsiteX2" fmla="*/ 2209800 w 2209800"/>
                <a:gd name="connsiteY2" fmla="*/ 3931920 h 3931920"/>
                <a:gd name="connsiteX3" fmla="*/ 2141220 w 2209800"/>
                <a:gd name="connsiteY3" fmla="*/ 0 h 3931920"/>
                <a:gd name="connsiteX4" fmla="*/ 0 w 2209800"/>
                <a:gd name="connsiteY4" fmla="*/ 144780 h 393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800" h="3931920">
                  <a:moveTo>
                    <a:pt x="0" y="144780"/>
                  </a:moveTo>
                  <a:lnTo>
                    <a:pt x="76200" y="3840480"/>
                  </a:lnTo>
                  <a:lnTo>
                    <a:pt x="2209800" y="3931920"/>
                  </a:lnTo>
                  <a:lnTo>
                    <a:pt x="2141220" y="0"/>
                  </a:lnTo>
                  <a:lnTo>
                    <a:pt x="0" y="144780"/>
                  </a:lnTo>
                  <a:close/>
                </a:path>
              </a:pathLst>
            </a:cu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5080438" y="1079299"/>
              <a:ext cx="1364184" cy="839223"/>
            </a:xfrm>
            <a:custGeom>
              <a:avLst/>
              <a:gdLst>
                <a:gd name="connsiteX0" fmla="*/ 0 w 1455420"/>
                <a:gd name="connsiteY0" fmla="*/ 0 h 895350"/>
                <a:gd name="connsiteX1" fmla="*/ 1455420 w 1455420"/>
                <a:gd name="connsiteY1" fmla="*/ 0 h 895350"/>
                <a:gd name="connsiteX2" fmla="*/ 720090 w 1455420"/>
                <a:gd name="connsiteY2" fmla="*/ 895350 h 895350"/>
                <a:gd name="connsiteX3" fmla="*/ 0 w 1455420"/>
                <a:gd name="connsiteY3" fmla="*/ 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420" h="895350">
                  <a:moveTo>
                    <a:pt x="0" y="0"/>
                  </a:moveTo>
                  <a:lnTo>
                    <a:pt x="1455420" y="0"/>
                  </a:lnTo>
                  <a:lnTo>
                    <a:pt x="720090" y="89535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19ADD"/>
                </a:gs>
                <a:gs pos="100000">
                  <a:srgbClr val="019ADD">
                    <a:lumMod val="75000"/>
                  </a:srgbClr>
                </a:gs>
                <a:gs pos="0">
                  <a:srgbClr val="019ADD">
                    <a:lumMod val="50000"/>
                  </a:srgbClr>
                </a:gs>
              </a:gsLst>
              <a:lin ang="5400000" scaled="1"/>
              <a:tileRect/>
            </a:gradFill>
            <a:ln w="28575" cap="sq" cmpd="sng" algn="ctr">
              <a:gradFill flip="none" rotWithShape="1">
                <a:gsLst>
                  <a:gs pos="0">
                    <a:srgbClr val="019ADD">
                      <a:lumMod val="50000"/>
                    </a:srgbClr>
                  </a:gs>
                  <a:gs pos="50000">
                    <a:srgbClr val="019ADD"/>
                  </a:gs>
                  <a:gs pos="95000">
                    <a:srgbClr val="019ADD">
                      <a:lumMod val="50000"/>
                    </a:srgbClr>
                  </a:gs>
                </a:gsLst>
                <a:lin ang="5400000" scaled="1"/>
                <a:tileRect/>
              </a:gradFill>
              <a:prstDash val="solid"/>
              <a:miter lim="800000"/>
            </a:ln>
            <a:effectLst>
              <a:outerShdw blurRad="101600" dist="635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291137" y="1097052"/>
              <a:ext cx="942787" cy="68566"/>
            </a:xfrm>
            <a:prstGeom prst="ellipse">
              <a:avLst/>
            </a:prstGeom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533977" y="1524623"/>
              <a:ext cx="457109" cy="42853"/>
            </a:xfrm>
            <a:prstGeom prst="ellipse">
              <a:avLst/>
            </a:prstGeom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173081" y="1072596"/>
              <a:ext cx="1328490" cy="4514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8987"/>
              <a:r>
                <a:rPr lang="en-US" sz="1600" b="1" dirty="0" err="1" smtClean="0">
                  <a:solidFill>
                    <a:prstClr val="white"/>
                  </a:solidFill>
                  <a:effectLst>
                    <a:outerShdw blurRad="63500" dist="38100" dir="5400000" sx="101000" sy="101000" algn="t" rotWithShape="0">
                      <a:prstClr val="black">
                        <a:alpha val="30000"/>
                      </a:prstClr>
                    </a:outerShdw>
                  </a:effectLst>
                  <a:latin typeface="Calibri"/>
                </a:rPr>
                <a:t>ECommerce</a:t>
              </a:r>
              <a:endParaRPr lang="en-US" sz="1600" b="1" dirty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  <a:latin typeface="Calibri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5668450" y="1656304"/>
              <a:ext cx="171416" cy="112823"/>
            </a:xfrm>
            <a:custGeom>
              <a:avLst/>
              <a:gdLst>
                <a:gd name="connsiteX0" fmla="*/ 0 w 1455420"/>
                <a:gd name="connsiteY0" fmla="*/ 0 h 895350"/>
                <a:gd name="connsiteX1" fmla="*/ 1455420 w 1455420"/>
                <a:gd name="connsiteY1" fmla="*/ 0 h 895350"/>
                <a:gd name="connsiteX2" fmla="*/ 720090 w 1455420"/>
                <a:gd name="connsiteY2" fmla="*/ 895350 h 895350"/>
                <a:gd name="connsiteX3" fmla="*/ 0 w 1455420"/>
                <a:gd name="connsiteY3" fmla="*/ 0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420" h="895350">
                  <a:moveTo>
                    <a:pt x="0" y="0"/>
                  </a:moveTo>
                  <a:lnTo>
                    <a:pt x="1455420" y="0"/>
                  </a:lnTo>
                  <a:lnTo>
                    <a:pt x="720090" y="895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US" sz="2400" kern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560036" y="6126257"/>
              <a:ext cx="2362661" cy="23626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94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20288491">
              <a:off x="2317799" y="1789966"/>
              <a:ext cx="1343995" cy="4921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ctr"/>
            <a:lstStyle/>
            <a:p>
              <a:pPr algn="ctr" defTabSz="1218987">
                <a:defRPr/>
              </a:pPr>
              <a:r>
                <a:rPr lang="en-US" sz="1400" b="1" kern="0" smtClean="0">
                  <a:solidFill>
                    <a:srgbClr val="0070C0"/>
                  </a:solidFill>
                  <a:cs typeface="Arial" pitchFamily="34" charset="0"/>
                </a:rPr>
                <a:t>294 Stores</a:t>
              </a:r>
              <a:endParaRPr lang="en-US" sz="1400" b="1" kern="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3445285" y="1479549"/>
            <a:ext cx="9599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945"/>
            <a:r>
              <a:rPr lang="en-US" sz="1000" i="1" dirty="0">
                <a:solidFill>
                  <a:srgbClr val="414141"/>
                </a:solidFill>
              </a:rPr>
              <a:t>Urban Center</a:t>
            </a:r>
          </a:p>
          <a:p>
            <a:pPr defTabSz="913945"/>
            <a:r>
              <a:rPr lang="en-US" sz="1000" i="1">
                <a:solidFill>
                  <a:srgbClr val="414141"/>
                </a:solidFill>
              </a:rPr>
              <a:t> </a:t>
            </a:r>
            <a:endParaRPr lang="en-US" sz="1000" i="1" dirty="0">
              <a:solidFill>
                <a:srgbClr val="41414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403672" y="3886200"/>
            <a:ext cx="1999853" cy="438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5"/>
            <a:r>
              <a:rPr lang="en-US" sz="1400" b="1" i="1">
                <a:solidFill>
                  <a:srgbClr val="0070C0"/>
                </a:solidFill>
              </a:rPr>
              <a:t>Convenient food store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2375851" y="1827531"/>
            <a:ext cx="2104117" cy="81213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defTabSz="1218987">
              <a:defRPr/>
            </a:pPr>
            <a:r>
              <a:rPr lang="en-US" sz="900" kern="0" dirty="0" err="1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Sqm</a:t>
            </a: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             100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Avg. </a:t>
            </a: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Sales/Day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2 KEUR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Clients/Day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  600</a:t>
            </a:r>
          </a:p>
          <a:p>
            <a:pPr defTabSz="1218987">
              <a:defRPr/>
            </a:pP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Basket:                      3 EUR 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Assortment:               2,500 </a:t>
            </a: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SKU’s</a:t>
            </a:r>
          </a:p>
          <a:p>
            <a:pPr defTabSz="1218987">
              <a:defRPr/>
            </a:pPr>
            <a:r>
              <a:rPr lang="en-US" sz="900" i="1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Operational Franchise</a:t>
            </a:r>
          </a:p>
          <a:p>
            <a:pPr defTabSz="1218987">
              <a:defRPr/>
            </a:pP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Capex:                       115 </a:t>
            </a: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KEUR</a:t>
            </a: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Price index </a:t>
            </a: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KF:           94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601486" y="1817371"/>
            <a:ext cx="2104117" cy="113538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marL="171450" indent="-171450" defTabSz="1218987">
              <a:buFont typeface="Wingdings" panose="05000000000000000000" pitchFamily="2" charset="2"/>
              <a:buChar char="ü"/>
              <a:defRPr/>
            </a:pP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Drive Store</a:t>
            </a:r>
          </a:p>
          <a:p>
            <a:pPr marL="171450" indent="-171450" defTabSz="1218987">
              <a:buFont typeface="Wingdings" panose="05000000000000000000" pitchFamily="2" charset="2"/>
              <a:buChar char="ü"/>
              <a:defRPr/>
            </a:pP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Pick-up Points</a:t>
            </a:r>
          </a:p>
          <a:p>
            <a:pPr marL="171450" indent="-171450" defTabSz="1218987">
              <a:buFont typeface="Wingdings" panose="05000000000000000000" pitchFamily="2" charset="2"/>
              <a:buChar char="ü"/>
              <a:defRPr/>
            </a:pP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Home Delivery</a:t>
            </a:r>
          </a:p>
          <a:p>
            <a:pPr marL="171450" indent="-171450" defTabSz="1218987">
              <a:buFont typeface="Wingdings" panose="05000000000000000000" pitchFamily="2" charset="2"/>
              <a:buChar char="Ø"/>
              <a:defRPr/>
            </a:pPr>
            <a:endParaRPr lang="en-US" sz="900" kern="0" dirty="0" smtClea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Avg. </a:t>
            </a: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Sales/Day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5.6 KEUR</a:t>
            </a:r>
            <a:endParaRPr lang="en-US" sz="900" kern="0" dirty="0" smtClea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Clients/Day</a:t>
            </a: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:            125</a:t>
            </a:r>
          </a:p>
          <a:p>
            <a:pPr defTabSz="1218987">
              <a:defRPr/>
            </a:pPr>
            <a:r>
              <a:rPr lang="en-US" sz="900" kern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Basket:                    45 EUR</a:t>
            </a:r>
            <a:endParaRPr lang="en-US" sz="900" kern="0" dirty="0" smtClean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  <a:p>
            <a:pPr defTabSz="1218987">
              <a:defRPr/>
            </a:pPr>
            <a:r>
              <a:rPr lang="en-US" sz="900" kern="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Assortment:             11,800 SKU’s</a:t>
            </a:r>
            <a:endParaRPr lang="en-US" sz="900" kern="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615137" y="3886200"/>
            <a:ext cx="1999853" cy="438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5"/>
            <a:r>
              <a:rPr lang="en-US" sz="1400" b="1" i="1" smtClean="0">
                <a:solidFill>
                  <a:srgbClr val="0070C0"/>
                </a:solidFill>
              </a:rPr>
              <a:t>National Online Coverage</a:t>
            </a:r>
            <a:endParaRPr lang="en-US" sz="1400" b="1" i="1">
              <a:solidFill>
                <a:srgbClr val="0070C0"/>
              </a:solidFill>
            </a:endParaRP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120" y="976438"/>
            <a:ext cx="524116" cy="419976"/>
          </a:xfrm>
          <a:prstGeom prst="rect">
            <a:avLst/>
          </a:prstGeom>
        </p:spPr>
      </p:pic>
      <p:pic>
        <p:nvPicPr>
          <p:cNvPr id="131" name="Picture 2" descr="http://www.retail-fmcg.ro/wp-content/uploads/2010/12/shop-go_logo-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761" y="800100"/>
            <a:ext cx="556867" cy="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0" descr="Image result for shop&amp;go mega imag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220" y="2952751"/>
            <a:ext cx="1975104" cy="911587"/>
          </a:xfrm>
          <a:prstGeom prst="rect">
            <a:avLst/>
          </a:prstGeom>
          <a:noFill/>
        </p:spPr>
      </p:pic>
      <p:pic>
        <p:nvPicPr>
          <p:cNvPr id="32790" name="Picture 22" descr="http://s1emagst.akamaized.net/layout/ro/images/logo/25/36896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142" y="1361696"/>
            <a:ext cx="807107" cy="2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4618631" y="4343400"/>
            <a:ext cx="19998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3945"/>
            <a:r>
              <a:rPr lang="en-US" sz="1000" i="1" kern="0" dirty="0">
                <a:solidFill>
                  <a:prstClr val="black"/>
                </a:solidFill>
                <a:cs typeface="Arial" pitchFamily="34" charset="0"/>
              </a:rPr>
              <a:t>Complete service for payment and delivery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 idx="4294967295"/>
          </p:nvPr>
        </p:nvSpPr>
        <p:spPr>
          <a:xfrm>
            <a:off x="685800" y="-19050"/>
            <a:ext cx="8672264" cy="387534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Mega Image Stores Formats</a:t>
            </a:r>
          </a:p>
        </p:txBody>
      </p:sp>
      <p:pic>
        <p:nvPicPr>
          <p:cNvPr id="112655" name="Picture 15" descr="C:\Users\oboghian\AppData\Local\Microsoft\Windows\Temporary Internet Files\Content.Outlook\V9ZWCJRT\BASKET+TABLE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84" y="2971802"/>
            <a:ext cx="2026857" cy="8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3644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</a:t>
            </a:r>
            <a:r>
              <a:rPr lang="fr-FR" smtClean="0">
                <a:solidFill>
                  <a:srgbClr val="898989"/>
                </a:solidFill>
              </a:rPr>
              <a:t> </a:t>
            </a:r>
            <a:r>
              <a:rPr lang="en-US" smtClean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3</a:t>
            </a:fld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23906" name="Picture 2" descr="C:\Users\anamaria_ionita\Desktop\Prezentare Mega\Prez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"/>
            <a:ext cx="9163050" cy="51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20954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ROMANIA: CONTEXT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 descr="http://www.campbells.com.au/ccc_farcry/images/camRangeCategory/image/4cd2c3c83de35_images1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21000254">
            <a:off x="816851" y="3299603"/>
            <a:ext cx="1163576" cy="1049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22" name="Picture 14" descr="http://www.parknshop.com/_ui/desktop/theme-igc/images/enu/home/QA/photo05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026173" y="3690836"/>
            <a:ext cx="2080878" cy="1032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6793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5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80" name="Slide Number Placeholder 43"/>
          <p:cNvSpPr txBox="1">
            <a:spLocks noGrp="1"/>
          </p:cNvSpPr>
          <p:nvPr/>
        </p:nvSpPr>
        <p:spPr bwMode="auto">
          <a:xfrm>
            <a:off x="8178805" y="4762505"/>
            <a:ext cx="503238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4" tIns="45697" rIns="91394" bIns="45697" anchor="ctr"/>
          <a:lstStyle/>
          <a:p>
            <a:pPr algn="r" defTabSz="456972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404040"/>
                </a:solidFill>
                <a:ea typeface="ＭＳ Ｐゴシック" pitchFamily="-65" charset="-128"/>
                <a:cs typeface="Arial" charset="0"/>
              </a:rPr>
              <a:t>|</a:t>
            </a:r>
            <a:r>
              <a:rPr lang="fr-FR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r>
              <a:rPr lang="en-US" sz="900" dirty="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t> </a:t>
            </a:r>
            <a:fld id="{5BEB0909-6439-4631-A4D6-72F68C779BED}" type="slidenum">
              <a:rPr lang="en-US" sz="900">
                <a:solidFill>
                  <a:srgbClr val="898989"/>
                </a:solidFill>
                <a:ea typeface="ＭＳ Ｐゴシック" pitchFamily="-65" charset="-128"/>
                <a:cs typeface="Arial" charset="0"/>
              </a:rPr>
              <a:pPr algn="r" defTabSz="456972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 sz="900" dirty="0">
              <a:solidFill>
                <a:srgbClr val="898989"/>
              </a:solidFill>
              <a:ea typeface="ＭＳ Ｐゴシック" pitchFamily="-65" charset="-128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659696" y="-37014"/>
            <a:ext cx="8495792" cy="387534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Categories Contribution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1143002"/>
            <a:ext cx="9144000" cy="2839943"/>
            <a:chOff x="660323" y="2591019"/>
            <a:chExt cx="11606271" cy="3907799"/>
          </a:xfrm>
        </p:grpSpPr>
        <p:sp>
          <p:nvSpPr>
            <p:cNvPr id="105" name="TextBox 104"/>
            <p:cNvSpPr txBox="1"/>
            <p:nvPr/>
          </p:nvSpPr>
          <p:spPr>
            <a:xfrm flipH="1">
              <a:off x="687210" y="3340500"/>
              <a:ext cx="3109875" cy="5080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1218987"/>
              <a:r>
                <a:rPr lang="en-US" sz="1799">
                  <a:solidFill>
                    <a:srgbClr val="595959"/>
                  </a:solidFill>
                  <a:cs typeface="Arial" pitchFamily="34" charset="0"/>
                </a:rPr>
                <a:t>Fresh &amp; perishable</a:t>
              </a:r>
              <a:endParaRPr lang="en-US" sz="1799" dirty="0">
                <a:solidFill>
                  <a:srgbClr val="595959"/>
                </a:solidFill>
                <a:cs typeface="Arial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 flipH="1">
              <a:off x="8503645" y="4155894"/>
              <a:ext cx="3762949" cy="5080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218987"/>
              <a:r>
                <a:rPr lang="en-US" sz="1799" smtClean="0">
                  <a:solidFill>
                    <a:srgbClr val="595959"/>
                  </a:solidFill>
                  <a:cs typeface="Arial" pitchFamily="34" charset="0"/>
                </a:rPr>
                <a:t>Food Grocery</a:t>
              </a:r>
              <a:endParaRPr lang="en-US" sz="1799" dirty="0">
                <a:solidFill>
                  <a:srgbClr val="595959"/>
                </a:solidFill>
                <a:cs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flipH="1">
              <a:off x="8152866" y="5527138"/>
              <a:ext cx="3762949" cy="5080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218987"/>
              <a:r>
                <a:rPr lang="en-US" sz="1799" smtClean="0">
                  <a:solidFill>
                    <a:srgbClr val="595959"/>
                  </a:solidFill>
                  <a:cs typeface="Arial" pitchFamily="34" charset="0"/>
                </a:rPr>
                <a:t>Non Food Grocery</a:t>
              </a:r>
              <a:endParaRPr lang="en-US" sz="1799" dirty="0">
                <a:solidFill>
                  <a:srgbClr val="595959"/>
                </a:solidFill>
                <a:cs typeface="Arial" pitchFamily="34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4039137" y="2591019"/>
              <a:ext cx="4342269" cy="3907799"/>
              <a:chOff x="4037548" y="2591019"/>
              <a:chExt cx="4342269" cy="3907799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5533157" y="5104963"/>
                <a:ext cx="1414819" cy="411265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779B7"/>
                </a:solidFill>
                <a:prstDash val="solid"/>
              </a:ln>
              <a:effectLst/>
              <a:scene3d>
                <a:camera prst="perspectiveRelaxed" fov="7200000">
                  <a:rot lat="18600000" lon="0" rev="0"/>
                </a:camera>
                <a:lightRig rig="threePt" dir="t"/>
              </a:scene3d>
              <a:sp3d prstMaterial="clear">
                <a:bevelT w="0" h="762000"/>
                <a:bevelB w="0" h="254000"/>
              </a:sp3d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49240" y="4419341"/>
                <a:ext cx="1961533" cy="411265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779B7"/>
                </a:solidFill>
                <a:prstDash val="solid"/>
              </a:ln>
              <a:effectLst/>
              <a:scene3d>
                <a:camera prst="perspectiveRelaxed" fov="6000000">
                  <a:rot lat="20100000" lon="0" rev="0"/>
                </a:camera>
                <a:lightRig rig="threePt" dir="t"/>
              </a:scene3d>
              <a:sp3d prstMaterial="clear">
                <a:bevelT w="0" h="1689100"/>
                <a:bevelB w="0" h="254000"/>
              </a:sp3d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906333" y="3635908"/>
                <a:ext cx="2646569" cy="55489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779B7"/>
                </a:solidFill>
                <a:prstDash val="solid"/>
              </a:ln>
              <a:effectLst/>
              <a:scene3d>
                <a:camera prst="perspectiveRelaxed" fov="6000000">
                  <a:rot lat="20100000" lon="0" rev="0"/>
                </a:camera>
                <a:lightRig rig="threePt" dir="t"/>
              </a:scene3d>
              <a:sp3d prstMaterial="clear">
                <a:bevelT w="0" h="1689100"/>
                <a:bevelB w="0" h="254000"/>
              </a:sp3d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402859" y="2591019"/>
                <a:ext cx="3629113" cy="878135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779B7"/>
                </a:solidFill>
                <a:prstDash val="solid"/>
              </a:ln>
              <a:effectLst/>
              <a:scene3d>
                <a:camera prst="perspectiveRelaxed" fov="6000000">
                  <a:rot lat="19800000" lon="0" rev="0"/>
                </a:camera>
                <a:lightRig rig="threePt" dir="t"/>
              </a:scene3d>
              <a:sp3d prstMaterial="clear">
                <a:bevelT w="0" h="1689100"/>
                <a:bevelB w="0" h="254000"/>
              </a:sp3d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891173" y="3477343"/>
                <a:ext cx="690156" cy="555666"/>
                <a:chOff x="5933052" y="1760445"/>
                <a:chExt cx="690336" cy="555811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5992905" y="1760445"/>
                  <a:ext cx="555811" cy="555811"/>
                </a:xfrm>
                <a:prstGeom prst="ellipse">
                  <a:avLst/>
                </a:prstGeom>
                <a:solidFill>
                  <a:srgbClr val="0779B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5933052" y="1819066"/>
                  <a:ext cx="690336" cy="42361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Arial" pitchFamily="34" charset="0"/>
                    </a:rPr>
                    <a:t>41%</a:t>
                  </a: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5891173" y="4160254"/>
                <a:ext cx="690156" cy="555666"/>
                <a:chOff x="5933053" y="1760445"/>
                <a:chExt cx="690336" cy="555811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5992905" y="1760445"/>
                  <a:ext cx="555811" cy="555811"/>
                </a:xfrm>
                <a:prstGeom prst="ellipse">
                  <a:avLst/>
                </a:prstGeom>
                <a:solidFill>
                  <a:srgbClr val="0779B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5933053" y="1819066"/>
                  <a:ext cx="690336" cy="42361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Arial" pitchFamily="34" charset="0"/>
                    </a:rPr>
                    <a:t>36%</a:t>
                  </a: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5950161" y="5516229"/>
                <a:ext cx="564006" cy="555666"/>
                <a:chOff x="5992047" y="1760445"/>
                <a:chExt cx="564152" cy="555811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5992905" y="1760445"/>
                  <a:ext cx="555811" cy="555811"/>
                </a:xfrm>
                <a:prstGeom prst="ellipse">
                  <a:avLst/>
                </a:prstGeom>
                <a:solidFill>
                  <a:srgbClr val="0779B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5992047" y="1824554"/>
                  <a:ext cx="564152" cy="42361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kern="0">
                      <a:solidFill>
                        <a:prstClr val="white"/>
                      </a:solidFill>
                      <a:cs typeface="Arial" pitchFamily="34" charset="0"/>
                    </a:rPr>
                    <a:t>8</a:t>
                  </a:r>
                  <a:r>
                    <a: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Arial" pitchFamily="34" charset="0"/>
                    </a:rPr>
                    <a:t>%</a:t>
                  </a: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5891173" y="4830608"/>
                <a:ext cx="690156" cy="555666"/>
                <a:chOff x="5933053" y="1760445"/>
                <a:chExt cx="690336" cy="555811"/>
              </a:xfrm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5992905" y="1760445"/>
                  <a:ext cx="555811" cy="555811"/>
                </a:xfrm>
                <a:prstGeom prst="ellipse">
                  <a:avLst/>
                </a:prstGeom>
                <a:solidFill>
                  <a:srgbClr val="0779B7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5933053" y="1824554"/>
                  <a:ext cx="690336" cy="42361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12189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cs typeface="Arial" pitchFamily="34" charset="0"/>
                    </a:rPr>
                    <a:t>15%</a:t>
                  </a: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Arial" pitchFamily="34" charset="0"/>
                  </a:endParaRPr>
                </a:p>
              </p:txBody>
            </p:sp>
          </p:grpSp>
          <p:cxnSp>
            <p:nvCxnSpPr>
              <p:cNvPr id="120" name="Straight Arrow Connector 119"/>
              <p:cNvCxnSpPr/>
              <p:nvPr/>
            </p:nvCxnSpPr>
            <p:spPr>
              <a:xfrm rot="10800000">
                <a:off x="4037549" y="3604886"/>
                <a:ext cx="501892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  <a:headEnd type="none"/>
                <a:tailEnd type="oval"/>
              </a:ln>
              <a:effectLst/>
            </p:spPr>
          </p:cxnSp>
          <p:cxnSp>
            <p:nvCxnSpPr>
              <p:cNvPr id="121" name="Straight Arrow Connector 120"/>
              <p:cNvCxnSpPr/>
              <p:nvPr/>
            </p:nvCxnSpPr>
            <p:spPr>
              <a:xfrm rot="10800000">
                <a:off x="4037548" y="5042986"/>
                <a:ext cx="990342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22" name="Straight Arrow Connector 121"/>
              <p:cNvCxnSpPr/>
              <p:nvPr/>
            </p:nvCxnSpPr>
            <p:spPr>
              <a:xfrm>
                <a:off x="7175586" y="5736049"/>
                <a:ext cx="823331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7556486" y="4341574"/>
                <a:ext cx="823331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FFFFFF">
                    <a:lumMod val="50000"/>
                  </a:srgbClr>
                </a:solidFill>
                <a:prstDash val="solid"/>
                <a:tailEnd type="oval"/>
              </a:ln>
              <a:effectLst/>
            </p:spPr>
          </p:cxnSp>
          <p:sp>
            <p:nvSpPr>
              <p:cNvPr id="125" name="Oval 124"/>
              <p:cNvSpPr/>
              <p:nvPr/>
            </p:nvSpPr>
            <p:spPr>
              <a:xfrm>
                <a:off x="5639140" y="6280716"/>
                <a:ext cx="1280040" cy="2181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00">
                      <a:lumMod val="65000"/>
                      <a:lumOff val="35000"/>
                      <a:alpha val="52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 flipH="1">
              <a:off x="660323" y="4657150"/>
              <a:ext cx="3109875" cy="762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1218987"/>
              <a:r>
                <a:rPr lang="en-US" sz="1799" dirty="0" smtClean="0">
                  <a:solidFill>
                    <a:srgbClr val="595959"/>
                  </a:solidFill>
                  <a:cs typeface="Arial" pitchFamily="34" charset="0"/>
                </a:rPr>
                <a:t>General Merchandise</a:t>
              </a:r>
            </a:p>
            <a:p>
              <a:pPr algn="ctr" defTabSz="1218987"/>
              <a:r>
                <a:rPr lang="en-US" sz="1200" dirty="0" smtClean="0">
                  <a:solidFill>
                    <a:srgbClr val="595959"/>
                  </a:solidFill>
                  <a:cs typeface="Arial" pitchFamily="34" charset="0"/>
                </a:rPr>
                <a:t>(incl</a:t>
              </a:r>
              <a:r>
                <a:rPr lang="en-US" sz="1200" smtClean="0">
                  <a:solidFill>
                    <a:srgbClr val="595959"/>
                  </a:solidFill>
                  <a:cs typeface="Arial" pitchFamily="34" charset="0"/>
                </a:rPr>
                <a:t>. Cigarettes 13%) </a:t>
              </a:r>
              <a:endParaRPr lang="en-US" sz="1200" dirty="0">
                <a:solidFill>
                  <a:srgbClr val="595959"/>
                </a:solidFill>
                <a:cs typeface="Arial" pitchFamily="34" charset="0"/>
              </a:endParaRPr>
            </a:p>
          </p:txBody>
        </p:sp>
      </p:grpSp>
      <p:pic>
        <p:nvPicPr>
          <p:cNvPr id="43018" name="Picture 10" descr="http://www.divahair.ro/images/speciale/articole/articole_imagini/masha_florea_105/21.10.2013/131616138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09600" y="549817"/>
            <a:ext cx="2133600" cy="104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3020" name="Picture 12" descr="http://www.iamwire.com/wp-content/uploads/2013/06/Food-products-on-HomeShop18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324602" y="933450"/>
            <a:ext cx="1782449" cy="1195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581403" y="428625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Sales contribution</a:t>
            </a:r>
            <a:endParaRPr lang="en-US" dirty="0"/>
          </a:p>
        </p:txBody>
      </p:sp>
      <p:pic>
        <p:nvPicPr>
          <p:cNvPr id="38" name="Picture 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89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8183566" y="4731990"/>
            <a:ext cx="503237" cy="273844"/>
          </a:xfrm>
        </p:spPr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en-US" smtClean="0"/>
              <a:t> </a:t>
            </a:r>
            <a:fld id="{E8EA0C20-C23B-EC45-AFCE-E5370929061F}" type="slidenum">
              <a:rPr lang="en-US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44" name="Content Placeholder 2"/>
          <p:cNvSpPr>
            <a:spLocks/>
          </p:cNvSpPr>
          <p:nvPr/>
        </p:nvSpPr>
        <p:spPr bwMode="auto">
          <a:xfrm>
            <a:off x="4733508" y="474982"/>
            <a:ext cx="3955855" cy="78104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4" tIns="45697" rIns="91394" bIns="45697"/>
          <a:lstStyle/>
          <a:p>
            <a:pPr marL="0" marR="0" lvl="0" indent="0" defTabSz="456972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	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22.3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% Sales participation</a:t>
            </a:r>
          </a:p>
          <a:p>
            <a:pPr marL="0" marR="0" lvl="0" indent="0" defTabSz="456972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		</a:t>
            </a:r>
            <a:r>
              <a:rPr kumimoji="0" lang="en-US" sz="1400" b="0" i="1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(16.1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% PB participation) </a:t>
            </a:r>
          </a:p>
          <a:p>
            <a:pPr marL="0" marR="0" lvl="0" indent="0" defTabSz="456972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-65" charset="0"/>
              <a:cs typeface="Arial" charset="0"/>
            </a:endParaRPr>
          </a:p>
        </p:txBody>
      </p:sp>
      <p:sp>
        <p:nvSpPr>
          <p:cNvPr id="47" name="Content Placeholder 2"/>
          <p:cNvSpPr>
            <a:spLocks/>
          </p:cNvSpPr>
          <p:nvPr/>
        </p:nvSpPr>
        <p:spPr bwMode="auto">
          <a:xfrm>
            <a:off x="611707" y="464822"/>
            <a:ext cx="3248631" cy="78104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4" tIns="45697" rIns="91394" bIns="45697"/>
          <a:lstStyle/>
          <a:p>
            <a:pPr marL="0" marR="0" lvl="0" indent="0" algn="ctr" defTabSz="456972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6,285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SKUs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/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</a:b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(3,633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SKUs -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Private Brands;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-65" charset="0"/>
              <a:cs typeface="Arial" charset="0"/>
            </a:endParaRPr>
          </a:p>
          <a:p>
            <a:pPr marL="0" marR="0" lvl="0" indent="0" algn="ctr" defTabSz="456972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2,622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SKUs - Exclusive </a:t>
            </a: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-65" charset="0"/>
                <a:cs typeface="Arial" charset="0"/>
              </a:rPr>
              <a:t>brands)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-65" charset="0"/>
              <a:cs typeface="Arial" charset="0"/>
            </a:endParaRPr>
          </a:p>
          <a:p>
            <a:pPr marL="0" marR="0" lvl="0" indent="0" algn="ctr" defTabSz="456972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79646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-65" charset="0"/>
              <a:cs typeface="Arial" charset="0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 bwMode="auto">
          <a:xfrm>
            <a:off x="685800" y="-37850"/>
            <a:ext cx="8672264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400" b="1" dirty="0"/>
              <a:t>Private Brand – Pivot of our differentiation strategy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87245" y="1333029"/>
            <a:ext cx="6961990" cy="3643554"/>
            <a:chOff x="1466877" y="1568291"/>
            <a:chExt cx="7385022" cy="4032448"/>
          </a:xfrm>
        </p:grpSpPr>
        <p:grpSp>
          <p:nvGrpSpPr>
            <p:cNvPr id="52" name="Group 51"/>
            <p:cNvGrpSpPr/>
            <p:nvPr/>
          </p:nvGrpSpPr>
          <p:grpSpPr>
            <a:xfrm>
              <a:off x="1466877" y="1568291"/>
              <a:ext cx="6210246" cy="4032448"/>
              <a:chOff x="2832736" y="2035572"/>
              <a:chExt cx="6210246" cy="4032448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832736" y="2035572"/>
                <a:ext cx="6165523" cy="4032448"/>
                <a:chOff x="2908936" y="2035572"/>
                <a:chExt cx="6165523" cy="4032448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2908936" y="2035572"/>
                  <a:ext cx="5984956" cy="4032448"/>
                  <a:chOff x="2908936" y="2276872"/>
                  <a:chExt cx="5984956" cy="4032448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2908936" y="2276872"/>
                    <a:ext cx="5984956" cy="4032448"/>
                    <a:chOff x="35311" y="1052736"/>
                    <a:chExt cx="9225381" cy="5256584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 rot="5400000" flipH="1" flipV="1">
                      <a:off x="4743851" y="-1238651"/>
                      <a:ext cx="1590" cy="9032092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1414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>
                      <a:off x="428596" y="2133600"/>
                      <a:ext cx="8715404" cy="158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1414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>
                      <a:off x="428596" y="5517232"/>
                      <a:ext cx="8715404" cy="158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1414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>
                      <a:off x="428596" y="1052736"/>
                      <a:ext cx="8715404" cy="158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1414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>
                      <a:off x="387276" y="4581128"/>
                      <a:ext cx="8715404" cy="158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14141">
                          <a:lumMod val="60000"/>
                          <a:lumOff val="40000"/>
                        </a:srgbClr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94" name="Rectangle 93"/>
                    <p:cNvSpPr/>
                    <p:nvPr/>
                  </p:nvSpPr>
                  <p:spPr>
                    <a:xfrm>
                      <a:off x="38346" y="3276600"/>
                      <a:ext cx="2445422" cy="1304528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25400" cap="flat" cmpd="sng" algn="ctr">
                      <a:solidFill>
                        <a:srgbClr val="F4E8C6"/>
                      </a:solidFill>
                      <a:prstDash val="solid"/>
                    </a:ln>
                    <a:effectLst/>
                  </p:spPr>
                  <p:txBody>
                    <a:bodyPr vert="horz" tIns="91440" bIns="91440" rtlCol="0" anchor="ctr" anchorCtr="0"/>
                    <a:lstStyle/>
                    <a:p>
                      <a:pPr marL="0" marR="0" lvl="0" indent="0" algn="ctr" defTabSz="45697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itchFamily="34" charset="0"/>
                        </a:rPr>
                        <a:t>Medium</a:t>
                      </a:r>
                    </a:p>
                  </p:txBody>
                </p:sp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35311" y="1071547"/>
                      <a:ext cx="2452499" cy="1062054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25400" cap="flat" cmpd="sng" algn="ctr">
                      <a:solidFill>
                        <a:srgbClr val="F4E8C6"/>
                      </a:solidFill>
                      <a:prstDash val="solid"/>
                    </a:ln>
                    <a:effectLst/>
                  </p:spPr>
                  <p:txBody>
                    <a:bodyPr vert="horz" tIns="91440" bIns="91440" rtlCol="0" anchor="ctr" anchorCtr="0"/>
                    <a:lstStyle/>
                    <a:p>
                      <a:pPr marL="0" marR="0" lvl="0" indent="0" algn="ctr" defTabSz="45697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itchFamily="34" charset="0"/>
                        </a:rPr>
                        <a:t>Premium/</a:t>
                      </a:r>
                    </a:p>
                    <a:p>
                      <a:pPr marL="0" marR="0" lvl="0" indent="0" algn="ctr" defTabSz="45697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itchFamily="34" charset="0"/>
                        </a:rPr>
                        <a:t>Niche</a:t>
                      </a: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35311" y="4588411"/>
                      <a:ext cx="2452499" cy="913874"/>
                    </a:xfrm>
                    <a:prstGeom prst="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25400" cap="flat" cmpd="sng" algn="ctr">
                      <a:solidFill>
                        <a:srgbClr val="F4E8C6"/>
                      </a:solidFill>
                      <a:prstDash val="solid"/>
                    </a:ln>
                    <a:effectLst/>
                  </p:spPr>
                  <p:txBody>
                    <a:bodyPr vert="horz" tIns="91440" bIns="91440" rtlCol="0" anchor="ctr" anchorCtr="0"/>
                    <a:lstStyle/>
                    <a:p>
                      <a:pPr marL="0" marR="0" lvl="0" indent="0" algn="ctr" defTabSz="45697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itchFamily="34" charset="0"/>
                        </a:rPr>
                        <a:t>Low Tier</a:t>
                      </a:r>
                    </a:p>
                  </p:txBody>
                </p:sp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35496" y="2133600"/>
                      <a:ext cx="2448272" cy="1143000"/>
                    </a:xfrm>
                    <a:prstGeom prst="rect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25400" cap="flat" cmpd="sng" algn="ctr">
                      <a:solidFill>
                        <a:srgbClr val="F4E8C6"/>
                      </a:solidFill>
                      <a:prstDash val="solid"/>
                    </a:ln>
                    <a:effectLst/>
                  </p:spPr>
                  <p:txBody>
                    <a:bodyPr vert="horz" tIns="91440" bIns="91440" rtlCol="0" anchor="ctr" anchorCtr="0"/>
                    <a:lstStyle/>
                    <a:p>
                      <a:pPr marL="0" marR="0" lvl="0" indent="0" algn="ctr" defTabSz="45697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itchFamily="34" charset="0"/>
                        </a:rPr>
                        <a:t>Medium High</a:t>
                      </a:r>
                    </a:p>
                  </p:txBody>
                </p:sp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42388" y="5502285"/>
                      <a:ext cx="2445422" cy="807035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25400" cap="flat" cmpd="sng" algn="ctr">
                      <a:solidFill>
                        <a:srgbClr val="F4E8C6"/>
                      </a:solidFill>
                      <a:prstDash val="solid"/>
                    </a:ln>
                    <a:effectLst/>
                  </p:spPr>
                  <p:txBody>
                    <a:bodyPr vert="horz" tIns="91440" bIns="91440" rtlCol="0" anchor="ctr" anchorCtr="0"/>
                    <a:lstStyle/>
                    <a:p>
                      <a:pPr marL="0" marR="0" lvl="0" indent="0" algn="ctr" defTabSz="45697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 pitchFamily="34" charset="0"/>
                        </a:rPr>
                        <a:t>1st Price</a:t>
                      </a:r>
                    </a:p>
                  </p:txBody>
                </p:sp>
                <p:pic>
                  <p:nvPicPr>
                    <p:cNvPr id="99" name="Picture 2" descr="http://cdn1.delhaizestatic.be/-/media/Images/Press/Media%20Library/Logos/logo_toi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43808" y="1092979"/>
                      <a:ext cx="2615956" cy="99632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454070" y="2169292"/>
                      <a:ext cx="2474591" cy="10143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" name="Picture 2" descr="https://encrypted-tbn0.gstatic.com/images?q=tbn:ANd9GcQMhW-d35mG2sNpFuhGnI3RFutTzITePIWv3DaxUEfuj_t_3lcZtLRCvxyGkw">
                      <a:hlinkClick r:id="rId6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72265" y="3313111"/>
                      <a:ext cx="1212726" cy="121272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02" name="Picture 3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/>
                    <a:srcRect/>
                    <a:stretch>
                      <a:fillRect/>
                    </a:stretch>
                  </p:blipFill>
                  <p:spPr bwMode="auto">
                    <a:xfrm>
                      <a:off x="4616327" y="4610911"/>
                      <a:ext cx="1973275" cy="86030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3" name="Picture 4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/>
                    <a:srcRect/>
                    <a:stretch>
                      <a:fillRect/>
                    </a:stretch>
                  </p:blipFill>
                  <p:spPr bwMode="auto">
                    <a:xfrm>
                      <a:off x="5817665" y="1088327"/>
                      <a:ext cx="1693426" cy="91184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85" name="Picture 1191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7569455" y="4105925"/>
                    <a:ext cx="822960" cy="8352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 bwMode="auto">
                  <a:xfrm>
                    <a:off x="8028384" y="2348880"/>
                    <a:ext cx="731520" cy="685169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87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12"/>
                  <a:srcRect/>
                  <a:stretch>
                    <a:fillRect/>
                  </a:stretch>
                </p:blipFill>
                <p:spPr bwMode="auto">
                  <a:xfrm>
                    <a:off x="5853205" y="4019774"/>
                    <a:ext cx="1167067" cy="4629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3166363" y="6308102"/>
                    <a:ext cx="5654109" cy="121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414141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Rounded Rectangular Callout 57"/>
                <p:cNvSpPr/>
                <p:nvPr/>
              </p:nvSpPr>
              <p:spPr>
                <a:xfrm>
                  <a:off x="6876256" y="4346253"/>
                  <a:ext cx="566154" cy="405385"/>
                </a:xfrm>
                <a:prstGeom prst="wedgeRoundRectCallout">
                  <a:avLst>
                    <a:gd name="adj1" fmla="val -39269"/>
                    <a:gd name="adj2" fmla="val -89127"/>
                    <a:gd name="adj3" fmla="val 1666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697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217 SKUs</a:t>
                  </a: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ounded Rectangular Callout 74"/>
                <p:cNvSpPr/>
                <p:nvPr/>
              </p:nvSpPr>
              <p:spPr>
                <a:xfrm>
                  <a:off x="7102190" y="5058413"/>
                  <a:ext cx="566154" cy="405385"/>
                </a:xfrm>
                <a:prstGeom prst="wedgeRoundRectCallout">
                  <a:avLst>
                    <a:gd name="adj1" fmla="val -46960"/>
                    <a:gd name="adj2" fmla="val -86442"/>
                    <a:gd name="adj3" fmla="val 1666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697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717 SKus</a:t>
                  </a: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ounded Rectangular Callout 75"/>
                <p:cNvSpPr/>
                <p:nvPr/>
              </p:nvSpPr>
              <p:spPr>
                <a:xfrm>
                  <a:off x="8476827" y="4083666"/>
                  <a:ext cx="566154" cy="405385"/>
                </a:xfrm>
                <a:prstGeom prst="wedgeRoundRectCallout">
                  <a:avLst>
                    <a:gd name="adj1" fmla="val -67771"/>
                    <a:gd name="adj2" fmla="val -16150"/>
                    <a:gd name="adj3" fmla="val 1666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697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65 SKus</a:t>
                  </a: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ounded Rectangular Callout 76"/>
                <p:cNvSpPr/>
                <p:nvPr/>
              </p:nvSpPr>
              <p:spPr>
                <a:xfrm>
                  <a:off x="5433501" y="4326875"/>
                  <a:ext cx="566154" cy="405385"/>
                </a:xfrm>
                <a:prstGeom prst="wedgeRoundRectCallout">
                  <a:avLst>
                    <a:gd name="adj1" fmla="val -72521"/>
                    <a:gd name="adj2" fmla="val 17021"/>
                    <a:gd name="adj3" fmla="val 1666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697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100" b="0" kern="0" smtClean="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884 </a:t>
                  </a:r>
                  <a:r>
                    <a:rPr kumimoji="0" lang="en-US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SKUs</a:t>
                  </a: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ounded Rectangular Callout 77"/>
                <p:cNvSpPr/>
                <p:nvPr/>
              </p:nvSpPr>
              <p:spPr>
                <a:xfrm>
                  <a:off x="6886166" y="3191089"/>
                  <a:ext cx="566154" cy="405385"/>
                </a:xfrm>
                <a:prstGeom prst="wedgeRoundRectCallout">
                  <a:avLst>
                    <a:gd name="adj1" fmla="val -77271"/>
                    <a:gd name="adj2" fmla="val -29419"/>
                    <a:gd name="adj3" fmla="val 1666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697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346 SKUs</a:t>
                  </a: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ounded Rectangular Callout 79"/>
                <p:cNvSpPr/>
                <p:nvPr/>
              </p:nvSpPr>
              <p:spPr>
                <a:xfrm>
                  <a:off x="8508305" y="2830745"/>
                  <a:ext cx="566154" cy="405385"/>
                </a:xfrm>
                <a:prstGeom prst="wedgeRoundRectCallout">
                  <a:avLst>
                    <a:gd name="adj1" fmla="val -72521"/>
                    <a:gd name="adj2" fmla="val -65907"/>
                    <a:gd name="adj3" fmla="val 1666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697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100" b="0" kern="0" smtClean="0">
                      <a:solidFill>
                        <a:prstClr val="black"/>
                      </a:solidFill>
                      <a:latin typeface="Calibri" panose="020F0502020204030204" pitchFamily="34" charset="0"/>
                    </a:rPr>
                    <a:t>41</a:t>
                  </a:r>
                  <a:r>
                    <a:rPr kumimoji="0" lang="en-US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SKUs</a:t>
                  </a:r>
                </a:p>
              </p:txBody>
            </p:sp>
            <p:sp>
              <p:nvSpPr>
                <p:cNvPr id="81" name="Rounded Rectangular Callout 80"/>
                <p:cNvSpPr/>
                <p:nvPr/>
              </p:nvSpPr>
              <p:spPr>
                <a:xfrm>
                  <a:off x="4665083" y="2662035"/>
                  <a:ext cx="566154" cy="405385"/>
                </a:xfrm>
                <a:prstGeom prst="wedgeRoundRectCallout">
                  <a:avLst>
                    <a:gd name="adj1" fmla="val 39111"/>
                    <a:gd name="adj2" fmla="val -75858"/>
                    <a:gd name="adj3" fmla="val 1666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697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56 SKUs</a:t>
                  </a: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ounded Rectangular Callout 81"/>
                <p:cNvSpPr/>
                <p:nvPr/>
              </p:nvSpPr>
              <p:spPr>
                <a:xfrm>
                  <a:off x="6144967" y="2590056"/>
                  <a:ext cx="566154" cy="405385"/>
                </a:xfrm>
                <a:prstGeom prst="wedgeRoundRectCallout">
                  <a:avLst>
                    <a:gd name="adj1" fmla="val 39111"/>
                    <a:gd name="adj2" fmla="val -75858"/>
                    <a:gd name="adj3" fmla="val 16667"/>
                  </a:avLst>
                </a:prstGeom>
                <a:solidFill>
                  <a:sysClr val="window" lastClr="FFFFFF">
                    <a:lumMod val="95000"/>
                  </a:sysClr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697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rPr>
                    <a:t>109 SKUs</a:t>
                  </a: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514635" y="5623540"/>
                  <a:ext cx="3905992" cy="340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it-IT" sz="1400" smtClean="0">
                      <a:latin typeface="+mj-lt"/>
                    </a:rPr>
                    <a:t>C-Brands</a:t>
                  </a:r>
                  <a:endParaRPr lang="en-US" sz="1400" b="0" dirty="0">
                    <a:latin typeface="+mj-lt"/>
                  </a:endParaRPr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7399058" y="3268092"/>
                <a:ext cx="16439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6972"/>
                <a:r>
                  <a:rPr lang="en-US" sz="800" smtClean="0">
                    <a:solidFill>
                      <a:prstClr val="black"/>
                    </a:solidFill>
                    <a:latin typeface="Arial" pitchFamily="-65" charset="0"/>
                  </a:rPr>
                  <a:t>Local </a:t>
                </a:r>
                <a:r>
                  <a:rPr lang="en-US" sz="800" dirty="0">
                    <a:solidFill>
                      <a:prstClr val="black"/>
                    </a:solidFill>
                    <a:latin typeface="Arial" pitchFamily="-65" charset="0"/>
                  </a:rPr>
                  <a:t>Private Brand related </a:t>
                </a:r>
                <a:endParaRPr lang="en-US" sz="800" dirty="0" smtClean="0">
                  <a:solidFill>
                    <a:prstClr val="black"/>
                  </a:solidFill>
                  <a:latin typeface="Arial" pitchFamily="-65" charset="0"/>
                </a:endParaRPr>
              </a:p>
              <a:p>
                <a:pPr defTabSz="456972"/>
                <a:r>
                  <a:rPr lang="en-US" sz="800" dirty="0" smtClean="0">
                    <a:solidFill>
                      <a:prstClr val="black"/>
                    </a:solidFill>
                    <a:latin typeface="Arial" pitchFamily="-65" charset="0"/>
                  </a:rPr>
                  <a:t>to </a:t>
                </a:r>
                <a:r>
                  <a:rPr lang="en-US" sz="800" dirty="0">
                    <a:solidFill>
                      <a:prstClr val="black"/>
                    </a:solidFill>
                    <a:latin typeface="Arial" pitchFamily="-65" charset="0"/>
                  </a:rPr>
                  <a:t>Traditional Romanian products </a:t>
                </a:r>
                <a:endParaRPr lang="en-US" sz="800" b="0" dirty="0">
                  <a:solidFill>
                    <a:prstClr val="black"/>
                  </a:solidFill>
                  <a:latin typeface="Arial" pitchFamily="-65" charset="0"/>
                </a:endParaRPr>
              </a:p>
            </p:txBody>
          </p:sp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845" y="3061857"/>
              <a:ext cx="1008112" cy="42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ounded Rectangular Callout 53"/>
            <p:cNvSpPr/>
            <p:nvPr/>
          </p:nvSpPr>
          <p:spPr>
            <a:xfrm>
              <a:off x="8120644" y="3542904"/>
              <a:ext cx="731255" cy="405385"/>
            </a:xfrm>
            <a:prstGeom prst="wedgeRoundRectCallout">
              <a:avLst>
                <a:gd name="adj1" fmla="val -72521"/>
                <a:gd name="adj2" fmla="val -65907"/>
                <a:gd name="adj3" fmla="val 16667"/>
              </a:avLst>
            </a:prstGeom>
            <a:solidFill>
              <a:sysClr val="window" lastClr="FFFFFF">
                <a:lumMod val="95000"/>
              </a:sysClr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69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125 SKUs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4" name="Picture 130" descr="image0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0773"/>
            <a:ext cx="750227" cy="87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 descr="90199.1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1166" y="2899788"/>
            <a:ext cx="756079" cy="949497"/>
          </a:xfrm>
          <a:prstGeom prst="rect">
            <a:avLst/>
          </a:prstGeom>
        </p:spPr>
      </p:pic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7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</a:t>
            </a:r>
            <a:r>
              <a:rPr lang="fr-FR" smtClean="0">
                <a:solidFill>
                  <a:srgbClr val="898989"/>
                </a:solidFill>
              </a:rPr>
              <a:t> </a:t>
            </a:r>
            <a:r>
              <a:rPr lang="en-US" smtClean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32</a:t>
            </a:fld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22882" name="Picture 2" descr="C:\Users\anamaria_ionita\Desktop\Prezentare Mega\Preze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07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8827" y="2454442"/>
            <a:ext cx="3011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Thank You!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83564" y="4767267"/>
            <a:ext cx="503237" cy="273844"/>
          </a:xfrm>
        </p:spPr>
        <p:txBody>
          <a:bodyPr/>
          <a:lstStyle/>
          <a:p>
            <a:pPr>
              <a:defRPr/>
            </a:pPr>
            <a:r>
              <a:rPr lang="fr-FR" smtClean="0"/>
              <a:t>|</a:t>
            </a:r>
            <a:r>
              <a:rPr lang="fr-FR" smtClean="0">
                <a:solidFill>
                  <a:srgbClr val="898989"/>
                </a:solidFill>
              </a:rPr>
              <a:t> </a:t>
            </a:r>
            <a:r>
              <a:rPr lang="en-US" smtClean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4</a:t>
            </a:fld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86" name="Picture 2" descr="C:\Users\anamaria_ionita\Desktop\Prezentare Mega\Preze-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46" y="0"/>
            <a:ext cx="9133507" cy="51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741680" y="13843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Romania: Context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419600" y="2419350"/>
            <a:ext cx="3810000" cy="381000"/>
            <a:chOff x="5029200" y="2419350"/>
            <a:chExt cx="3810000" cy="381000"/>
          </a:xfrm>
        </p:grpSpPr>
        <p:sp>
          <p:nvSpPr>
            <p:cNvPr id="89" name="Rectangle 88"/>
            <p:cNvSpPr/>
            <p:nvPr/>
          </p:nvSpPr>
          <p:spPr>
            <a:xfrm>
              <a:off x="6096000" y="2419350"/>
              <a:ext cx="2743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 rot="16200000">
              <a:off x="5372100" y="2076450"/>
              <a:ext cx="381000" cy="1066800"/>
            </a:xfrm>
            <a:custGeom>
              <a:avLst/>
              <a:gdLst>
                <a:gd name="connsiteX0" fmla="*/ 0 w 381000"/>
                <a:gd name="connsiteY0" fmla="*/ 762000 h 762000"/>
                <a:gd name="connsiteX1" fmla="*/ 1905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762000">
                  <a:moveTo>
                    <a:pt x="0" y="762000"/>
                  </a:moveTo>
                  <a:lnTo>
                    <a:pt x="190500" y="0"/>
                  </a:lnTo>
                  <a:lnTo>
                    <a:pt x="381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419600" y="1581150"/>
            <a:ext cx="3810000" cy="457200"/>
            <a:chOff x="5029200" y="1581150"/>
            <a:chExt cx="3810000" cy="457200"/>
          </a:xfrm>
        </p:grpSpPr>
        <p:sp>
          <p:nvSpPr>
            <p:cNvPr id="92" name="Rectangle 91"/>
            <p:cNvSpPr/>
            <p:nvPr/>
          </p:nvSpPr>
          <p:spPr>
            <a:xfrm>
              <a:off x="6096000" y="1581150"/>
              <a:ext cx="2743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 rot="16200000">
              <a:off x="5334000" y="1276350"/>
              <a:ext cx="457200" cy="1066800"/>
            </a:xfrm>
            <a:custGeom>
              <a:avLst/>
              <a:gdLst>
                <a:gd name="connsiteX0" fmla="*/ 0 w 381000"/>
                <a:gd name="connsiteY0" fmla="*/ 762000 h 762000"/>
                <a:gd name="connsiteX1" fmla="*/ 1905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0" fmla="*/ 76200 w 457200"/>
                <a:gd name="connsiteY0" fmla="*/ 762000 h 762000"/>
                <a:gd name="connsiteX1" fmla="*/ 0 w 457200"/>
                <a:gd name="connsiteY1" fmla="*/ 0 h 762000"/>
                <a:gd name="connsiteX2" fmla="*/ 457200 w 457200"/>
                <a:gd name="connsiteY2" fmla="*/ 762000 h 762000"/>
                <a:gd name="connsiteX3" fmla="*/ 76200 w 4572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762000">
                  <a:moveTo>
                    <a:pt x="76200" y="762000"/>
                  </a:moveTo>
                  <a:lnTo>
                    <a:pt x="0" y="0"/>
                  </a:lnTo>
                  <a:lnTo>
                    <a:pt x="457200" y="762000"/>
                  </a:lnTo>
                  <a:lnTo>
                    <a:pt x="76200" y="7620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495801" y="742950"/>
            <a:ext cx="3733799" cy="838200"/>
            <a:chOff x="5105401" y="666750"/>
            <a:chExt cx="3733799" cy="838200"/>
          </a:xfrm>
        </p:grpSpPr>
        <p:sp>
          <p:nvSpPr>
            <p:cNvPr id="95" name="Rectangle 94"/>
            <p:cNvSpPr/>
            <p:nvPr/>
          </p:nvSpPr>
          <p:spPr>
            <a:xfrm>
              <a:off x="6096000" y="666750"/>
              <a:ext cx="2743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 rot="16200000">
              <a:off x="5181601" y="590550"/>
              <a:ext cx="838200" cy="990599"/>
            </a:xfrm>
            <a:custGeom>
              <a:avLst/>
              <a:gdLst>
                <a:gd name="connsiteX0" fmla="*/ 0 w 381000"/>
                <a:gd name="connsiteY0" fmla="*/ 762000 h 762000"/>
                <a:gd name="connsiteX1" fmla="*/ 1905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0" fmla="*/ 457200 w 838200"/>
                <a:gd name="connsiteY0" fmla="*/ 707571 h 707571"/>
                <a:gd name="connsiteX1" fmla="*/ 0 w 838200"/>
                <a:gd name="connsiteY1" fmla="*/ 0 h 707571"/>
                <a:gd name="connsiteX2" fmla="*/ 838200 w 838200"/>
                <a:gd name="connsiteY2" fmla="*/ 707571 h 707571"/>
                <a:gd name="connsiteX3" fmla="*/ 457200 w 838200"/>
                <a:gd name="connsiteY3" fmla="*/ 707571 h 70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00" h="707571">
                  <a:moveTo>
                    <a:pt x="457200" y="707571"/>
                  </a:moveTo>
                  <a:lnTo>
                    <a:pt x="0" y="0"/>
                  </a:lnTo>
                  <a:lnTo>
                    <a:pt x="838200" y="707571"/>
                  </a:lnTo>
                  <a:lnTo>
                    <a:pt x="457200" y="707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 flipV="1">
            <a:off x="4419600" y="3181350"/>
            <a:ext cx="3810000" cy="457200"/>
            <a:chOff x="5029200" y="1581150"/>
            <a:chExt cx="3810000" cy="457200"/>
          </a:xfrm>
        </p:grpSpPr>
        <p:sp>
          <p:nvSpPr>
            <p:cNvPr id="98" name="Rectangle 97"/>
            <p:cNvSpPr/>
            <p:nvPr/>
          </p:nvSpPr>
          <p:spPr>
            <a:xfrm>
              <a:off x="6096000" y="1581150"/>
              <a:ext cx="2743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6200000">
              <a:off x="5334000" y="1276350"/>
              <a:ext cx="457200" cy="1066800"/>
            </a:xfrm>
            <a:custGeom>
              <a:avLst/>
              <a:gdLst>
                <a:gd name="connsiteX0" fmla="*/ 0 w 381000"/>
                <a:gd name="connsiteY0" fmla="*/ 762000 h 762000"/>
                <a:gd name="connsiteX1" fmla="*/ 1905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0" fmla="*/ 76200 w 457200"/>
                <a:gd name="connsiteY0" fmla="*/ 762000 h 762000"/>
                <a:gd name="connsiteX1" fmla="*/ 0 w 457200"/>
                <a:gd name="connsiteY1" fmla="*/ 0 h 762000"/>
                <a:gd name="connsiteX2" fmla="*/ 457200 w 457200"/>
                <a:gd name="connsiteY2" fmla="*/ 762000 h 762000"/>
                <a:gd name="connsiteX3" fmla="*/ 76200 w 4572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762000">
                  <a:moveTo>
                    <a:pt x="76200" y="762000"/>
                  </a:moveTo>
                  <a:lnTo>
                    <a:pt x="0" y="0"/>
                  </a:lnTo>
                  <a:lnTo>
                    <a:pt x="457200" y="762000"/>
                  </a:lnTo>
                  <a:lnTo>
                    <a:pt x="76200" y="7620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 flipV="1">
            <a:off x="4495801" y="3775180"/>
            <a:ext cx="3733799" cy="838200"/>
            <a:chOff x="5105401" y="666750"/>
            <a:chExt cx="3733799" cy="838200"/>
          </a:xfrm>
        </p:grpSpPr>
        <p:sp>
          <p:nvSpPr>
            <p:cNvPr id="101" name="Rectangle 100"/>
            <p:cNvSpPr/>
            <p:nvPr/>
          </p:nvSpPr>
          <p:spPr>
            <a:xfrm>
              <a:off x="6096000" y="666750"/>
              <a:ext cx="2743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 rot="16200000">
              <a:off x="5181601" y="590550"/>
              <a:ext cx="838200" cy="990599"/>
            </a:xfrm>
            <a:custGeom>
              <a:avLst/>
              <a:gdLst>
                <a:gd name="connsiteX0" fmla="*/ 0 w 381000"/>
                <a:gd name="connsiteY0" fmla="*/ 762000 h 762000"/>
                <a:gd name="connsiteX1" fmla="*/ 190500 w 381000"/>
                <a:gd name="connsiteY1" fmla="*/ 0 h 762000"/>
                <a:gd name="connsiteX2" fmla="*/ 381000 w 381000"/>
                <a:gd name="connsiteY2" fmla="*/ 762000 h 762000"/>
                <a:gd name="connsiteX3" fmla="*/ 0 w 381000"/>
                <a:gd name="connsiteY3" fmla="*/ 762000 h 762000"/>
                <a:gd name="connsiteX0" fmla="*/ 457200 w 838200"/>
                <a:gd name="connsiteY0" fmla="*/ 707571 h 707571"/>
                <a:gd name="connsiteX1" fmla="*/ 0 w 838200"/>
                <a:gd name="connsiteY1" fmla="*/ 0 h 707571"/>
                <a:gd name="connsiteX2" fmla="*/ 838200 w 838200"/>
                <a:gd name="connsiteY2" fmla="*/ 707571 h 707571"/>
                <a:gd name="connsiteX3" fmla="*/ 457200 w 838200"/>
                <a:gd name="connsiteY3" fmla="*/ 707571 h 70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00" h="707571">
                  <a:moveTo>
                    <a:pt x="457200" y="707571"/>
                  </a:moveTo>
                  <a:lnTo>
                    <a:pt x="0" y="0"/>
                  </a:lnTo>
                  <a:lnTo>
                    <a:pt x="838200" y="707571"/>
                  </a:lnTo>
                  <a:lnTo>
                    <a:pt x="457200" y="707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499515" y="743451"/>
            <a:ext cx="28915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/>
              </a:rPr>
              <a:t>Total Surface: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/>
              </a:rPr>
              <a:t>238,391km²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499515" y="1080158"/>
            <a:ext cx="3557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Ranked 13</a:t>
            </a:r>
            <a:r>
              <a:rPr lang="en-US" sz="1000" b="1" i="1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</a:t>
            </a:r>
            <a:r>
              <a:rPr lang="en-US" sz="10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in Europe, 1</a:t>
            </a:r>
            <a:r>
              <a:rPr lang="en-US" sz="1000" b="1" i="1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</a:t>
            </a:r>
            <a:r>
              <a:rPr lang="en-US" sz="10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in SE European region</a:t>
            </a:r>
            <a:endParaRPr lang="en-US" sz="1000" b="1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498952" y="1592627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18987">
              <a:defRPr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Population: </a:t>
            </a:r>
            <a:r>
              <a:rPr lang="en-US" b="1" kern="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19.9Mil  </a:t>
            </a:r>
            <a:endParaRPr lang="en-US" b="1" kern="0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504163" y="1933172"/>
            <a:ext cx="36398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smtClean="0">
                <a:solidFill>
                  <a:schemeClr val="tx2"/>
                </a:solidFill>
                <a:latin typeface="Calibri" panose="020F0502020204030204" pitchFamily="34" charset="0"/>
              </a:rPr>
              <a:t>The </a:t>
            </a:r>
            <a:r>
              <a:rPr lang="en-US" sz="1000" b="1" i="1" dirty="0">
                <a:solidFill>
                  <a:schemeClr val="tx2"/>
                </a:solidFill>
                <a:latin typeface="Calibri" panose="020F0502020204030204" pitchFamily="34" charset="0"/>
              </a:rPr>
              <a:t>10th largest population </a:t>
            </a:r>
            <a:r>
              <a:rPr lang="en-US" sz="1000" b="1" i="1">
                <a:solidFill>
                  <a:schemeClr val="tx2"/>
                </a:solidFill>
                <a:latin typeface="Calibri" panose="020F0502020204030204" pitchFamily="34" charset="0"/>
              </a:rPr>
              <a:t>in </a:t>
            </a:r>
            <a:r>
              <a:rPr lang="en-US" sz="1000" b="1" i="1" smtClean="0">
                <a:solidFill>
                  <a:schemeClr val="tx2"/>
                </a:solidFill>
                <a:latin typeface="Calibri" panose="020F0502020204030204" pitchFamily="34" charset="0"/>
              </a:rPr>
              <a:t>Europe</a:t>
            </a:r>
          </a:p>
          <a:p>
            <a:r>
              <a:rPr lang="en-US" sz="1200" i="1" smtClean="0">
                <a:solidFill>
                  <a:prstClr val="black"/>
                </a:solidFill>
                <a:latin typeface="Calibri" panose="020F0502020204030204" pitchFamily="34" charset="0"/>
              </a:rPr>
              <a:t>Population 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Density: 93.5 </a:t>
            </a:r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loc./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km²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496347" y="2414725"/>
            <a:ext cx="27332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1218987">
              <a:defRPr/>
            </a:pP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Average </a:t>
            </a:r>
            <a:r>
              <a:rPr lang="en-US" kern="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Net </a:t>
            </a:r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Income: </a:t>
            </a:r>
            <a:r>
              <a:rPr lang="en-US" b="1" kern="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411€</a:t>
            </a:r>
            <a:endParaRPr lang="en-US" b="1" kern="0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498952" y="2884011"/>
            <a:ext cx="3639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Having tripled the salary per capita in 10 years time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492768" y="2762964"/>
            <a:ext cx="1064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 i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2nd last in EU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481497" y="3257550"/>
            <a:ext cx="274810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1218987">
              <a:defRPr/>
            </a:pPr>
            <a:r>
              <a:rPr lang="en-US" kern="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GDP per Capita</a:t>
            </a:r>
            <a:r>
              <a:rPr lang="en-US" kern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: </a:t>
            </a:r>
            <a:r>
              <a:rPr lang="en-US" b="1" kern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8,600 EUR</a:t>
            </a:r>
            <a:endParaRPr lang="en-US" b="1" kern="0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493652" y="3709923"/>
            <a:ext cx="288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A fast growing GDP per capita </a:t>
            </a:r>
            <a:endParaRPr lang="en-US" sz="1200" i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en-US" sz="12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(+</a:t>
            </a:r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10% in last 5 years vs. +2% in EU Zone)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486400" y="3576303"/>
            <a:ext cx="1577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>
                <a:solidFill>
                  <a:schemeClr val="tx2"/>
                </a:solidFill>
                <a:latin typeface="Calibri" panose="020F0502020204030204" pitchFamily="34" charset="0"/>
              </a:rPr>
              <a:t>Ranked 32nd  in Europe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135068" y="4831674"/>
            <a:ext cx="4422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Monetary Fund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World Economic 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Outlook/ INSSE</a:t>
            </a:r>
            <a:endParaRPr lang="en-US" sz="800" u="sng" dirty="0" smtClean="0"/>
          </a:p>
        </p:txBody>
      </p:sp>
      <p:sp>
        <p:nvSpPr>
          <p:cNvPr id="114" name="TextBox 113"/>
          <p:cNvSpPr txBox="1"/>
          <p:nvPr/>
        </p:nvSpPr>
        <p:spPr>
          <a:xfrm>
            <a:off x="5466647" y="4241694"/>
            <a:ext cx="41185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defTabSz="1218987">
              <a:defRPr/>
            </a:pPr>
            <a:r>
              <a:rPr lang="en-US" kern="0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Total GDP </a:t>
            </a:r>
            <a:r>
              <a:rPr lang="en-US" kern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: </a:t>
            </a:r>
            <a:r>
              <a:rPr lang="en-US" b="1" kern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179 EUR billions</a:t>
            </a:r>
            <a:endParaRPr lang="en-US" b="1" kern="0" dirty="0">
              <a:solidFill>
                <a:schemeClr val="bg1">
                  <a:lumMod val="95000"/>
                </a:schemeClr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470050" y="4578160"/>
            <a:ext cx="2338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tx2"/>
                </a:solidFill>
                <a:latin typeface="Calibri" panose="020F0502020204030204" pitchFamily="34" charset="0"/>
              </a:rPr>
              <a:t>Ranked 21st  in Europe</a:t>
            </a:r>
          </a:p>
        </p:txBody>
      </p:sp>
      <p:pic>
        <p:nvPicPr>
          <p:cNvPr id="34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9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</a:t>
            </a:r>
            <a:r>
              <a:rPr lang="fr-FR" smtClean="0">
                <a:solidFill>
                  <a:srgbClr val="898989"/>
                </a:solidFill>
              </a:rPr>
              <a:t> </a:t>
            </a:r>
            <a:r>
              <a:rPr lang="en-US" smtClean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5</a:t>
            </a:fld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85800" y="-19050"/>
            <a:ext cx="8229600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400" b="1" dirty="0"/>
              <a:t>Romania, the long transition journey…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3825" y="4700886"/>
            <a:ext cx="167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en-US" sz="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rhs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right hand side</a:t>
            </a:r>
          </a:p>
          <a:p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lfs</a:t>
            </a:r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left hand side</a:t>
            </a:r>
          </a:p>
          <a:p>
            <a:r>
              <a:rPr lang="en-US" sz="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 – Seasonal adjustment</a:t>
            </a:r>
            <a:endParaRPr lang="en-US" sz="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553" y="800290"/>
            <a:ext cx="4391227" cy="1771461"/>
            <a:chOff x="101551" y="800289"/>
            <a:chExt cx="4391227" cy="1771461"/>
          </a:xfrm>
        </p:grpSpPr>
        <p:grpSp>
          <p:nvGrpSpPr>
            <p:cNvPr id="21" name="Group 20"/>
            <p:cNvGrpSpPr/>
            <p:nvPr/>
          </p:nvGrpSpPr>
          <p:grpSpPr>
            <a:xfrm>
              <a:off x="101551" y="919201"/>
              <a:ext cx="4250431" cy="1652549"/>
              <a:chOff x="-51043" y="1070811"/>
              <a:chExt cx="4250431" cy="1652549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95"/>
              <a:stretch/>
            </p:blipFill>
            <p:spPr bwMode="auto">
              <a:xfrm>
                <a:off x="1447606" y="1070811"/>
                <a:ext cx="2751782" cy="1652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51043" y="1262703"/>
                <a:ext cx="1727443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/>
                    </a:solidFill>
                  </a:rPr>
                  <a:t>After a lost decade, the Romanian</a:t>
                </a:r>
              </a:p>
              <a:p>
                <a:pPr algn="ctr"/>
                <a:r>
                  <a:rPr lang="en-US" sz="1200" b="1" dirty="0">
                    <a:solidFill>
                      <a:schemeClr val="accent6"/>
                    </a:solidFill>
                  </a:rPr>
                  <a:t>economy accelerated</a:t>
                </a:r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228600" y="800289"/>
              <a:ext cx="4264178" cy="1771461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41360" y="819150"/>
            <a:ext cx="4397840" cy="1752600"/>
            <a:chOff x="4441360" y="819150"/>
            <a:chExt cx="4397840" cy="1752600"/>
          </a:xfrm>
        </p:grpSpPr>
        <p:grpSp>
          <p:nvGrpSpPr>
            <p:cNvPr id="24" name="Group 23"/>
            <p:cNvGrpSpPr/>
            <p:nvPr/>
          </p:nvGrpSpPr>
          <p:grpSpPr>
            <a:xfrm>
              <a:off x="4441360" y="895350"/>
              <a:ext cx="4203840" cy="1655845"/>
              <a:chOff x="4419600" y="1026452"/>
              <a:chExt cx="4203840" cy="165584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419600" y="1343494"/>
                <a:ext cx="1959440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/>
                    </a:solidFill>
                  </a:rPr>
                  <a:t>Romania – </a:t>
                </a:r>
                <a:endParaRPr lang="en-US" sz="1200" b="1" dirty="0" smtClean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en-US" sz="1200" b="1" dirty="0" smtClean="0">
                    <a:solidFill>
                      <a:schemeClr val="accent6"/>
                    </a:solidFill>
                  </a:rPr>
                  <a:t>a </a:t>
                </a:r>
                <a:r>
                  <a:rPr lang="en-US" sz="1200" b="1" dirty="0">
                    <a:solidFill>
                      <a:schemeClr val="accent6"/>
                    </a:solidFill>
                  </a:rPr>
                  <a:t>crucial partner </a:t>
                </a:r>
                <a:endParaRPr lang="en-US" sz="1200" b="1" dirty="0" smtClean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en-US" sz="1200" b="1" dirty="0" smtClean="0">
                    <a:solidFill>
                      <a:schemeClr val="accent6"/>
                    </a:solidFill>
                  </a:rPr>
                  <a:t>for the West </a:t>
                </a:r>
                <a:r>
                  <a:rPr lang="en-US" sz="1200" b="1" dirty="0">
                    <a:solidFill>
                      <a:schemeClr val="accent6"/>
                    </a:solidFill>
                  </a:rPr>
                  <a:t>in current turbulent geopolitics</a:t>
                </a:r>
              </a:p>
            </p:txBody>
          </p:sp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2840" y="1026452"/>
                <a:ext cx="2320600" cy="1655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Rounded Rectangle 36"/>
            <p:cNvSpPr/>
            <p:nvPr/>
          </p:nvSpPr>
          <p:spPr>
            <a:xfrm>
              <a:off x="4508762" y="819150"/>
              <a:ext cx="4330438" cy="175260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5595" y="2724149"/>
            <a:ext cx="4264178" cy="1885851"/>
            <a:chOff x="76200" y="2876549"/>
            <a:chExt cx="4264178" cy="1885851"/>
          </a:xfrm>
        </p:grpSpPr>
        <p:grpSp>
          <p:nvGrpSpPr>
            <p:cNvPr id="27" name="Group 26"/>
            <p:cNvGrpSpPr/>
            <p:nvPr/>
          </p:nvGrpSpPr>
          <p:grpSpPr>
            <a:xfrm>
              <a:off x="241605" y="2952750"/>
              <a:ext cx="3857221" cy="1707917"/>
              <a:chOff x="228600" y="2977674"/>
              <a:chExt cx="3857221" cy="1707917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47"/>
              <a:stretch/>
            </p:blipFill>
            <p:spPr bwMode="auto">
              <a:xfrm>
                <a:off x="1521453" y="2977674"/>
                <a:ext cx="2564368" cy="1707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228600" y="3314700"/>
                <a:ext cx="1283795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/>
                    </a:solidFill>
                  </a:rPr>
                  <a:t>Solid wage </a:t>
                </a:r>
                <a:endParaRPr lang="en-US" sz="1200" b="1" dirty="0" smtClean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en-US" sz="1200" b="1" dirty="0" smtClean="0">
                    <a:solidFill>
                      <a:schemeClr val="accent6"/>
                    </a:solidFill>
                  </a:rPr>
                  <a:t>growth </a:t>
                </a:r>
                <a:r>
                  <a:rPr lang="en-US" sz="1200" b="1" dirty="0">
                    <a:solidFill>
                      <a:schemeClr val="accent6"/>
                    </a:solidFill>
                  </a:rPr>
                  <a:t>&amp; </a:t>
                </a:r>
                <a:endParaRPr lang="en-US" sz="1200" b="1" dirty="0" smtClean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en-US" sz="1200" b="1" dirty="0" smtClean="0">
                    <a:solidFill>
                      <a:schemeClr val="accent6"/>
                    </a:solidFill>
                  </a:rPr>
                  <a:t>negative CPI</a:t>
                </a:r>
                <a:endParaRPr lang="en-US" sz="12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76200" y="2876549"/>
              <a:ext cx="4264178" cy="1885851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39158" y="2705002"/>
            <a:ext cx="4478282" cy="2081987"/>
            <a:chOff x="4437118" y="2800350"/>
            <a:chExt cx="4478282" cy="2081987"/>
          </a:xfrm>
        </p:grpSpPr>
        <p:grpSp>
          <p:nvGrpSpPr>
            <p:cNvPr id="30" name="Group 29"/>
            <p:cNvGrpSpPr/>
            <p:nvPr/>
          </p:nvGrpSpPr>
          <p:grpSpPr>
            <a:xfrm>
              <a:off x="4437118" y="2895699"/>
              <a:ext cx="4325882" cy="1986638"/>
              <a:chOff x="4437118" y="3062764"/>
              <a:chExt cx="4325882" cy="1986638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63"/>
              <a:stretch/>
            </p:blipFill>
            <p:spPr bwMode="auto">
              <a:xfrm>
                <a:off x="6172201" y="3062764"/>
                <a:ext cx="2590799" cy="1739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456601" y="3189764"/>
                <a:ext cx="189015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/>
                    </a:solidFill>
                  </a:rPr>
                  <a:t>Unemployment Rate </a:t>
                </a:r>
              </a:p>
              <a:p>
                <a:pPr algn="ctr"/>
                <a:r>
                  <a:rPr lang="en-US" sz="1200" b="1" dirty="0">
                    <a:solidFill>
                      <a:schemeClr val="accent6"/>
                    </a:solidFill>
                  </a:rPr>
                  <a:t>is decreasing  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37118" y="3692084"/>
                <a:ext cx="18486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70C0"/>
                    </a:solidFill>
                  </a:rPr>
                  <a:t>-5.8% </a:t>
                </a:r>
              </a:p>
              <a:p>
                <a:pPr algn="ctr"/>
                <a:r>
                  <a:rPr lang="en-US" sz="1200" i="1" dirty="0" smtClean="0">
                    <a:solidFill>
                      <a:srgbClr val="0070C0"/>
                    </a:solidFill>
                  </a:rPr>
                  <a:t>Jan’16 vs Jan’15</a:t>
                </a:r>
                <a:endParaRPr lang="en-US" sz="12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72001" y="4245233"/>
                <a:ext cx="1679423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1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sz="1200" dirty="0"/>
                  <a:t>Close to 0% unemployment rate in Bucharest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501784" y="4833958"/>
                <a:ext cx="1752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i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</a:t>
                </a:r>
                <a:r>
                  <a:rPr lang="en-US" sz="800" i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LFS - Labour Force Survey</a:t>
                </a:r>
                <a:endParaRPr lang="en-US" sz="800" i="1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4571999" y="2800350"/>
              <a:ext cx="4343401" cy="190500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6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9" cy="515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57150"/>
            <a:ext cx="8229600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400" b="1" dirty="0" smtClean="0"/>
              <a:t>Romania – Other Interesting Country Facts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590550"/>
            <a:ext cx="4111778" cy="1924050"/>
            <a:chOff x="381000" y="800100"/>
            <a:chExt cx="4111778" cy="1924050"/>
          </a:xfrm>
        </p:grpSpPr>
        <p:pic>
          <p:nvPicPr>
            <p:cNvPr id="8704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0" t="32417" r="27491" b="10595"/>
            <a:stretch/>
          </p:blipFill>
          <p:spPr bwMode="auto">
            <a:xfrm>
              <a:off x="600709" y="800389"/>
              <a:ext cx="3643064" cy="192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1000" y="800100"/>
              <a:ext cx="4111778" cy="192024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51222" y="590550"/>
            <a:ext cx="4111778" cy="1920240"/>
            <a:chOff x="4651222" y="800100"/>
            <a:chExt cx="4111778" cy="1920240"/>
          </a:xfrm>
        </p:grpSpPr>
        <p:pic>
          <p:nvPicPr>
            <p:cNvPr id="8704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9" t="29733" r="27819" b="12247"/>
            <a:stretch/>
          </p:blipFill>
          <p:spPr bwMode="auto">
            <a:xfrm>
              <a:off x="4923972" y="800100"/>
              <a:ext cx="3553958" cy="19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4651222" y="800389"/>
              <a:ext cx="4111778" cy="1919951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" y="2575560"/>
            <a:ext cx="4111778" cy="1958340"/>
            <a:chOff x="381000" y="2785110"/>
            <a:chExt cx="4111778" cy="1958340"/>
          </a:xfrm>
        </p:grpSpPr>
        <p:pic>
          <p:nvPicPr>
            <p:cNvPr id="8704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8" t="41070" r="20438" b="16809"/>
            <a:stretch/>
          </p:blipFill>
          <p:spPr bwMode="auto">
            <a:xfrm>
              <a:off x="879474" y="2823210"/>
              <a:ext cx="3130415" cy="192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>
              <a:off x="381000" y="2785110"/>
              <a:ext cx="4111778" cy="192024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51222" y="2590800"/>
            <a:ext cx="4111778" cy="1920240"/>
            <a:chOff x="4651222" y="2800350"/>
            <a:chExt cx="4111778" cy="1920240"/>
          </a:xfrm>
        </p:grpSpPr>
        <p:pic>
          <p:nvPicPr>
            <p:cNvPr id="87046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30" t="38611" r="22917" b="25668"/>
            <a:stretch/>
          </p:blipFill>
          <p:spPr bwMode="auto">
            <a:xfrm>
              <a:off x="4953000" y="2834640"/>
              <a:ext cx="3524930" cy="185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>
              <a:off x="4651222" y="2800350"/>
              <a:ext cx="4111778" cy="1920240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52087" y="2888218"/>
            <a:ext cx="165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mtClean="0"/>
              <a:t>3.5 times higher than national average</a:t>
            </a:r>
            <a:endParaRPr lang="en-US" sz="900" b="1"/>
          </a:p>
        </p:txBody>
      </p:sp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8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</a:t>
            </a:r>
            <a:r>
              <a:rPr lang="fr-FR" smtClean="0">
                <a:solidFill>
                  <a:srgbClr val="898989"/>
                </a:solidFill>
              </a:rPr>
              <a:t> </a:t>
            </a:r>
            <a:r>
              <a:rPr lang="en-US" smtClean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7</a:t>
            </a:fld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555" y="438150"/>
            <a:ext cx="7648029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6"/>
                </a:solidFill>
              </a:rPr>
              <a:t>Economic growth in Romania is among </a:t>
            </a:r>
            <a:r>
              <a:rPr lang="en-US" sz="1500" b="1" dirty="0" smtClean="0">
                <a:solidFill>
                  <a:schemeClr val="accent6"/>
                </a:solidFill>
              </a:rPr>
              <a:t>the highest </a:t>
            </a:r>
            <a:r>
              <a:rPr lang="en-US" sz="1500" b="1" dirty="0">
                <a:solidFill>
                  <a:schemeClr val="accent6"/>
                </a:solidFill>
              </a:rPr>
              <a:t>in the EU and </a:t>
            </a:r>
            <a:r>
              <a:rPr lang="en-US" sz="1500" b="1" dirty="0" smtClean="0">
                <a:solidFill>
                  <a:schemeClr val="accent6"/>
                </a:solidFill>
              </a:rPr>
              <a:t>with high potential for the coming years.</a:t>
            </a:r>
            <a:endParaRPr lang="en-US" sz="1500" b="1" dirty="0">
              <a:solidFill>
                <a:schemeClr val="accent6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5800" y="-19050"/>
            <a:ext cx="8229600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l-BE" sz="2400" b="1" dirty="0"/>
              <a:t>Macro economics Evolution</a:t>
            </a:r>
            <a:endParaRPr lang="en-US" sz="24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2148"/>
            <a:ext cx="6705600" cy="363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65398" y="4594424"/>
            <a:ext cx="5613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Inflation includes impact of VAT decrease</a:t>
            </a:r>
          </a:p>
          <a:p>
            <a:pPr defTabSz="457200"/>
            <a:r>
              <a:rPr lang="en-US" sz="10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Sources: National Bank of Romania, The </a:t>
            </a:r>
            <a:r>
              <a:rPr lang="en-US" sz="10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National Prognosis Commission, ING Bank Forecast</a:t>
            </a:r>
          </a:p>
        </p:txBody>
      </p:sp>
    </p:spTree>
    <p:extLst>
      <p:ext uri="{BB962C8B-B14F-4D97-AF65-F5344CB8AC3E}">
        <p14:creationId xmlns:p14="http://schemas.microsoft.com/office/powerpoint/2010/main" val="4239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</a:t>
            </a:r>
            <a:r>
              <a:rPr lang="fr-FR" smtClean="0">
                <a:solidFill>
                  <a:srgbClr val="898989"/>
                </a:solidFill>
              </a:rPr>
              <a:t> </a:t>
            </a:r>
            <a:r>
              <a:rPr lang="en-US" smtClean="0">
                <a:solidFill>
                  <a:srgbClr val="898989"/>
                </a:solidFill>
              </a:rPr>
              <a:t> </a:t>
            </a:r>
            <a:fld id="{79AA2A7C-E190-A748-A14F-A773FF769E66}" type="slidenum">
              <a:rPr lang="en-US" smtClean="0">
                <a:solidFill>
                  <a:srgbClr val="898989"/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" y="666751"/>
            <a:ext cx="9144000" cy="357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4324350"/>
            <a:ext cx="701040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Romania’s Growth Forecast</a:t>
            </a:r>
            <a:r>
              <a:rPr lang="en-US" dirty="0"/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4.1%</a:t>
            </a:r>
            <a:r>
              <a:rPr lang="en-US" dirty="0"/>
              <a:t> </a:t>
            </a:r>
            <a:r>
              <a:rPr lang="en-US" dirty="0" smtClean="0"/>
              <a:t>- highest GDP increase in CEE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8" y="1377886"/>
            <a:ext cx="3493712" cy="1225868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/>
                </a:solidFill>
              </a:rPr>
              <a:t>Real </a:t>
            </a:r>
            <a:r>
              <a:rPr lang="en-US" sz="1100" b="1" dirty="0">
                <a:solidFill>
                  <a:schemeClr val="accent6"/>
                </a:solidFill>
              </a:rPr>
              <a:t>GDP growth </a:t>
            </a:r>
            <a:r>
              <a:rPr lang="en-US" sz="1100" dirty="0">
                <a:solidFill>
                  <a:schemeClr val="accent6"/>
                </a:solidFill>
              </a:rPr>
              <a:t>in the </a:t>
            </a:r>
            <a:r>
              <a:rPr lang="en-US" sz="1100" b="1" dirty="0">
                <a:solidFill>
                  <a:schemeClr val="accent6"/>
                </a:solidFill>
              </a:rPr>
              <a:t>CEE</a:t>
            </a:r>
            <a:r>
              <a:rPr lang="en-US" sz="1100" dirty="0">
                <a:solidFill>
                  <a:schemeClr val="accent6"/>
                </a:solidFill>
              </a:rPr>
              <a:t> should average </a:t>
            </a:r>
            <a:r>
              <a:rPr lang="en-US" sz="1100" b="1" dirty="0">
                <a:solidFill>
                  <a:schemeClr val="accent6"/>
                </a:solidFill>
              </a:rPr>
              <a:t>3.3% </a:t>
            </a:r>
            <a:r>
              <a:rPr lang="en-US" sz="1100" b="1" dirty="0" err="1">
                <a:solidFill>
                  <a:schemeClr val="accent6"/>
                </a:solidFill>
              </a:rPr>
              <a:t>YoY</a:t>
            </a:r>
            <a:r>
              <a:rPr lang="en-US" sz="1100" b="1" dirty="0">
                <a:solidFill>
                  <a:schemeClr val="accent6"/>
                </a:solidFill>
              </a:rPr>
              <a:t> </a:t>
            </a:r>
            <a:r>
              <a:rPr lang="en-US" sz="1100" dirty="0">
                <a:solidFill>
                  <a:schemeClr val="accent6"/>
                </a:solidFill>
              </a:rPr>
              <a:t>over 2016-2017 – vs 1.6% </a:t>
            </a:r>
            <a:r>
              <a:rPr lang="en-US" sz="1100" dirty="0" err="1">
                <a:solidFill>
                  <a:schemeClr val="accent6"/>
                </a:solidFill>
              </a:rPr>
              <a:t>YoY</a:t>
            </a:r>
            <a:r>
              <a:rPr lang="en-US" sz="1100" dirty="0">
                <a:solidFill>
                  <a:schemeClr val="accent6"/>
                </a:solidFill>
              </a:rPr>
              <a:t> for the Eurozone. </a:t>
            </a:r>
          </a:p>
          <a:p>
            <a:r>
              <a:rPr lang="en-US" sz="1100" dirty="0">
                <a:solidFill>
                  <a:schemeClr val="accent6"/>
                </a:solidFill>
              </a:rPr>
              <a:t>Over the period, </a:t>
            </a:r>
            <a:r>
              <a:rPr lang="en-US" sz="1100" b="1" dirty="0">
                <a:solidFill>
                  <a:schemeClr val="accent6"/>
                </a:solidFill>
              </a:rPr>
              <a:t>Romania </a:t>
            </a:r>
            <a:r>
              <a:rPr lang="en-US" sz="1100" dirty="0">
                <a:solidFill>
                  <a:schemeClr val="accent6"/>
                </a:solidFill>
              </a:rPr>
              <a:t>is set to outperform, growing c.</a:t>
            </a:r>
            <a:r>
              <a:rPr lang="en-US" sz="1100" b="1" dirty="0">
                <a:solidFill>
                  <a:schemeClr val="accent6"/>
                </a:solidFill>
              </a:rPr>
              <a:t>4.1%</a:t>
            </a:r>
            <a:r>
              <a:rPr lang="en-US" sz="1100" dirty="0">
                <a:solidFill>
                  <a:schemeClr val="accent6"/>
                </a:solidFill>
              </a:rPr>
              <a:t>, followed by Poland (3.6</a:t>
            </a:r>
            <a:r>
              <a:rPr lang="en-US" sz="1100">
                <a:solidFill>
                  <a:schemeClr val="accent6"/>
                </a:solidFill>
              </a:rPr>
              <a:t>%), </a:t>
            </a:r>
            <a:endParaRPr lang="en-US" sz="1100" smtClean="0">
              <a:solidFill>
                <a:schemeClr val="accent6"/>
              </a:solidFill>
            </a:endParaRPr>
          </a:p>
          <a:p>
            <a:r>
              <a:rPr lang="en-US" sz="1100" smtClean="0">
                <a:solidFill>
                  <a:schemeClr val="accent6"/>
                </a:solidFill>
              </a:rPr>
              <a:t>Czech </a:t>
            </a:r>
            <a:r>
              <a:rPr lang="en-US" sz="1100" dirty="0">
                <a:solidFill>
                  <a:schemeClr val="accent6"/>
                </a:solidFill>
              </a:rPr>
              <a:t>R. (2.6%) and Hungary (2.6%).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685800" y="-78562"/>
            <a:ext cx="8229600" cy="516712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/>
              <a:t>European Real GDP growth map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8250" y="4794122"/>
            <a:ext cx="904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Source: ING</a:t>
            </a:r>
          </a:p>
        </p:txBody>
      </p:sp>
      <p:pic>
        <p:nvPicPr>
          <p:cNvPr id="1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2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namaria_ionita\Desktop\Prezentare Mega\slide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0"/>
            <a:ext cx="9155488" cy="5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183566" y="4767267"/>
            <a:ext cx="503237" cy="273844"/>
          </a:xfrm>
        </p:spPr>
        <p:txBody>
          <a:bodyPr/>
          <a:lstStyle/>
          <a:p>
            <a:pPr>
              <a:defRPr/>
            </a:pPr>
            <a:r>
              <a:rPr lang="fr-FR" smtClean="0"/>
              <a:t>| </a:t>
            </a:r>
            <a:r>
              <a:rPr lang="en-US" smtClean="0"/>
              <a:t> </a:t>
            </a:r>
            <a:fld id="{E8EA0C20-C23B-EC45-AFCE-E5370929061F}" type="slidenum">
              <a:rPr lang="en-US" smtClean="0"/>
              <a:pPr>
                <a:defRPr/>
              </a:pPr>
              <a:t>9</a:t>
            </a:fld>
            <a:endParaRPr lang="fr-FR" dirty="0"/>
          </a:p>
        </p:txBody>
      </p:sp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val="2747277095"/>
              </p:ext>
            </p:extLst>
          </p:nvPr>
        </p:nvGraphicFramePr>
        <p:xfrm>
          <a:off x="871782" y="1028700"/>
          <a:ext cx="7400443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4" y="3920490"/>
            <a:ext cx="7380156" cy="480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685800" y="-19050"/>
            <a:ext cx="8229600" cy="3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</a:bodyPr>
          <a:lstStyle>
            <a:lvl1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F6228"/>
                </a:solidFill>
                <a:latin typeface="Arial"/>
                <a:ea typeface="ＭＳ Ｐゴシック" charset="-128"/>
                <a:cs typeface="ＭＳ Ｐゴシック" pitchFamily="-108" charset="-128"/>
              </a:defRPr>
            </a:lvl1pPr>
            <a:lvl2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2pPr>
            <a:lvl3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3pPr>
            <a:lvl4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4pPr>
            <a:lvl5pPr algn="l" defTabSz="456972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  <a:cs typeface="ＭＳ Ｐゴシック" pitchFamily="-108" charset="-128"/>
              </a:defRPr>
            </a:lvl5pPr>
            <a:lvl6pPr marL="456972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6pPr>
            <a:lvl7pPr marL="91394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7pPr>
            <a:lvl8pPr marL="1370915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8pPr>
            <a:lvl9pPr marL="1827890" algn="l" defTabSz="456972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F6228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400" b="1" dirty="0"/>
              <a:t>Romania Landscape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15840" y="4781551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Sources: Romania-Insider.com, Economica.net, INSSE</a:t>
            </a:r>
            <a:endParaRPr lang="en-US" sz="10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25644" y="742950"/>
            <a:ext cx="2350956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52800" y="742950"/>
            <a:ext cx="2350956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67400" y="742950"/>
            <a:ext cx="2350956" cy="76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8953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BUCHAREST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8953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 BIG CITIES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81915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REST OF THE COUNTRY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1280" y="3920490"/>
            <a:ext cx="2296160" cy="48006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solidFill>
              <a:schemeClr val="accent1">
                <a:shade val="95000"/>
                <a:satMod val="105000"/>
                <a:alpha val="31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1" y="4583212"/>
            <a:ext cx="1167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8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TAGS" val="1"/>
  <p:tag name="MEKKOXML1" val="4HooU0THZk28POP9trq+pbTvvzd/gcV8t56cq85kb3NDTsUhojRA0EsgEHHMH7oYP1SYpn09ysXVivguJdhTvfyVMsBLTGvcX7WPTor/CmXaNv5MOTLr3zs9jTduarTU6Gdz0ifcxTnY6zYJCpha2A0l4xKJ/1mMUIUWN8Enw2ynKM+2LCpoADrvPCg/Z5+pbCObH4KKuz2uMvgAe/xoK4UU6D7yUd1qRGe38nw+98v+CZQ7vMgLY19Se3Xx61ai91EDzGK7Vr3KMg2qqGAyAYFbORlPgNT2sVouu59LaAM2V3k56ich8CB5Y8GGr6XsfBkEsuiJS1ZO5IEcAPkL//P+Y8ZkVFcWlZg97U5MtIEvahBeVw0m36W0kZWkmKvo9FBj20QrKt7vf/FPqea6x752Nxu6qV47/vWDF1clYDbaHi3Uj33GrykuQtVIGMVbrPhmXxSprskXDeqVMRJmcBz4qww+ohXe7c43I63Kb0IqALg3Mtzhnflrm15ZUK2jFZVKHakNuuBG5KE4Im8keUJX+NZQGip9vQi408xAQlBNUfeAfFm1ffhpFR1f5Vwd8J6Y2x8kONWJHVe5NlRboPRlME8BWRulpPNNuquIi4UVb0O623Abjtmld0hhqxawzAqzjN7m3dDgaxnTKiDuXFLmpXrdNs4YkTrhHwbgLBGmCyAyF0t/P+D0mNrdX1oXnUZssvvqtn+1wLqv+E3ezO+651nGGVotWThdK68QTA95Yl3Kyr6qwmdk7r65QKKpTs8Nr8buj5qtQJeWHttlIKd+HR6TPujQK9FJQTDQ4ruZuybnFVpaBnG/kuzYJuP/s4zZ5Wur5qVsoIUrOfCx6gUi4TsNceDFWpuf4e54DRSq7Oq23kWjC7EHzgJ42j0zileyItuJ9bUDSlwJJ2Dvnzi5EaE6Fm8y8pcfbwPRT9Pv2rQvITqrGuWplXno9+w1X5VD+KeDfAQHXwGzBhIbl2jtA6X+OQ9UYr0KYi+wsIu8JjgDB8N7E5by8Eq9jVEgSyH6r/ktTT15GXDfFLSgY16dSxrFhti90CZEN0456HBwvDDJCRKefapA+0LYKFLGlEJMJbPY4jMUghZTJm5taqCw6QqJou4WPNJ1Wba50tTvNb1K3J70d2FmRBzded9b99SG5wbHOMLb9YdDZX4Fg9qxJ3yf20hNVNa62hs9LxAmpVPT8Amb96ARjjKsadzGFi2cWObnZEC93sF2uQfFB7x5gGWzHNBT5cLSgrZjNXdp0s8eMlw+3UkHuSMsiDFeP/b/coPjJfpnPyv+srab45LEi7IGVhUv/AEivcAV+G8V8bbt2aaolQkZWtcZDcWH42DLKy4DtA23RmRJrCrt+zIZ//z80nEhztofJ4Ed8R/++5EsQ0QKRAHZegzX8cdx+auCEMV14/rnDE9Nut8YLsYfBp53s2q6VCw1oxVa4ddKWRBGXh7d6aeoHwbMWnErhg9PNQ9JdaKkSBTJ3Owss/jS2oPEFtH7hCzTyaleMPMkSD+cf+jPGvOTpyqP/0QKj6FqnLXE6fSL9Gjype65AjbUUuQSE7MyXzz5CJBM/482jhoGTt5OswT7sVwBtXu6CDBT34lxm5z/WlRQTQffs1QoA2dBe/foePEMI/XjbuIil9j5xro0i/VmgYwhAaGisi6FudNy+eeJxtj6N0QtJ98K7xqrkQinn3eHCwefe/lhicrm7Hq36HWHSBnTwgT7IPun51Y+xReMfKPRfHx+KXHoYF9QVW3BW8BsEQQDQBl3iSEZHGiv8BCIyShpJEU0XHLnOJdq2Kj50rLPw+9RA64fmF12fyZRuNTA/jNqUW0YYh/heBkNTA/IzypPvA0yBsN6v4zzyRHOXjhyyr0qqbZ0MVLKF3mT9TaGE3POl7i25RKG+89XZHY+G4UL4al8EzYZTacEx5JtAbPv1CF9nyJ8SYZR6/5HW1v8Z9JMfIOrTyE4NvO15WOjePgfwRd+OFxoVXbfFGJHdoCob0mLvZLKq+gOUyhEs1vOBomJ1Yls+5Enru6i8bc2RHEI2mstAG0WTnTGIYx65r3+1h0btrsmEX0qyBuVjxAA8fADTXLAlT7RGO5mfybdxtFRpy9NUYZld3iQi1wCwCA4MxBRsP9HPwoNh9ZhxVTb9zcF+rTe4G984FgWXcsz0ASEMfip01UDgb85LU15d+9o2UKvDbuKUJi4NDkc+ZkEAgfpXvjCY42mDXww2MWZPlYIvsou1mw3YRCj2YdtO7ROENtDFvd3eT7Sa93dn0uJfGWRvOdR32FcYRYnRA2pHXQhj1b9oR4iw2YPhPi9zXFdHb/q33UPp5U8nDLMJjqhn4HcDlK5W/zqbXMnf0BWbnSED8E2JBu8HmjW58OMu4JXOQOAPp0Bz9XM+Mhl+/ZX+vQJ40E1Ql2xNK27a5HmiubpqTvzB5Gh+TT6laj6wGj34whvymYEM1O9E1jYN6H/ylnct1YZlC0yGRrNjt/fj5XdwuzcUPagfQsuAzFJcNZgtLruaZ8bNGywqWK00181we96GifkQ44DIZdOXLFapinkhtJ6Sn8bLxKxWod7Pn696q6EqkqB8f97UofeS+6AFMQAIDVlgTXXuEGqu9ytH5IB3eSwSujACpkw51FXD5YOJeVPt0u3tYNHsTz6nHB6L485fZh4ybvflEkRZzFJtNJx4ZHCaTdgmAAYFMwZXAgQmJBnUC5B8uTQooY1m5c9ypQkhGEycbNvS5vewlagLeMLOUSy+TvGZOd+1k2cCT6oow89obpO9bNtgli1NRn1elnavcxf7f3oBVzHUSwa/CuyoKdlR/2ubAV+5kfrevPttRppHa/oY4c267QMso8RP94Oakt58ePaNAvVvoHJYES1veqT/HU4jrkqY9glOIquGRNOP1z+uWSxoQYKkX5HPjo0r4l6c82uwZGQTiO+WDBApgTkm6yCi4lZBUk9g0dSf3f9GPWbnPg81vsB9XDkLnkl6Fgzh8cmV2iZ20b01HcRjZqHnEE+AEAzMd8UodEgXSnWK3cBA17ur0p09mb0DKPmsK0PNo6o9jdyuiOJAFncr+6XWa6zVJpViNS2nfVVHk5UKrFSGJGOoP4PPCuGziQAHQcarHp0zpEefF5U0F00r3z3lTQjn/0QUWn6+Nl26M1brYRotJ6jntjeTiVliI7JiVuspxBKxANshDleoZX8gtyDgnbKxPLVSqf+/prQ0xBBCWIyhmsfvdxenm7fdqzRy890LEYj0sZiubnsb64Jux2HWNK5TJ7HCXUyp+OSPyb7hIUi/PwdruP04WEGnuW49+yke+jQoajjRoW+cQtfNkyIZsgQH0afA806zbH0AGfmcLTMYhIpbUIxA+UyJFuBeJOTyB3J9R62ULYicNtDoWOVGUMi6/w55ssGRvE1JY8eZmaIoiXZGStlYuM31QC5hrKsPa64YD4K6jXbthu82uNjqYC8oJIvUYCWCRTbJdodZZalz6CRfdd/EpqoDM4uI0SY/AE4GY54Fw6sgyfzXKA/xFRi5reCuunJZRpYqa3mIQzhsmVwu5F4JvsV2QRU9w141RsbQ4wV4qh/AfpFMgbGGMtbplYMAkmc+OFZpmTZnCAF4bln9pmY2yLHEATAy49TM5SfyzCnH3W5O8SONBmdaZPlffHYx4R45pjQOwOZa4EzmxhVYvbEDJ6FhqN1YBEnXHZu+wvCdP4OuzjTkX7XUw0WsgNda3tgQk13fJUf0rpFsRR8OMD0JQFtDVPPhxCGhQZlnmhIdtkL0GTyqrd/unC05kFwgjUhVvdMlI2TJGUi1Nv6KAliPW/qOKtYc724JQI0bXUJeKMq2iDz0As5D/8xLIsqzISAC00U7uYItuKsxuX9vmfctwUpOYqspuNSrpkVZ9hQBWbMMjOOdSUO+kMo+sSoPLlSyY8oCB6ye8UcKD5EnQZlUrEJ6KE3dInw6pWPTuv12wMnNJCGS9wjuU2GrTlz+BF4DfSFHWA6nYx8paWwapvZy91X98G1NYS8ElDCISKgO9auGE9n3fA+oAxhoNI5kuxyyuLROsoG2jOCftrRWY7LPcMqWecjm6kvK7Y4FhrZ1tR4MoO91epWSPxFCCq0e0mZbboTguQeamwdMep9+QesQQ7urq+8YPF3DyYax1IgJuuy+svcEGtTTKaKfWrrwE/N9/nUAStsR6K5iPZoowGjG5qwAr4LSZPpTZasOOQHTxZeylT+aCH0qILSpwJ3tkfkV9QR19BeghkU+Tl/E9y2gY969WaO248ymeoqTYK/1k2tWElsB8mCru3K2aRkvTc241k7TOB4Rlb31bjqZTK8fZSKorlOE94/+Ya1/IeM09f62FgIgqF56keBHB8CyXFT1wajUz82h3Nm/jj0Uqa6oGIupa9O3ZksZVh+ypHX/+vzB173NYsvfKpJ4icdpaM7pYd3j+d1oZPqfZ1bNOiiPP00kvSXS4OpZ7N94q4plvxTAJFIGsAMZoOnBEdVR7Hx3Hf2H5aoldZoewgQcgbinw2UyKRtmeS4+X4JyBwKOqWzC1hUjlqFB5gcKaCrXyI8GfjYpQEGU3OtMUkNNC5vpL9/3nJihQwY1WMoP0nQvruTD2WHde0MrKOrRwtFlLLcvSZcqGneRl0wRlFQLzKGCLKbKVLCwx6PNuQs2WFSd2zbunOciPUyFmsxeAzmXngOwQg8oW1t6+j1xPWY2+ky0vGcu+4BdvD50nLP9H2u/UhZgFFu+oEXnwRmK9P5OyGaL5asgHPgXPmh/1J4LIhETE99SI8a5UHwRXmW0FOaGNdX0u+BKIss8mMaS2gz+Uz1Trj+XRrLQvZkGBKq2x05Sh/7CpMKE5N1ArtaSHn1lnQVCyNfWoMwN9eTMY8cCWvp8M8qAPm2VSxJBkUd5jpMVnFnu7xrCkVMqK0Vhtx6o0d3LpWF6s9O/C8cPynwgupiXnkIBOiVMHUDkNnY/8HG4msg9fsxvcooTtiJea4RfUETthJKj6unylFFicVxPw/QZUzmFm1M+ipDQg+otN5e/er7XYFQov8GuyVBT8cg5Kjifc/m9aOS5WMWYb4reX3o4nSTZufDz2vLoeeguNajrb7VWd4A9orw9QW3v+J/vG7CMrGqi2Z+tXsZBLth2YJeZv8v1+1goiJrkmkq2knH5ufgFoWRuweos5Gcc2RI+q4k8Z8I+vgjj/fcyf3SuEgH+m0PV9+ysCG1odEx0FNb9C8o5NG/lbSS3mld7wcnwvV6mZfAr14LApzo5MlJNOsikMBwA+M1Jx32j5ALdlHOzFLkjOSAnv9k4CmhscFlr9YsRn3rHpSQwv1KR1cL1aw8TWOfj0QSBdPLJ+uhE8tCsyRTypjZ/wprIitoaQoLUspsnEBHzlTi5X8FlM556cSMGioGslQj4Vqmnu/2GI8mNgUjj3nFOBFVc/RdGzGkhOj3Yjz/kNgmzxr9Qoqdm+JyuhUHHPFS1qYCpYn2wbQ5syZeDvAm0kyJIMl34VVH6XY1OPqzvG1alrbIaqb1cjIP+M3tQ9x/587Mr/nrfS8aNzTgv/DrXiOSQwVaP2CHvGsaFgM4ocHHIdDLETKerCI6z75qKlJrSDJMYRmnXT9eKiDGxklhHimav9FGKUp6Vnl2Pe1b06law3/X512LamY7pSwqgXfnpu/dQfbAPbB9OPSF22Iecupvlux/EEReuxOF7kcB6SNOiMehw0L4LaUbawMvCk8OvIr2JBrwXxD3ZU/Z2SMNwQvIerzDlKshFLIq7hr5FTyjBsU0XbFmypfLdhxUBQCWh1c/e0YVZ4CmF0qFmK3ipvRBvGpoQA+nFlB+UOcdWlt2KntVQeLTBAGZzEYr0q9j3jzGJNIV40m8k3p2V2Rsz+4VuOgvJGYoWCxGzE2mhxq6imWmxbK378GbOYZ9/V9PCz+EFRuYBuvp0UkD4ke7FJzB57rEr3VPziDm2fYXvU3NzPNRgLsFk7s6leWK0nKlnQtVFVQQrdAYSUm4GjNcTm24220XDbaBED4JCqYcr7ZkXbkaCCpmQVrrfRcKvwrS12swBnOp+a388iLu7mhYKFbdyPtU4o4SBm822UTUbe+mQAQ52zz9Set8u7VriMyzdeDgYcfQsm8jPiF88E2bhwfgy9KIK7m+EZrlC6pQ7nsng875jGE2k0tfz3lA4L9a1oH8QkAH/uUsGHhtTt824exmOdHX21SkK/bPsfrrroIvh1EUzQf5KRJXdCRXl1ADfuwrD35OhfnJIqnVGKel1WZDcyfMhq21GrBS0UunVvP/1/b5mXFUT5J1AKXbG9LBKLerwKzEK37kkBIl789T0hJQQDhF/ZyGhz2n3CHw17NbHW4F46+d0isbxz8SOyRM3fRjNBaDxuGDyr7Xet7U/Asl5m7mpTTx/Lui+ITMIcsAwtHcgq5qeAnHqTzZpOjAqPPR4TazE3rGjqW5lgLifvtM4XkqQhhy/pdQOFqPoU1kaBkENOFt/adOrFKIEHcnuZpSEdZAZdn+s88tYhTcLb4IN2C4OwFPojtMQ1rOWLo2BF5S59IdJGUZQ4i97uTTeUGOPb+8Jy0GBAyifiukO9VydWkjQLWEzL7DwA5w7fWKtjmy57waJY079bMj9vk+Fo1TTIm6pMuSHR87sahbd/uo1Kf/zNxNVecWIqMHW0LlMgIUvP4a2oMSk/COaS2gSitPvNjrQy+5rfZYtOSLlsqf+L2J0rs24pZ+MVYKIEPVI0S6EYfOapVIJtP5H78tdHwMPjW0iEf2ieAIw0f5NnOgA52TYGvQ0mYt9MwbyWdjjg0dcrfCPwtRa98Y5qeHpPqt3IZbW04jFbwhmUnKW84NQX2q89rFKoX6Mvqqng4WioBER0fXHmwizYBCwI9+aOUZNlveYcPAS1BPcJkcom7pd8Ajlrffytb6KmHuW4CiqvLOL2yz4QYrd2wB2udMb76/at0WMp67MMKbKL5E16e6DI2AkKHwnvU4ZapM0POmozLO8TGSC3Jnyy9b+MZOKnvQ+4GMhXej9BUN7omXbvnnV9GKE019Otcr4IsWnIPiGBVldw4Elo0jWYZm9wUIeKMM8iEbDJF9bTN+CUh35gvwtIzn41gREYLe3VnDwMCHxUs3kZNGhOwl2ruue7MPs+yyN+1diYcWmxuLD/H5FrJA1ssiY/vSf8/sPFbOk7OLiOyyv63mgY7gKYUGbQw5Ihc5w/bQIO/uzk+DEXBm3DZZ6oFY+3F8lItOHTW6GSKiQWD3qjn/iWhljAwwd9Lb/aLkdembNKUZEPi2AOfQ1DGWCbddNPC0jB6w4vrXFazlsLuVKhjEvwQx9HSfkTub7H82vzTKkBrTVETZqxMnx/hv/kQFLR6hYW87l6a1emD084/EyVSnN/zTzZq3IFPwri4WAEFBWS2Lo7hebAaignyinOt+s+eRUng6A3a6XLmWc2gzMoQPLxBnkRKTXpl+PEIsZ2y8CwgLrHs4K+YX5AmRzglGXlMCT2x9sFXufrPmVNRUQ/tPjxT8joM2oACMR8Qa5RTO6Qof/GlXFb4VPGPPnQ4J6WfN6jAIo10C1Htcc+s0xmd5xE3c2/nRayPfk1AqxY2UYZKeYhtJXwpzRpO2eKufO7W62A87aYoS4JcFTi/Nt2akF9Da+6cEaKLTDbXsIirbCa+x8NSmXY9E8i1cE9uV0dHVWtFuvDU4mkgR5VUx/iRchof2iL4RgX4saq23P3azFRWSn4c7fFrJ1fR1jckzLC4PBr2HqaEpsJ7PbdOX4owQo4Ps5fBMWGlvXiaNYN8eTXYVRCSt3gkwDhbTCDHo6pUvHjemmXvu/3QGschiqk77Qyyj6s40J8N1xiAmoY3s7BmEZrEBnfTyDD3cp6RBCsp9BgJQ1OV1CL0dt0BLGlELq6qwjtIqh98BRSipSdZzGNb7R7dMpDlJxLX5147B0ZfwQvjY6VgS8cx9sh6BNrcoiRtXqjWFOb89lEyhlIva79Ccq3thKPzshZmwAPttfku6V50nZy8iO5XEAc8GttDu1f+2sPy0OJBNJ15JMxWDhpRC+sDhqDcQkdPtk2EktInn28+HFFl1yjIH3vjEw517E5vVfmNoKa8wgRpIw9CrqPeW0I7MId4P0htiZlxmDzxh1aV9bQjQfjoTanUtH9mlgVeAC6GcFQJcdvnQ5lV2WTpHBpXbC7AO1UVMpfL7VP0msX9wS/21VCxhNOEeL8WUGeAHz2mpz15WuHxc/SQO+MeC1c5GgaMvV3j/4vT2Yg8ZFuq/zNu9J/7fTK7cuS9IIhzgWdMy2Js8ucu20A+xkmp7KQXSQmEYD/M/KSVhyQoPqMfKkAYs6gmfyNtqIEfrDKJOwLPSAa7YGk/E54Q0WS5QVmtncORjEcwcVmzsuq6K1hn56cQjGOcs648Mm/ueENpWF3Lj2y0BlrwbZlHvkGlgIvUpv4P6rvno4Gppx7Je8K1wlydFL3MoxNP0Su9fz1gcSnSIa+crQuOUDoCF51QbfKGs8F04UtoHq07GdDxpngfsTJB0sAnJBnUsQCS3o7UjEycR8cH/TCmgQMtJ/VLOG3VMLDhqPOsixt82qAKFNMJCul8M3CHz5kp30mrh3YL3KY7VHr2ibeBPY+J5Dk5AMy7IebMxyNvBOR974xjXopg35amEcXBeNHxitEAW8GkssYLlnq3pnsndYLUG0zphLFw1hkkLme43ypT47ZiA7jt4g78OTl+00emDo4X2JQZ6ixsAs0p5IhP80KjJ8ujF+T/V8BeIHOGfBxeWWAG+FDzbX3q3wsInuOeYuC/UwjIxMjKMant/yL46Jn641yvLxmgbCzAVth0F9vRkr1InmUW2uThdE9uVSbu8UfTwjbN5XTi0vZ0EG1u1L9UdVhMiERD1LGCTc9xd/dqG/ob937zAEugjzNkgpN2cCKwIqh9Gtn5lFnYW6jiFX7oB22vmmgpC8wxW//wntLJetZzqU2WBuAhN+SnTjaeNZW0zkOXYxk/8nVueQ3IWbm1Z1qcLhpXT5qpza+Rntk4b96Kc0/ulTJylmF97SfjTf7IgYOjobH+4tng+FgyTEd8bzNsGS/eGUc9DyYV/+d3XXDfGhXz14yAH8/eF8O8u4onNTxWG9MO106Du/p5KUgzY7ZIDWrI38K/g9mYu5cGuctxGuyP9NUh6icKBtCz43uZ8VKwWw0/Ozan3dyg0cks72GHHnahForASF59eUiGEVgdBzYUFfuxczx2LjXWUY0gY10isNEdk52j9DNZMYyT7xePPRftXu1GaRiLa+bAKepBZWz1WCkbB45AnALJSL+LP0HE1PLIXVeXHMlsYVpBiiRYNA0DL1kkPCMfJAmdyFrdOtnDnpMv+w0d2VlNAUK6LhlQjxV9s8peYGSrrA3YvgfY0gJkz2ioNuVBBzL6ja7kzGqfen2tF+GeK5gDezgduGoNCRjxAZrsOp7dN6hL+y7dlgTYYSJkIbvH9HMF7+Ba26gH18pkRyg6y3+Kue944C3LT+5GJ+15q7Sp0d1u8DNFrfRhyBUd1xSBM8Zx2IG4KcFfAaaT6+wefS9YYVLCnlBR4MVUSKPE+ENMVHDFyQlQtERDBAYiLCHkcIIhJBKckarhkCzKwK91sgY/tQRYL3g/LsIdZz4sXc/JcK29N6MSOm6VEyTFC8K21xHA/fEfHOsiGGCs5M1xY67+2Bx1D6Tqw0pUM5hnqMD4sTFc0fLxFbWxj3NBIZJYqMK5NXjqUCMHX7mDmULB8D1xd8OJO3TLavOMlfRV4HWAo+sNOkaxrrV8Lbu6dhtnhR9JkyUvHp35L0vq4SkH3F4fIbWatNhvoCeL0n+Ja7Z1QS3FnJeBHj3ZvzDXokxyFZaxMNURaDQvX+f4EXpK/00+BWd4P0mzrCvba86ehQcZBlN7VsUTC/BW8z2qqy5qxQbNq4YtPZVnbJwCmCvwvgjBNyblqqyx9fL0uQKTkRtcPccIX2O0oAMyWL4IR45BIMOjxfXT8UqRi2b2xHptiFT9lNBW1dSZs5D5LeDaXQfSx00f3b+D/kjNVrf8CGxaJX/NHgAcsVNTDP1Zb2nd6HY8rwkcnzC9LYCf8dcPZ9QuzgvfsbPdgu22kJZdtPxYwCCZoIgBl5z+3eGKz7HKVbi3UkiIH1icRxkU16pPykW51t5MTd9TPQdxQvdoTqDc6YFUJ9apFmFLqGkqjwOmhCBR7ou8X5LaWN87Mtg/32SdMTuUgsOFJT2snn5kNVb59wWE+1wzx+ZJ6Id1o1jze7uWWM9P4781KpeqEkv81PuZhc4Uqs26ROMzoSHOAsuYp/OoI8+klkAKHpeMXAZxKLy3z3zP6WEZBSsDJYfo4rwTOCPUMbjWmfp1tU6HliKC8be4AWtO3J0WM0PooC2WfjaK+/UZk/ew6dWWc+SKOBJDqAmnX8wXgLzjKJxmatjgbs1HcR3dGm8gR6YYaCZkYKQN+KcKBaqDA2RX7YpDNR17wHL6wzkff/CapLnAXgGzH97B7nbQfgFsCKpk+c0BRBd+GNjU8TEKBUmLYe1QYJQu7TKo7ZJ+7fGniutDUSU+aN75mtGHyN6O4F90EjrPJMGc0/AODAvcAVHs1r86aXMfxX8W3RkvodKIjs42AHGHR3XN5T29p5MSnFugBZfA5ZkwAwTSkokGS65+FgJVEML+TQd7ngu7FPZPObdKofyyTBaPfzBg7bPlLjoTYRwKjaAbFlrnmYYK3sP2O8NAiP5XPIPfO0I3631qxMjzectfFetzPCs6+S+Z5PXHtJx8CvVOmNMghRvMf8WQ0K9yXhpSqW/pUspjdQ1SXFBf7wTu02nggt2OPysCw5RU1O9NOYNN2ZPz+e2S0FtfA4b5xFA5/dQoRu3FHtkZpGtdrwDNIDkQ2y7a4qFzx6qaM/LNaqXHdEl0nyuNp0+R4+FzE4cnUS3JS8blXt9hbjwKfEfg/zbYhMIZoAoo6XpjE+ACxwNZq7J+cNl6ZDabT1o0BPdaVnsxJl0LrqaWBMiqz17Om4nv9kbznrQ0BaIEHD/7zKJzk/A3rAkrsKT1u+tLBym3X37JL/UD+lCjN+142WpeFbkWAiV73dIiWhYcuwi4xMJ9Jno/mNN/6miMXomoRd2OHAraPhZRTujQKe651+N+lzkU+/sIAK0ahp3pl2DTMRfStJx8UmRmFWXVO0vYmdmRX5o9K4mxmNr9JBY+KVfYsvgI7iVRXgertBIrTArKioW6jANJ6OvwLvXck8vquI2zk0TVLV6kY/MRYjPjYT265fHFzSJqtEGftSjsWWcTZ/XFxrzyE/5yE1x0aT4giiy/+E0O0utgxGzJzrePmu/ApWePgshxqbPDAE+nTdJ0LG22GDy+qV0y300GQOJZmXlMWlrHH2DGkLPNFCCcBrDtKbT58vUdn8uob3EeEBYiqHoeQxNO0jS/7wktWsBC4L1dMlxegCZgHiLDFWdSMa+9JGkBLYAhNYq2dvFI2PZHTkvgEXrMM5esZjFxIzNBtIx0qhmqHPo88sxp+8KpRoL/vFk4dcGr8CmArNfPZcVwk0t4/Ivvnu20aTfIniGiz/asoUPXpqFgpX5fSPgmWeciIe8C8C+Ixv+55BCGGpXoSvh7UvmlaKskijrWUL7sVh4FBH1wLfjPKmYcitrcF41pmUGYy8wSnFQ9JBUkotvUODLMMk5QWPah0uqLrTtRRQf3eKrrX0kAuYyJD/ofj5pejGNdruhYEC+9iARRvM649MrqQty7ceGCa0KUEB6Sx2LEE2ig20T0GrBwu6FzkKjVcCQtAo1CQug75m7jRXQBpA0Eou/2IDw2mJ5fcr8SOR32FhCyJ7Wcv3LLNGzKD1q8ZMNHaif51/q81ggr4WJhJqkuvO+tIUQU2mkaS4Sx30Qx+EcFg8QUzoK5zPWCHROuvK/giOepbBvawDMYzaB7jiEVIRQppOpB32Ik/JOH9Tl+0sACnXE/6a4yLaGaOV3tAzShWkNomFV/M0vX5Y/CQWcHACZkAxYmTnXrfMlxda/bgSiJ0dfvA128QQhjOhc7VgyUEC2dmQHu4cCrIPyA8W0ik5V6q3g8HBAbwCdJ5yD4xl4XWjvuurYOr11QgkRoNzNZFFK6HpCCjPgYLzC3TL0FuK5tLek5NqUWEzzuaSKYOjT3S2mZVFLp18zTQf4J4vGdDldRr16axTseO/miwZ9ejwjUaruNUNv5VUr+AeCgkJCKQEucdYMXhzGt52V2HmdrJawqokrvl73ADF4qPJMrWqbQWM/HUlZYlYF06tEy44SXgc0zt9s5DMAOQwcPLhgW24d0ODRhQ162tLg7OYbtrm+mmDC0Rc6IDJe5cM+vAS5SRl6ph1GxJk07mN6QDP/RESAksUmErOOGmorYmn2GUd7nUvPa61wamySnszYuZPRXPs2gWI57+aSxnoOJH6QVuumkh5xL3KwA5dw4Z+fQZapM4ro2nKuNBpYEvRDO9KDb9PqgqK7nJXEMIeUooQHvv7lXqQ8dOkCFEa0GZevA0j61qlqhLKV0Yi61RZAo57yRr3WRsXKQjBkd5uq+M6BvJkBUg45XXvmeKqO2spx6aiIlhaJldHBWD3zq0PQtP+1wNFnyc3lBsrbzSicWbEHS81GQm5nWeo/XF5h4bvbVUQZx4B/YTnx3kVdg0jMuUEzrr4SxG226awGVWpOfTS2+V/1AnuC16Ijy+Oxyo6ml9hltwPSsKTZBUXMuA94OSCTAawRfhhM28/dXS/JRBuHdOJujm6DXYifxq4MNYRiuvE0x2ZRayATFQwokrb+IAskUKY19Kt3j+LOwgCvRpwXHFryTW6Zv5XXpn2JEHKt0IQxyg8CroyQWXGaifEwt2dGdQFlRPB7PGmlTO3F8Oz5Qyhg6cJlsfAldgKMWPZGpYYNe1HY0Gx9b4Pi/4GL28l9rV5CByimjVFLOxY8BXB9NiNl9IY6vFMYYP2e+l+GDl4ENiQ1YI/0B74f4JcJSlKnAkC9DPCw2IrHKI2mDqgHTma4s9qlUc100ZkhbAGCvFkOgRJdojncl78iaSae16LvBbisl2U8iThRtmbVCAyX7EqEhiYdLURKTvOcBWIzRrO8rOUU4sVwgW7s4ELfJcM7d2uzCXdcYf00+v67QWqQ5LVPv0gvqbR3JB4M2zJtivXd/lLXKeKMWfBeHzg9n318K9y001NHMemEScuwn1sVjMxHgEl3GEHUWPdvHXok9+d+WDSLrLaENQdnjFbXkfrW81kf2QnGE6kD2cJ+atWDjpj0XO24zy+0gs2kVSzUdoL5Dip1WUbINiTml5+rRiVnprFYsQAVuk+szKOelDvT0JFYxw7sjk19vWTbgTfsO6ZzJXY1meBKSxbW9Y5nDSWD4rF+qHeDIYl2xdULmPY2K+OMZbhkdEE+gLlc5nI9w9nHvBSiiJjjYrBM40NAfJahQZowtbOlHLiqb/MmXyzwaDPSX8xtUMXLt/p2IGbP2/+BrQwVZuoAa8FDmEiJrUYlLw/FC1AbB88z705PHnQ4UZHGdacC+5NxqqMdC5Umk+kCHMK/R2a0BrKgianhn9BytcV8Ldeqt9/hVxst2A+6lw4WXp+t2PI289Q/c28ec7zIWgtErSvhxspQkeBQQcwAXmhGkqeHRWxI+Sm8WO0MoBeoMCuiQXyU0kV4fETAgWoBkuprmikBrYAjymTF6VE9+fnLhh4pMvd4k7Oj1+ccVxOFjy5Qn2oKNlEc8Xx3eFTF+IcKJoAf/vp/xwLWOsFJ3aZ88CVPrmcxXXHWFK8YCA5AsKlpZ1PR8T3eHADVvDLt9w4TQDTv05dqaQ3Q7hQ6tUuQXXdnaoE4p7oQZOq/67qfFbuIa80ytoLUTiu0v5/FXr59TOQ6Ot+SbtEcVa4rKaZ6GmJdEzBk6O2GVuPeAgA7stppDUqlcW+cflorH48pudJbKL1K5SHyAt9AscIDQs/vm5EGiRjyfvi+cu5wRjntRb+hPV3Bd7Bnv36adxpRrbOhZqcFC2TXtlXiNf34S/ihp3MFShF1oBLR3AJgvO5iHW4NXzsOqepLsxW1GVZ/aQwo9kT//T0s8kAVMxeuFYCSeu0gxkz2Y7omYkA4BzbIPbn3AmmJpiBoPQudObQJgfLIytO1HH2xlJwxLLykketb7FukdI/ZEd8BsGIbRw5qCr2NmFLcx7Ku3d/DyrQi29CqZnTKggfuHy9TwtMAau64VDQVcYtOhdyy1/VWuNJKVQVsE5T6KvfAc5U0G93Cx1lONOtROBbmoNcR7itRWpSpusROVIIwdewhMzOoZ5rOMZRoLsI5SCsWO/v2hZR+VFK8dTTlwggjEpFqiEP7gmORKHPCCleBmov3MOuLM8O8QNAWryXQ+fM6VpcyNSP6QxtlmkyJH6dKEzF8P1IcAwUrloMEjHKCraRK6C4hXUY6Rh8PakpzNFtJcV06sAsiaXcq62mz1q0OhBXCLOkYnJscO3SVJxKq4HIJ2ug0KBM/i8Z1GnAYiBqoWVX9u42c+wfcQ8k3Z2YIMeSGBTf4nZAbhpjyqhr2qgMNoIrZCiF0AQLdU2o9mAc0Tsm4qpaZgX4EVzEodYbaz2V/9j24lhajiOXLt7fmA/WVBg1bx3Hq+25ujxnOnY/3HwZfodDK7AL5M7wU75uCGu27/e4iJ0j/Jwinzh9HRRTkpQqBO46tgIh7M6c6x/qx1rcz3/SMHsDCg1rF2y2gNP2rWl4UIu8uhULKAQwJ7heAmW5RnfzPuHvS5/zewyj4+cEtkoSIwaDodhQESpjcIacAvzt1ZwAD3HWBJ9nTdnyK4LR8nnxw5K4I2ogv7thKhPGBug7HpNl2ijqhNEfPAsygMGDNtuqEVGxYEZlRZ/uIOmCHBl2qMSBjLwh+pnqH2OSxSogQTpRX4HTUupfd2EcxfyeFFlwGa621uK96GjC9a6pKZwNySg/7jvzOnxdbikWcRGAq2iOlzNAROEej1B73rs2VrMUgMOFfSDDTSD5wZXz0QjHZct3u11cUDurYKLtfVyKi25o3GcTASJysT0uVbLZTm7T3nTlj98FbXG4z3M/5MI58vwVD3HhsBl4oUtTyl16iIdyuCT2jTf7Exvk8sEo+ipbRLat+p+3mfJj7I+e6TmgFPdDxMS+CwTRQvS9adf5AgY6Yrt4GgIu9lM1Py0DwpROXPsvOwj2hrg998Qk8q/ZHHJG99riT/oUs9dGfLIPrQmJJZz5u+7Kz08S+/DY+Y/gUTYFQLW4EvS2veWDLPFv4utPQ9dyjAt3uredjbJgJ3pgsPfrTRff+yLerSCeFaI2ffvaOmJeJ/mGkKwCE5wNnVo5EoNrlAvdseBjtswWtsjeOND306a+onEisvanFGXcFcT/8/Ms1dPSvdB+0Us8pBUP/mjVswgplBsgdJviqyJOTddIOXCOGOx/rwN0IHskM09DuGWRmro/p5wXzXOHD/9ITdk1Ynf/oMHesTz/yvNctqWofGRYo5XiCsLlju8iQ6IJvDwMqpm0OGi3N2tFGcsM9OTEPRaiZEGyltsuqzTQEePuT+7eqpf0w8b7i9DRjRTocvtwHcDNnLYBsRr6SyALMgb2vpFXfa7i1SJ/gUjpK/4NOk8RK42BksR2YHvbqsphyHbZEdsX9evUqXjyM+VSBJL/6j9O1wU183yl92QBswAaBOnZ55SQF+K2Cj8ZgYy2AEMy99UJNrGbLVnR/GwWsjJ2dVlf6vvu7LNCkWOKjEHPO6R61qPmC2+TJ+7a1hRiBt7oeb4J2JKlzFc/59NHqRDWO5unRDkmk8I9rxWEMniuG4sBh2gfsNGmiHP6kZRSaDkuYF4vDNQNQSZX1+Y9RQl/0XMYgB4m8aym2FywwYosHEzeJoLUZos7MUpDzvhL6yWCF2iw+SFKkezc2/xWiGJL0Yh1GJtEJ7XIzQaaLfyWe5vRfGmc+j413gJVOV6vQnNGhkiWYpVjeWQ2tcB1TxjTuOe3dAmim1o285VSVcq3Pf9QhOq+eCWb5jcWbubqjt9updfMfIANXZJYrmkGAIo04zBd8bhLqzLcLVraqAGezJy4p9iR38+b++ceqies9bLbdbqh7NIF5NXH9VVT5XOgWIk1jMhuYp6kzNaFjXmzuX0cFGUKEBxB6nY+FOXBwXCDo3OhPyR5PiBHyx3DUZ9ijJZG24KOqdaxdl1sqyGfqxaamnFXomQEo0Y2TmKGhKM8RUqF+MwcNdnhbDCkmZgPRG/iaISMxRiOdAdWQ3G1wjNAmjKoZ2eRfVonuJmwFv2+iao9jNAWKWvEujK07O1pe4GZ6/QfvpOBTJsNxw/xiUiSefpOBPo4O8IlqognSG9R0+Tw8DBbzfXYMRH4uPDwEGqnsfayHFyzxCs49dV0gkAAGVnz8yDupK4zPkZ4Gt1d9ZiCnqx8B+6MAsqKkFqxUrur5pJw5VyNMyfjMGNrRL4+01sESFeej2Rdh9IM1fFdulT/I2DhlRw3rKrwlVT2+gkSf4RUSEViqrdZnt58ml8gudALnOyba9wuy58sJ+lJfR/Xm78OPJNuTjRCBGBgJnqPKtPQCBf68VPcFpiBYX0jORKLLL47MNWaiSR1Y12eFpivo58WMzrzhYMHtb/1nud3YK6RHwX15a5YOXQ7tTKwjWtUScbVP1gHykUDMQPpypQvKT0AUsdbypcCOxDEWF+nFQWECy7Vhn4SLPuVCDwpL64XWJZ/n8v59bLIN9iOcabA/EZQ7/3H1bL1t3gF7DO0JgieAmP9vRLKxTp5wU+r7xVbEvZuPqd7U8VH4J0KIEpOGshFET4hhSid3Spmpc1PGd3WNSKjlWOE9mVrUM73tBcL8Y0dCHoIVyrWHGmyY0hUkJ1L4Yl/ANZEEaxTRXh04oYSAg1aBLc7CK3PHBlyDC1sGo/rwhnxyXVaXm6AF0mSzt6treEnLVzMu2t1Wt/NdAtTErtGV8tW3VJe4snHLXtzTzJufBh6N3DldYaXHVAqborziAU9JwUMDIiu/9uUvTNka2oG8HiKJ2T8Qf4nX5ESWet5zXawV1a8MAT4SG5EbrikMz7VXPhdYUk8OW2TYUPWjW7X6hybElzip3KQnTHkMdsOKzXf+3K3u5D5LdknnCkWoSBYPuU4COWfBOaYaZRBH77aBJfJCgiTt1EOJ39EO0aVHFk8SzpUSfLD1UhNSdpbq+QIS6jLQEshECn3ZjJeuxABKwZVcEGWFJUovEcTrLujeaipyKokES3JkKVSeyQymSQk2NVLa/5Y3hny2EA2XsI/mU5MJ5u8Ka/awYdhnJB1iu4SNC878X8efeTtksXoRvZhdKrSi+QC/VXaHraRRFTfSp1N7AAd5LZCRd2M7Pxwk3Hy9ZZWqM30CH4evbHZPqqrAoznj3A2lB2CfwZn34ndTyaXsCT6UEiBbI7kLAUKVMHY1WTiLxzYqyI3aof/WCx0TmJMNdFt5dwvc36aj2VUAGZ8cBlKRzqtc1vVrkmlCli0wCL+OHU3Ew0dCaoJ7YwVr2ROS2T5tLRFQ8TXf1hsC+myZPp7K9mGVjP3m5fmGld71zS1+sokireVWeSlgDezKRrcHIB5VbcpMBjVVBcMIXScVC9/x2MuFrf9YzRGs9133LzcLdQXA7hcZmJrBCTiAQLyYKZ2gZDH6ibAP264Egk6I9g1LfwhXovwYpEdPTtd+vYbz2qbLKLMB3tzAgasBoVfFIUAtksrjaR/NsW7Pxs+9Z+0h/BDQFOjoyYh2QPEuIXW8axfbO+iRkEzyl3Mkm7JYda74XzlCESSjyiQuJkgT2gBeMw0B3pArSk5+RkHNvM2xEBkzLwz/DN8yf0iZZyfUh171pOIlcoWmooSdYhwrnCOeDGC74+I1KFJk5xzhRizU9AxK+xuLvF8TGW4TxxwfJxZ1H9Fcj692xi+y+NZ/MhUOd+o8oTEa3RWlcLnyCGcXLG6KXe3gVvgdWfFgSf5mIQhgMpw9sr1e2zf0mrCVid0zhmLBS8JKKwg1RXhQwYYO0ysAZ3aZz7ZPNwDLgq5myWR5hdJoTE3fSOxacyYvb5h0yaRw9SCr0e7Eb4rLRou+TM+vTIw5NTKK/vujUNg1rUI4uC/ncPd6oweh3RqxWGEWT/0NpjYhHxj9XdwRcevt80iBC022RXKYvKKPVBSniUIFtyh87o03WY3s4so2MA11Yipsg1jw/vUZwqqC3CAwyIzOVtQYMjqw+ILCcQn6z1uPugRlxdJNpdzmHMx1ogWHhzly9tU7m13sp5ALZe77WA3UTt5J2fr2vetxQH+xJb3CBtphoGQBls9mVjH6op7Mg70Rhz/pE/4ZZCR1HJKbvRkNt5BfR0A+iwx61+kFQu5npB0pgR1pTZ3sd8FLPfcQrZmimKdSBdSHxFiU7P/+680E/Fsa1Yl41XMjD9Q4IzT21INr854b5SFeGXeLwfwdwfkeznLPT4zsouiD7262yeIg7lcLHW8ZQEhmT+y61ku55drf6qPEYDnuMBVdaUIRipW+fL971EEJIyMoZ2wRnTpAxmqzvOnhiLUsQXMxHd2zHSGqCFyaUsOFPj1Ex9HXj+ZAEzLwSSmETjg/03BI1Hm+6rKtSuCxMUgSjyD0R5gatRd1e7YwB1THS+civ46YlocipmrHoQXow9Yq1mt0l8OO6E6r5A8HvHqJXZHNiDPf/UZ1opYGWeTXv2nBDWafrb8+bfV97g9AvGaeyxFxySSpuZ3r6YfI0mOvwkx5tV/rrcE1NRw5LbO/JGAa4KMpvd0fkliaDXhW1ynrqr4A/DjozfiwGQwMIWjTTyCAc2woUXL44Ncdfg918XBQ77TNscQebfv9gCkXFnT7pQkxdSWjKqnCrq7w2MITSYwkAiJMZ1+7WGgpL6bC3P7VefhKRyFsOpJNF72iLKbqEnb3pFF1yYQOcKCuv6JLmWn+U9Buro45kCMN+ij8910JYMZlgsYEyqL/YD4InrREsR1NlM0w0XuVNOEWVhlSGT901WpJhxT0bR1MgiUTGcVe5UUjy4HllzuCPeJ52Ry24E1zTLj6+/sXsfHDqRYcMNhTCHEJRQu1bnHn4Eh3bwQtxMTjV61mr5QDMQC0i4QbnmEBRoJ6t8tJfvVzZ/21Lk+0BhsGFS4onHab9oZduW23Dr4g+mDvy5kvLVwg/F+Vz61rswc8fn9zhvtoKLrcgA1mRJ+SBlRbrNdgBihtdqrOizMX/wpa+7mj16WyIkAGws0Cb6bwnZBuElL7JEFDWD1jdIyyUCY42ZeAnd5CRLFcCwSyxrc9tpseGs8aOAchQij5n/ALhsSa2c9rTlKY7m8ong2WXltzckBSDYLvzT0898lTetPiCsl/OYrf9U4gwdm+KoRHXvrAbRTD990q8EcjXRUYqCAjQvznvWUAq18DVA0O5LelP2c4Zaknay3MGgtuHwhAsj80UY9BW8BHPxkaVrFc1bbpfIfTlQc65+fEtnfeo0CoMu+BCKsue9htPosXkuu1blr6Hk0kL7QrEIYhn4Bxwhs4spEuBLrHKWfGqfxAaW2UjDNfKxZJj1hKkqZQdncWlt2yyXeoCmpUqQ8wvGm7MqDBPocgfX/+nQRTIefN3RgrT9K+w12PkmFEHB3zz/ERDObrkfH3yXbjaner7b7VGEcOHTez4BDPXujA0YS51+Frhn1sq0ybMaFW4+LgO3p4jqMQPllLY9DgnT/CBZOcRqV59PMcnezghi+618TorRe9648Ft1UqWUGaBXonV16UStNaxjNcBOGb+sDTYh/ZylAU0wjxykayJtKaaSDL4nLSTgapjW+SbGyt3YQh4h+Ovz9vCv2ENbpZJcmp7EVjbWvm8qd294mL7eramNysoLifdNYeBkmexvl7GYuOwo9bD/cyePDhj+DsjOvUZExcCcpL6tVkvVm7PKk1WI7stU5mCFt+WkuMXQdEJSDso8YQyTl6jNpT3um9VVU4wsrm0omOmeWCnCb2oNH6BlMaAfK32kWyWBALp3/OkWDPhH00SQjOraHhYvVk0KC/e0dFyfu9TqS7qMXON9mZMpXYoo6Pv6xw67TB4wS+sNQyjR5FDNIy5yCbUtRTyJ/QdiinHNZyC33s0SorYrVckzF30Kyvj6PTM7UoG3L5TsHTf9zD2KKOg8cvpND2uyBpQ6DIpcMQUuI2McH08fmiOTozRJKzbKK4JaQ4MTAONysiZ40UcxIvGN9gx63+cPUdvuYrPHAvXJgVvaxV7bWBEDBDNqZAlDnfCx4A7djXJJT3OsPuJEsMHtENYdFvRO+YphI+QsP27nLnN9F/VtGLoCV+357UZTOBFkkJCNyjAMhVOnORdL3QPJZWrJhIYFnNU9ja3ONuI1iFyXhSfxcny5dQTu+94/nUFL6uDClg4gC/U3K2qTcu3jIcDr97/VFQv1pQ1+RTHWmvSlkc731jFXw9Rcj3kzVnnGjAWJ0mlxPrZzpmt04SK4IPM1caksfIp8ys9YV3nTvUohbkfG1TpAD4HuGyx1cdeNUtuMTUrqpXTmLO6nYkpPAzhXkeX530ZahMEfND1X739vNhm37+qPC4gP7tY1lM9gNASgUW5u+PnU148zMuPmqwi4t+HXeB4velcNQC5ghnt1jYxpepop8ELrVROWeNIFSTy/VH5OY1aRFyDMdEvxE2+NExivlAbZp1eRfhX8n0o7a1hXH1BFUT//xpG/xe1UohsQMv4pb4xKwyBTkT3OKZEEDXwGIQPK6++ishrdxta8YWhCl+bBfZdDo/18E2H8AYbAacgLW9GE682V+kQu5JM2fp8efdWUnx2gfy4hWu4vNqVStDTa9rM//vRmynjE4U3QV+mKSCM4l1FvcYr8cMkO+Hcfb+Clmu2NBEV/o0EGiNGPa+tL/SsN5r9bGCGrPs3U3oxnfW1c//AertdjiI165PPlmucT6sAWjPfqrNb4yNjCZwJqQhaOFx2YkrjmR80e5+spWWOADp5BBMjB880nDcEL1inm0IqZRvaGWGvnNEGiXlX6+v0zh0VhhhsCOE/D9ch6O4olGc8unH+Zl9jvLTuOXJdcBzRUWPUoRf/1CE256MP3TXxsEXsbw+XqVVjPuu8zwo/FSpoEu8KWgYHIN5xomy36QX+rj1N2peoN318/bcUamlH/QVszzVhVfbWPznX5u5hjWDLXM+BY794cnp/nJc0relNsKxQ79/f2RrpuanDDhETcf3/IQ3yjmF0yB13VMo4ok9wzuYj82pe3MCKu5K2a5Gi9J8happcnRP1WqF2lFIYP+DTEdYpqURJWhAFbmsJK5rbOcb92W8o5YoMgqJAqdMjl+n1NDSN8T+dZJ9EQ+q/+YNqTuIg7YD2JXd8HYVdu1fJqG04xHI/u5Qw7rfDh3miWfIJuQn2VdUfhySrIy2pNPU1CwjqO/BFk7Fv+r9GBN4TUwXrQGhfig6VTqITBg85LZjY7pKwdDuuIPYg+50N5lg/pH1wy5fqek7zBGdFKJVZqOK+N42Y+T0eCCBuNKMcSEn8UiyXacdS1juj8haLknOnbCscoO4StcjqL5NMJnuXoJFACaXXQuwJjvceXh6tEYyvnQtUpz5YKEZNxIr9Nz/Nb8YUteRftBE7vk+kRxzBhexsi3gZDKheV40yFhmmukhoRQB2+TXjYMnQVhzi4YrIGaU1mGeRRHKXjjI7SfUZu+d1/V2R1GlbP8DtS/4Xlwd93/tVC9oJkcw3s8XjrFInRl38ZbCgD2SQaNOpdUCUpCWvl82PNY/ODLuaVqOPxYt1RRlj5lPhQQeeEr80ksUSwEgaJS7qOzL9UQaPd9JsSNhKUtwzAGfqOFzdP7i4/z8RxiuqKx2499wzFMHTZnDR+v4MIHOtaTCF34lNZg23zByirGoKzG91Ibvqp+DeLrTZLYpmcutJeIQc5Ge1tSCTE5kyo4nMFSxfXj0OvtiQEFmlTSpRJquOJqUcJcW5IRmNkJq4q0ju6mfQP6jqs0aH/C14lt5a4/8yjzC2tsmdv+bGufP7MlPd6x6ElEM7oRpG8vNJPXCuxFJxnLaRtLZ58Iq/UnTTrwrZKJPijny/JmsJjnDdIC/MOUcSjByFccvqc1Tkb77PD+Wv9QLX8mSR7cHfUatvnNijQhoEDjbpahFUOw7+LSdzjIGCvBrgKQ2EfldwVuMaGpznAz1QcSyHiNw+ytuNEtV7iRxHsaPR3nY4Zc3PToUNLWRaJak18OzlbNz3zI7VOiZAQW+GiEKkMYSHIBNq/LwR9+e0DiB0B25Njd0lszoPL/Ke/UTwf3YHC35LjVXpFSREkSaZwx5cl7L0aQXdJwmPynOhZhHwLAT5VkS1SkjeIJEeyANX0uuzGREsnQHXoPbsjdrJZxRawr+Kb14tIQDFdl2lzZ0nBEK3CqHDX6hHP0xEtwLMzEdCsNSKJFOThGcJXxgAOO9Mn0IZBMXzt7fbG9m4v5ALUGJ8fKNSluur+NDhKi7pT6ZBcK6Zz2IH9GU1u0XfDtpVxBkRiRP88/qDkWsRelljIDOcOn43mRVL8OdKsxETYG26oUhLYg1Aq8Ta66sLNFl/1Ka0BzGkCtC+ps8+j2x35MTDIzuHaHAuoKq4UDssYWyi/d4JZO9clmF9DT5S4qL9FKHN0noeQW7PpxHMQaEb97Z5OmkLz/ePFqic8Uf5Zf+AMVbbnWF8SaPm41ZwRkKALz3RCxBDCkc9KVvGL2XjJScUcDqK9xqrxo4dlRjaWn9FOKHF4Hg1qn87QlyQoEZe+z1DtFUTjPq0tFSolBDYaRVa2m97/bdNXhkSIgBCgzpp0s+FxyDZnk1UHifXoi6ThNtfxfc9bSM1JaEFU5+KS6RUA0UeyEfbIe3JwLGxNavqxNiScnVuhc0IoKH8y1Bmhv511KQhDqeDGsBuAiA+V67PpzYHPegA3RjmaMljYO3HqpDNfJQt/3/lQzOe5LuHeGMY96TYIT54VaF3UPpPYoaKIQTu1w6lIRqrbPtAoEH9V7hxU6ahaQBUZP8772vByaIPawrpcj8ecz+j2E2OUyKeo9SxeJ6mA76VdHTIu85tLdUmzI8B5cWpjvVa3zboXQGT9u8KsGMxO1rnVpEmFDnbmx7tQCl2f3rXGgzRuveKJ1zhtkO0OuGLIDkyqIEA3kAXAhYbtdhh9C75lTfSIpAKUV9lJcZIoiUInRa4eK/Prt03GNORggrWTqFJCkXxTNv59xjuPlrEquLrXgYAagz4Y1s+l3v1P5ow3Ah3ElzSDuDomfMEej0JZ55tDz3ah3clZeaE46sndx1/j3SiM8fvFIQFNWcDXAL4j+PnDvq0mAkrhLD1Z3w3QT8pHUaJAfxJt2GZ3sZlg7pirNSmvb98GLxPKU2SXgROL5OrHXAtcloLZeSyQLe1ePnqA+D5ySmqNnnIwpUuGNl14PzbH9nzP8UeMwwtU+EY57C+AMjd6mZjb95icfBdutPSPgfvvD4TRjDI/N412HiIsT4T7+DbfC58/Ujf4Hey6Fda9Q/4te5v5QBLwourqRIWz/Ryg1puMYMjlYvWBhYUPDyt2SXdVq1EhISIRFHtX3Vfl3/PhBWVDkXFXWJD+oAmvsKR04iIIGfDcSBd8z7SfluOYmsoTlvh2wZLPqo7YOkfbaoCu1IzegbUBLA9dVpWSd8GpM0c2G4bBpp0KGOlYbolwMc8kxfZWyPZX3IzzMduMGh02aTsCiHhtN8kKs0YHl7o3fmDUJ0lZB1XNWF9iTpmnrIdqTMUfNx28S0CojIbcniOrOcyr/JKYCP9s1RNUAJX5MtmJM2Aixw/tmSZ7xE3CIYi0qE174wJrdlcU1H/DAY+0AJUTaqGiGZaNfilFIn58PtHbslsOBE9mEdp7Ha4g1Nec0DYqFSHhWHxdwcyZhvIXZJmh6D2LIE5AP6gPTm+z/4a4tKuPUC8IQXHPzRd0HS95fXoYzUVZLubXV+rFE2jVFeJp6nrIBgoaCIVTUgVxLXwC6fR69bzgxDjr0m5d8LH5lFMDi8qgOVDqYXSCdDDKw6h8CZFQ/mCTr5TIGXesL3ziK+QG/aDlM9pqmbU5ynkv6vgEpVpBapJXTH0wYIsbwIS4vJv0vZ9bBtL6ji1AwdVlV1mmdK6pVgzSPKI4knCYfvdWUTFxVPKDxavux6/we8w7N5IAVvEIO/KI7feRk/TsJPBZaYMhwpJNu0a4sxQvtCptb4b8m2YTziaJBz221tSFjrB1bzpIjEJFMbuzKFU4ygmJZbh53XBDJIe53rtUGRgtEYWAkwTKNZY/QvvSE88mjX4swHcvKH9Fsv7ddGEeJsrHdFyLJYkVCsTM65r4w/HaooT0aykQmJFLFQw+TSqm/Ezyvc84gkxypD7sZqoSYgrd0hugnsDqERZT6zHa2so5MMIeAC9NOapeXqJY2jlMycgmw/7lyM6fGk/Le/NO6IfMp/UsZt6IAZBctLdHFzgUlAxhdYgIqzlRBhpy50CObeFqvDrosfA0R/dm7eD5VyXksbTDnoP/zx6Do6+XPCVvdxWPFzemA5p+JcfEcEADC7DQHpPzXqIfrck8y84nPFEy4UA2Bo7dn1YcPMc8kJQsrvHtLoBpNoYeO0jq1jygKoTfmtzJf2ilgLKHeZZ1cnhANxm2YfKP1sLXdmG6Li2onK3eIjOzoVi+XL3B11rz0vVSExNpwol96g48d7cZm6YU6S3cEANoMFQzzrSXcmeQIZ1NV7seQNH2HliudyMG4IoB4uXBGgF6ZO8x6lwbAO/HVE9UvhmjVJlt28o7sd7zAMZ+FcuJnJ1R3lxnJ+U/eLc5tmNtNl5kKJfqbDq2EbjVANdx0KLsw0xtmEpdOrbXTuXkLxGqaBBP7bZ4zKI3EjxYyYTc+bz5MCu1GUVn2DlFCeulJyxqmzwQ6mz22QZtJxiTVgEJzEIW88l/9H5fSHBlD72yNdCl9ROr0bQtjS2YSqkib+9Otm8TQ0/aIuXSqI5znx3dy3Ks8znKsVX5rR+hMYArLCtQw/OCzxeQFFYX9Bg+Fhu0q7C5WxSKOWWX4VTZmo3wsg9esPukFX7ihQOtTG1MAbkoKoMjZHrS0psPpHPI2bjXfkvacvqbQUXIAX2kI8Awvh9KqEB8D+K8XMyf0TNXyD+HlT+00mQhjNWTzxpnFIBl2lZAIua6469iWB39CNY4zszeTp5sJSz9aJzZoGQve29WIM/TX5ecZEn1gqlVYI7jngMrG2qJ4ChRsGSdAA765t7bdhVPNAG3PpYYvQ/hnaqT+3ec4+HnXk4EnBnMPTObx2UG9kyumdiHsvelOm+CSeB+95E5Glejqb9VSFC7HANF5tX+d5YSKHCs1e/E+vWEv7SvYLpli3KGipCmIqZJWnbBE2/ZvGEYccDJTVTYgJwG2+NXoGe/kXSbhfr+S8sKmDLbFRTDEaPtRQXUzQ+9ZPvzQsQbBtn9bxIesn9VQt2jzeQ8NpEYdewjEty5hNt3kmnX0ImRYe8QcK9SynRelsRsvEflhPezipOjBpxJsGujPBgs8EsHkO/a0NOXhRNJB1SWkql3o6MrXppvSTlcbLVqiDZmwkPc37TwjnGaM2PSk5VXrF3LC8+c14G1ZMTzZQVrwavSGfcAbTheqHOOoZKMK1eWY3bo1QjA18Zkte8ppn0zlXTRm1ptUTp0j1KRn24/xMUqclvwRyT/exDg3Cu8jqEB5xfkMi3lvi/s92vXBHPyMi374pGSY5ppp1qKYGNPWRWRRWINy/hztrErOgb7y+s35FCrvcd9gmaSfUlyqcq3q9mpqyoMpvxvcTu/1XXob6ik2y2SsMRORRy/TEU1yhyBSFRBKcKrflc3IBIAfY4oEFA8zPs/niqf6GRybTiZA/GtCQHeDn7w4+dF8WvvxOtXXbrlJt2SLCn1jvqyely6ZcpR5ZuptN30rgxAs6F4QvA10gBT7FQuo/ehdqKMIyn6B1qgJZ1UDNOGqCZCFoXKxpS17fhO29y8w6uUMxtG6Hbw4IceA9QM7nwTH/WKz/cjpTjPcCgpAa1qKQ2VYwJirnMBdIlgWAwJ1KMQbMyXVAzWxy/5kvc08aecxeBXs7KqqfVBVTU2UM8dDaRGq5/0HfhX7iG8ECpbsQdMJ4L3OBJZD1P1mWKpLIO6haaq70vyFKptN65lmey88YfIolmAvo5QSHPchDd9FHZGO0zUuCoz2OuODJR5M7qGP6Z5fasL5yguptVL9NP46AJfvSk9G7ja9dzy972vxtR0Fhb8IBw0U/s6a9/G6OFVI9DabcOsn7IQ4xzqawj6KrjIXRuKChtc+SsSCpK7TZsHfwPeLW5VSs8w+JAb1Zciad+/pZe4XwZAjWm0yWliFViFdeb/VrR191KfFud97NjftlUNsegpHEIjfYLne+W9Tyu1odoWhxz9xw3ZQLpp9umgv29TlbjkN8fHJtQl9DnDp70aDAWciu/pZweCojwJEEnzV050H1d/s3o92lZVTEwseGFsIYgBxIxQ7TWk7EbF4hxr2rVSNxNDuI75sE/zmhcyHJLq3rs+gNYFPpMt88YOw174kuqKvg9wkvxy92OzAfwkO/irf8by2hErqUEmUKjEPXm8IX63doPbl1ZYy8yDyuHnVzAfAdU7FZN9tbdNccb83+qgTBuLnZpOwRNYbvvJgihjsbLaBFm/jwzb1QZohYC91Pwv55nTPSYNHaOdIrmM9vKx3edA1Qk4k+CJ7QMHVqupMhHxL6qzI72U8gUgYHdnRKHfKqnYDWfisFS0gMWC3av7VdwADImdi+eQP7J8eByNDiHeszZ3OPQzj8pB3hSrISXAXyjPE9sELLUQfsLmtCHCrOHsliqwPeoLGDCr73ME9E4AldtN+vrhr2yzARtsOi4AtTO65tVb99sNpd4HkdcO9PNwEo9zgSCpY4Ujayu4R0WrbQZylgYHf/ldfoF/KdglnN5/qWvma2OKD3Sc6XqVkeU5Uc3HcvFQAj6yC5ulI7GlZXHRL3VpGiSiB+uE6ao9hTEPmDPAZQLx65kQq8a31Hz3cw7hBIvcvV8a3eO4xK3I+bPi/paFLhA4bYQSFnaKjjtNmzh7/8THYRNRUhL2+XQ9cltIWcswZ+0Og07NC+Hrpt3zuVwnaawtLoJDQqz1DXqT4w532vb65LwqENtXjwUcyoK0GR9YCqswWrSoHyZWQgVtiprY3onsGN+NSEwfTealom8HL2CYeZlEvLPWYTLCfmu5HPq1IXMSLXhOERg2ekmAWIF7mRWbmTV/+UnmFJysMUwVAhKan0NQ0Rq50GA+GchODoM1hkXDxvZPlF0pBb8obntbiDJyxyL+PIz8fOqkQWad/xodAutZ2+hMoN+s2YwSAIpdwdMKDBCbVcPFvtRYmygK8UyvPAsP9EmAy4Y7Kdb922FEidgcXs+RUurmglP0ooki/oc/F5mZoMGqT9Z53LNC3gMmB3r2DswKsR05XxULpsjVXRGZYpYX2kvohmFqDLKP22I1H4dA6QMLdWN4Kabe2ZGaabfTydWa6+te1weijs2xD1/mlHe3dC6f/IlxhAa+pzijttVzQCTWI1XeYiiNbs/u5JoYmAPWWmS9L4QattL0Y8da4Scstx2bqWl5cQbUn61QhhN3blMwsnfH+EV1Dnl6xT+2Mez7iR5T23rD//NATfPvfPqHyH3MS7rvaCekmNtcQMTbwsUXsZQZu1wysbd2FpetG0C6OcPvD0uX0M7I4FDPeEU2KGeURqH2N2LwhPKzNkZOa/MMe/3+bOVebfCxtctGaYlwFHK/0OSs6q+7NFbb90S+WAUW57WiXn/NaEHIrDsNpkdNEpqjh/wIelZDZo4kb1O5TK60yBUWiOE4VIsubDmOOMCOMWfIzX955/Pz8Yz8yLV+DigY8HZbCFRskQspI2w/VWPDJMnJc0JKo8HEPJftrAC2XCyIHOaAC60R8OXh2aUbULJh+vSF0WoIUXfMQowomgzXkwP7ChUMKvFyL/dwhRiAl3bWJaSkNkdPgV+5djyYFIL2K48/kBMgrVvjbT47yejZjKMRlgBQjbhwczZJSREWIP9QDGzGqFwQtnY8JIKbhMUAIYRbqp7MNigm+5XYWhgccxDqmkcv3DN8Ac4+qoWlD6KE8CC/CUNkgyyPl4WsG6uK8m2M1TRQAjGDjZblhugbRN0ZMqPP1eDVp512NfIMZNHcyPdn/o4JSoq/bhEo5KTAeAUpBBwLpgTlk6QuAhAIb3SvFTsxGfXioJE6dC1qBsHZM+p1a4FNJv76s/A6c2KDy07n9iBfuttp68LDgqtFTYBNZLo9P8KL0nOsOzblduc+ljMd2N0KpTOqYcKmR1Q+LJ9bSNf9l4pNEAM3F06ez6qGTsUpJ/U+pM1hKcV7B+YExbkce0yeLToFYyDcSGn7OgjiAU+lim0oSdIR8Cs5jzE21BKy64ovZn39R7LzX2zMCcVLlPfC+bfiJA3slj4bTTi17+Ii8n3kXiTR+GtuK2/ZJE8IQia14Hl9kGaeISie8ntjjuG6lcmIZj57e6sr11Fy0lYEsJ2kQs4umjggF6BPA7ksToQrd6/M9581QdGkhnRnM0Bz0Ge1Xq1DGJFQv1zoqtJkJSyPBOTQl52lZLiAyZ3rLYbT08isa06EPo6t6MlKJ0nTuk53m5q3SyuY/LDCJQ+T4Bjf4s/1hRiJqa5mRNCD2f2aPZniStPClkfXDyfjXwALPHhlNDVr2Xa/39OljdQJGL9hBZgRdYdVHW35P+IKKqiJvn/Sx0b+jcLI4KYrIzHcViwaRMNIjn84yK39K/yLtLYRYwuz8T2lSZ+UrUV6hJYNLiZIU50H5Nk0vwwWIeXJ6Ojr2/KHSVCSOZTEykmK/Q6UU6OqLgV0aDPF58z5OZ/lxorZJrP8hooLyRM2GQ9N0NV9ZD9zrShdedmJmSkBm/WDht2lCA31L4rt4XwJiTXqH4EPcTmgvSH2Oyrg2ZQrPUDL5i8Tb6phl8mw1TCODmv/LgKSu9/4S/NCIl1YmbmX8LH78rbXcKDBHpiESoe7/+t8679xBwAFut83OaFy7cmUc4fEhBrcsLFJesb1eIrxaOachXVFHg8WrNu3Af5D54dbJjtCneTR3kAxLvnKNlR3qJDrW/UMkKoxvye62IgLL1Y/o4acGFs2hWU18KqqcYbwoMSb+gvHAucoPjup+v3yIWtRf4VDJ+JpYJZVtLRqbqR/kQ88daOgTU5jDPVnxASIL0XHH2QdnnZKIkYRY53ActkNy8C/Xhe25+seOmzC9PhU2EeDjHHLhNNTM3Q9k0pzEW2ReWfU3xQ3XVhjNKmyAA/5rTrWghrDMmgEY6bfxre4yRHhAkihE3NjL10PxP7AJYP/j8in/vPAa/caQwypNo6dZBk9BeYVle3QqI2tC8c4f3+MCUOCU+aR9bBXL4vVkZ+EjZCex+/lb3HHZqiWH2zmqShIoppaQiNHur9L160M0SYA1NDeFH0OmsGKTzSZUymR+kyf6J1PlaIrCIRkG4BzhDAjYhvYM7S11PF8ICYsU5cW1bebGtExsIqAQd1RfmMNK1ytJ7kZq0hIufwgFdBKVfi21eziOmT3MpQ1UtDonULltqcnBbLg3TX/iblo8+YbDe/vzkchI4hpdam7GFmnk4P3B9RvMnKEtERgCw65iS7KSxyw3/pQLTCASjJTYfUUvd+/CtlsbgqDIn1P4p9+DRxVdobl4fK6yfExxDz/VQGLmuIZNX2TtAw8j+xLbxXa9MBvXdyiA1mQignlwv4V//HAvTGB458TpqGmZ7IVt59yRBs1OE2jRZ6+tzl+7vUKLWYY+UBG5RYdqHz/plpMputWrOClTT2mjHdCwVTKClB9Fa+DL6GwzDI0qVIPz4ogF2EW89Zoxo/QXigOPlbiM28SLGqLtIZ09/QNyvh68kTiWB/Fp8uPyRbHeEBTyMBAz8J3S242fhnL14rL5FztnmGIuRRLhQMkyUVtesx1eG76rX468tYkdg86Twf5KGPKASGRefhl+H84huYkQnD+il+nvCKV1xs8yFUS1i7Ig360KUMn9fc6Ti0ENrhcbTiyq3guIK2RwuyiciUdHK50bIZJij2OUMZ9CaukVYWjXVw+FiAtbOuHGvQWzepFapJWrmJk4OQIaQUVdQEQVtOGdNfMDIk1sb1X5dK1xQRvFt93EUKMybKdrn2vo5DIPNGdy5m99/oXpK1t9Fqp2eFcBILCARMSF2OoNLJ4zHVUd2EvgXmCKlnO8jFrYvHPeidxjFRNZ5vOyL/c7dsR6TNxo+XECsDPm8Bz4nYabuJZ20KmGclffVM0SCnTt4Nc3OddQ9C/T/ofXYARLvXlJfX73qhQeP3KqV3RKhcOJ5vhpXpOxISNPoj5eWHTycG7Nif93Pdq89WRemyJopFyvfhKEbcrgtEiXCW6ohLYbnYY6Ks7AHH2O1oSFhqgn3rHBOkTCh1PkPad2hrlB7ZdNejHArRsV3h611cNNfeEs1XlVE8vVs/FFjn4LDVR1VmQpPeoAYb7SMXrbeZvpbzQT/pfetfVY/J6bxcDBdMlvpFA1j8PEJRi+c90k90ewhNLkI3GKnrx83vmp2k6R0rTeFk3D5ReDkJjrsWNx+vBJU/ikLcbpW64yNWaITfApYvg/19MAF4zRB/CGPFIn2WX7ODhV0HSwlsGuyilEALJ0pwbWnn/yo60NtQ/AyrCTubDe6mZyKJl0r1ftJBq5owkVXTX2ofJDxahy9FRRcPotXHFRpm4OjpIQ+/8MCYgvnopX+5uemrFEJ/3KGGt2SgGKSAlvST9IGh4bOw2DuqCUJE5xmHTEwDYd6iFeA3T3PEve8/qTKttnhsmmlctqzlxVaFCk8ctSvCQv2xZuZ/FhmEHECqNFUglb5TWja/3INvOGdUPiVCI8GoElk53xYdqCtB9Ea0gUKR0xZi8MoVZnT00ALZdZ/C4HvQ3qf7XMpQN2n3ZDmRtyj71re2K5tPYXuap0mhBnqQWRfT3H2x0c1vCaXj2LONZObaaj6JCQpLWDE1gOGwp1C2qH0vpyYFWD7aDWklQo6zVag8BjdKrUd1/jifG7VnQXdv1C8QtrtKRqLqL2GWfBYPCnUG/PVU0tt38e3qmUO+NLddzq1+VRP0d1TM20OrOkOKGr90MIwEg3mXN3R0t2xMFT4dBaotFBTGgRx6NE7T2fy9jM03DNTGHiJqv52QmSejnq51jYzo7qrlSSxfu+xBJ9apvIq/6uLfkWSEMPEYJ1W/ZndG2KDyM/OCwiTgCOzEApc5r1wG6Etg9YAZxDusAhBL90QyU1PeS2Sj/KKKjdLDGzgFsLIjL9EKKa4Ijm2fNh43+dhH8jbhCIcY2UktWHUukhhJNbHresk52Wive+ZGvFcO8E/GtgBlpeke7JRKP9RYQJ2HFXb3Ndx9/Mg7T1BBGjnMWXItgUmOjLU69MGpYI43i79jv0RE/QnQ7WZ+41yG67f95+UYVOIpuF/cv20rtSHHdcFEXSpZ/6znTYQp2ecPWBJMEiS1T0HMZK3v+OsFbzGhYuHL1yEw2XGj2z62GL0htoCeHfO+JwU7KXTksLkM/cfrdaN6F05Qel7tAeilm8nynijsrY3R+2DPy1rPwpVegCbJDIc0nHmy/QC7zX0FgBeqXnt6A4bgn2tJg3F6kA+GWXQ+nHCO+WTKzkXoAqXc6JtdtiYbnDsRmtOX5TfHemLWP31fyqaPqyiRs2fthmP0EY8yB1XGE6hD5wcMUL7ieAPHprMY/MjwZ0aQqgnfQvz5Vgh9H+CFZbLcxkc54WD7MM8bBQL5cd45hBFFp0wpER/C6vP/xtYRUp/fjF58tsrpI/gUit5yZRuQNUwpRBEj6e/iU4Kb1m5o71+AahX60UF30CWtvsGTxT7HvkVqyNKXjYCQKq5yeSO6FaFte5wNX1GAF1stj1Y16fbTNqLVEFOzJKNt/ENgwPdml0Mz2T+GfnsvYxvxTJnLAZUBytR55iDZ0nI+FJ5G0l5fqyrKBNwDXAQMokK+46HWLOC8HQljWy797jqxpbTprjZxgYpYjzl5Il69ksXTUzuSaHcEtymM8/MIBfqnDt70KMru/yo22pOArPRhPi4hn68hIT6fwuIIU0Y8kh87On/dttv2kkekoMS2eJo6uBMU/gVu7q83U2FgU2kjGP0mbjBcuJnmFmujiCpvl1YlomdNghB6Pevi2yjazZA1ou7fhwn+GLROdjKytVadQQXP5gWR7m+oFigarVG6Ns7Q3komzI6m7/Xuo6v5zzhTZzkdbC0NEx0mXc+nxkUjJ5FplRdidn60gF3FJM1rny2PzbhrhK5XtnS15sCwVN/syWTOSmm57Jbg5eRh6oRhouVYG60AfPon87UKWp5E4oc/sY9e9RqwAN5oDh8EfkB2ulvmhKA+9fgKW67m7MKPGQF0eSg/TqipkBpFt2bDzsfztXH2IWprOjcP5x2dy6wJHkJ303qSVOxSD17fUZ0BHqlpy8lRo5BdD1VIKAOKPDYEGWW3U47he8rUfV0Q2cZY6WoHfxuBn+pn1ISfLQgGyHSJdC2wCkUBmwkz48+6+pFMOs1L3YsSU4Vhb+7a7hSAeI7rlOvLdi1A35hkkgcZuPmw4zMifg+uRewLJvsH9pn2/Nq3tlp074GD5UBl6xiupldi9WtvB19N8tPj+vfsWx/yyHHszLUNWavzOHFfAw3E1XvNXXjbkW9ez+kSoyws857GFdujooKQokYPuzYbR+cqJC4UTuDuM05X8XeyLbdlA+PvW20oOhIDORXExLPWy7zMoZkwEywUKaZTlSaQ2wGIIEMH+qzTb6bEkvwjToGbhfIICFEHSR6VXEPO953N1ChCKrMtxFTXIThBI5YyXXnvXdSkmSRUiPaIgWGTP9ls/MOtNdiGxIsJ9bW3llBNfWJzN5Ic6EsGv29+y90XHMwKsEE+xe4QyMrV5ZwoPoEMnKBybKydBrDfPfsGyX+VD0LTh25quyXr6cEw3PhWD5AFXM4VUtonYBteSq05whDlEG1R8KRZt1YoL8UdtoXjDNTPb4MCKF/sxDkXbk/BUgN9prgd1TDdLLYb8pUKn20ONdTh5RTC36cDCXtPQjpzh8hwF4tefViKA7ciFUovy8PmvzqSJa63GpOPE4FuiIqMCo9h6ON3djofCWlhmsI0WX1Ph9IRdVQbSE1EcazQQs+FmJKfe7ourhXGwot6PRCFvQbPzbxuuUuJ/YwLNz/Bz6VMtpV0LKB8Z0eF51I4PmkmgYovqj37ShtnlSPsQUs8rVRaBoMncZ9ABtn0HJC66Q5P+T/h/iwB7a9DzkPE4VCirWvjjvxyvUwCLHpZ0pkpe1vUh0aqjzosGpeRhq6vXRLM3EjaByOKVQvFr5Mcp/QrL7SzjXQyPbnDsEu5sLLQr3kLpwbwigMQ3pE7wNpANOClSDlD1xFfZ/o1R9G+FH8+AhkrenZgTwwTGRf79IyHRvglOzNnfZ2l5ppCVi7PYscfm4QJlU0T9Z8IMbnlji62nRHVP5Kbytn9YqBeKZRCEEYXyr8aF+ntq4KGBSJ3eSXnAruuKUuEDwV2APv+5q48mQWJOtypH84Qwyj2+h1SAXCCWp7tI8FGPJGQdFJR6ZfzN+B3OjmO3jjyYxit9DBjFPVdY4s1/YNaM1YhnAfTFnc63adPtg9q+EJzYKRiICuI/CbDNq37CtbvkJUztGviBTBYatNeo2AUwY2+snloYzY6jGeKKphixB8/f8nQUQY4HOcwgIXwW6uOrIx8tNboFfl83MVP4MYSyiAxeIXNPMgIAX911lOAGiE+nez7dmjk2zzxWeBjU0XRHmlsFyNHdYvTUZdD9hV8h2Wch+rRttmHmNrOF9Qbo8qFpZGfCdGVFvmsx4+aw/a/R2Rdv6pv3MjkUwHUG4XoRxr27jxzlhtJUT+qTG0BbDNpVkBbaPYS9ttHTqAgsJLe1iXAPuwO2EB92ryDC3YlrW7hOK32C/xrR70KZmKtoy61OcvAlsEv44udqPC149DHW3W9cpOTviXiNqRhUjTgsrIxDenyXrMPHdSlQCEIwEvryju9zactFFuR95m95Oqkv+x2tIlLIWU8x+gJiRsW5torNj+rtoOA/c6tQLNaGAzhoCCSyGCUucCKT3d3yh0e1T7irinGhcLUyJsK488UqOk/slteAQecopc14XRiSVn2eEyNHU3H0ydR2oy3ycJZoqfQmnr74MGDURASJQHMAMy81K1DnwD82BRqUrBA/LJL2FSz1k8UtU7TdeuxGLvHDnTrOgVIgb21z8MpYIn8hASN47QOYE+Hh0xHwsex6XnyzYPODssiIFWlDdYeekcXdNR88XsIIjxBUUt8IWeEG5G4p1B7wcom3Jf+HgpJXDn3UTjESwu9iEHUz43CPNGk/FFWzO9VrivD54ODyf58z3lrtaKe+srZve3hhoLlGLGjX/4BiY0NtG0A3utZWwjgIhmZ5c/H18ut2iX5Ae/aWD+jKzA8TmVl0cEjoeLxkRlB+P7bpW2FN0SkdONA5ZE/MIqsqf/IUk7L5Zx68NoIapiNwWIbXye5IoyBTrT+nT+wABqQJvPXIvS8hl5SQkmr1k6RtR51Q240N7xPqvYzKKEcoRz2h9GjDUW9y79CfYn6zOFc0AnRIGb4mvCdQbX9X6nir4KptwfZ919nZLYeo3peZjCklHPpiCQ1rz8w3Vr0s+jDV0Awh1Q0WqKu9f++okk7bUErWUPyU04NX27+2GoAAhtePw/gD5hnn+v39uK2dBTrbHpTZJGIJLSWg+XAmAEN4rLfXejL4LE/HOtX6w3C7V2zUturH9QPJb6Mrhj1u8SI/3y6+PbabYgj4Mob63TK/4sBzYs6MnDmB0XlWcLLzEwanmNj/Tughk3eMUC1dkk2gZ9BlxyMsTR6n2xBwu7hQaRjEnaRORGSb7Bm22mAT9J9UPPiIXs+cjLTK4QuzX6kIdvUkllOx15UK2TSUx/MfvPU8kJhad5TCCK3ae2PKh2QnwX0EBVyjQEcY4eR4n9XchvkMJZ5Rzs5fju8kn8H9uXZKPqoH+ln1WfA/xGwa2FrusSkq8cJOpzl8ng8j3EAudlBosXsS9LcTpTDic3bSF7yTgi3xMW1ZUEzSvP61cjNJopUd9lnaJr+DFYXKXm7KtjrUnwwL0wcMM9IAJkEAxKkusD4/aoN44xqVzrvLBd1dbARlesBBxVJOEkBP4IreflppSbh0rGLg49IYP9eoh86s1EPhvZ9Lf11MRM4d/waelxWLvGMQ1GvRT/zyXE3yK7aflPuvqJI+oN3pViJUvep3sbG1faumvwYCH5MoXPtxdb4JsABS8uEORJTtsZmFJ3Y63KaN8J0QYLCxsoPH8F0GGafndkLR+xehnt5QNVzO8C3yaNTXXmM/cA2BkglnhMsjGVbpUgB2YdV+bX0tQxUjmIBwQZ8kolD+xziAxJxQRzQDWW4NGr8bFRf77y+2p+JJz73Cpxh2968wPDqFnvy5O/w9PHGzYa1b83bquYC13lNDyccwhLHou/bVWOPiAN9awUZAfdWvOzNgJc8cJJnR5p9ruH2YZzlOg8up+m3deEC16zBN/hv5AfmcZvH2ZvUHB+SFkkeDS7xWFXSZjtKY0IspfhTKMyOlUU3lRYfALDLLqpjWy/+bFEcOushCM2XgNhPzVMMTo5SBFRRoOA7NOWJ2yH6b4i1uW0YOZQolZ19KV6CwaDCQByzGw6hnhVfUnaiNnpiuDpJXFal/Ai5vc8B7GCYWw6Kfsfb4VC8Gn0K4pJ6/F8D0Wo3S9XWxa8mVsF4mDXCS8ZjsC+Pe1LedMKpU6xyYezKgc4gi/WB6NA4siJXoJ6koyZ/fJljqXNn1NyGyaeIRcWwtsh5AxjdMqtQDwD6eH7J5BgENNVEYcO6S1LFSHn2dVUvzde2GFnLSBZjISKLAIS0cDlrJ7Pr9Dt3MpuP9X6qvUKS+zThkz42IAjGw/3EqqaAvDfMu9jonOu/rkl1zXHRVNvYNC3lczPAjVM0iOY8bCD5ccbmvOihUPXI1nqZ5CuS3wDydbqOEythmsfA="/>
  <p:tag name="MEKKOEXCEL8" val="False"/>
  <p:tag name="MEKKOEXCEL7" val="False"/>
  <p:tag name="MEKKOEXCEL6" val="False"/>
  <p:tag name="MEKKOSAVED" val="1"/>
  <p:tag name="MEKKOCHARTIMAGE" val="FILL"/>
  <p:tag name="MEKKO" val="MekkoChar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XML1" val="4HooU0THZk28POP9trq+pbTvvzd/gcV8t56cq85kb3NDTsUhojRA0EsgEHHMH7oYP1SYpn09ysXVivguJdhTvfyVMsBLTGvcX7WPTor/CmXaNv5MOTLr3zs9jTduarTUC9s3irkwid/5l/gwF+9KZUxZakJF/y/xkkkfdsf+XIFx9GA3w/Icd9H4gtMPdV8g5xfW7QlOOZ3LFKwT/3TCMhnpzyOxaPlgaXjI1Hxc7sgJWycNSggflhPNfdR6+puZfseanXX+8AXLJxq6zCIc0F+1ut5eD7yyZDfJjR8PP9xuyDKYN79ZYYVM7ZoArmLtsts+0D1rAf9KQppV0AVo9UccbXe9037tb72yi5qBOVe14UwrIDx4n87KzyJOP/YjmtrA/rSRTJW5zQnW4L2jCM1tIfyH0aOdwh5UM2QTOQSSk1SqADkbOA5md22hYfh0hV3/EAytwDnFboMeoEK43XTpikt2+rQWt+lFU8YNAg6IDewlo0NEVoYh5m69I2zPdno8EwLLo86g4z8yhrP3/qJdhThbTEjskNJMLt5VXPDzAgXWSwMUsIgtv9cLYww0i0MjUvtJ4oOWOdIdRa3aYxHDB2AQb7UqmzHhHkbNISj4tgzyb4t4r8zLfRjGaU3HgZmKmBMJ+tZAKPAxOMwY7PCXTF51WWmCHeyW5QLXBHG8u0Mdp9dDn5BAlnDtlCgowiYgZgEsYuO2ogk+K9rhwBoxm9ELBbO5I7L/oqIV19fKW2g/wCqIhgoBVPyW7Wvw/ntSASJqP/5d2P28gsHXVfkPXizAd9wdtaA1YLwrYu9JNA0vywhlbQ3gNSYHthcRjDmrAnh//Zz9Efvk62yBCh0g43ZA/BJUreAbNFWMRwzXnVN8D8tuUDw5jySeezvPf8p7CaV3JXp9A9pA7A570u+bKDazj8cER8WPc0m37ccnjuyLgrZ9h0q1JU7Qygxl3gO2SZR/SikaFU3o0XHhYG9Cwuk58x+A4v0UL5oVZCPTWgFTo8pALfpAo4DU7kbPxbyiddDN3zWGV4zsd6Pbre54WU+RqBoQgWaRsMX4BzHe6mveHLgmZgV7iFUTlVplQ7NTb+VB9C7iavi0HJzppjwvWlbBL87HVrfRX9EUZM3xt/jgk/q+ReWL9oTen4MN74zzm+Pa3W+qir/6mZ9ngYjGabchxR/ZtzqMVnwwaEQRy5igSYRhFO6+CQFt04bbpj5/SDR7goD6Dv3/1ady17fUQaeOoCxXxOc5YxAnqCTvWLXHYcnbH8dWZuaxHRNtjhRE2c7Ys2oY3GIaAv/tluePUbCG8LVUQxP5B5QfWVjWE3eCi09XVuwcuZtGfKqbSVl2mw/zExaP8BSCi50VIsF3JmY/6IBCmDl5KhEN5Wiy6SJKyLHn1nbioGdPyBh+L0pD2WqgdaUmBQI1TTEIC/SA3Ham7P0B/bGawkwMx5nKDvX1XY8qPZEoMVsRdkVrUM1eurhSq1eyfWaMY80vYuxkL8e3wMgf9/m/fbvOXAF15J7WGxjwXuurWtYtYfX6sSnhVniJTZwQU8nkS3oa0Xfu9/Ibdb1aH3MQYOpuzJpyvRw9WcLDZN1c38T1kxa0/2WHL35Oip4UZcfGzYDQHD/Lk+gTA/mPIdlJrtRkAaQt2M5EdoTA/PCHalEIbOeLBBTmTll/00ClFoi17NBqMuPAti59v9NVund5S3/gW3vlA8SZocS0iHXjveVpmRsH0uRadtLkg40BYtOx2dpjkNZ6bPO22+lve1kV2pcWDhEb4Doypyv+BC14MGymVP0v5veYy77KHbkKH3oXFDuIF32tClUfQnDbpFsgavuzzt6C6FuzEkE5ZgbbUd3fIPcH050siJWNrCRqRTeTUwblsu+ZE7//lzhe0i7FsUpeA+TeDuNVlIwQs0IFHSBC5fFeqbh3xbqLg03/jH0d7jDo7s62O6zEhvWiex5Y3AZAy/vVrF/QZecBQWK/Nli5iQd/2gYoGvlP675XBXaJ3Ksxtv8pe/AWw6Dk1cvkL+D4c1NuhPwG65ZWgdhKiPImlOdUYqhqp6lacLSGd2dvhj7/o1hKhrS6pjDXbb9hRLUe6KShyluK0S8v4Z5XFUYXrkiW7Yys3OyyYLPBXEijo1Ds1nu2N64Y6VO4+h4fNHq8Gx7J303H0i2XqObtjeFImGHQ8BoF2ZHmFv67HULdTRGeSa4PnwLbEl/6noDKRA2K5f7cLY7HGtFyCk8X9oIXC03z19nTviNZmNUMa4VNNxEP2AqgLlV7n39wkHQx26wfb9LCRv9mgt3e8ZyJkj49HPBfRljtWCLD8KE5WvJzLYaSMtwUu12+Sh4sf2z9Kzh6ZcOaV6gdePmVR4K4wOxzcDBSch6QHN2MSV+WsxkwDDvi0BJnEpIjWIyljbbr2tMnOoMQ+3xwietZUwZgd4AEjJbrEG7BQOvoXLRI8X7rbwJYzo1KjyJCl1htymqj2JFk0ezSiwoPkXkfNvrJNBzS0aFbcX0ny1yKpTiVd8ILPWi1KeF3juj51LE03Z1lb34iHyeyjNKsercbhRDQmH6aGRb581+eZUwejvbL06WYskK/0sE25j1/TT7MjgRb426iPxR3ACsknIisoBhN4jkmCXYcNbQNhl2kmfSX9VpLzme4h364+16lEpXykFN6YurowVBOk2dB6yyFPx1CFs4ahkh+CcLeqpEew8wchYR+Oh1idaKTJle2Lb7EAgehzDEzQtHF7vIB3S/zLe1u4qnV50Uwq1oNp2Ww8xW/g/OklCUZZIP/DrPxqE2sHATcocEaotPZADSty0gbpSegeujpHJSkR+PbV9S48Fjau0cD8Wm6A//DGxSkipFQK0dIk0OhC03iQ141WCH4nyVgxar9/ma7GD9t70qJUWYx0CiqGC4dIQIRDNvnJ23I4wJoAUCwNDeM/8S3VgA4OvsmYzl09z3t+PTb4vueFT5NZsWZ2bchtNDi5+xO+rfn5qFiNQbHM5+Bj0mM8P6DavUO4HCk011ONQKdIi1bcf7ZHL1vZizO6tZX7CKA3ZcqtPcU8IUgouMSk7K8dISnj5gtYAU8LSdrDfWYVxjyL+YQLzgo/dYAg9d5ANp52N8xQNPvPTSVSIiALGTtuQ+JNcVVi+ICZJFXGH3WGexQRwS0ghGfZc7KwrNqIJjJsEa4v7GZ3yq6Q8dlMI2O6UcLIxjyxMvxCJ1TQLMpdbDuJWzJjtLYj9kNVvKIlcOq4Kn/+vCHjigFXzrLYtlhvYpWu8B4odG8LHtB5b+Vy8RW/UnPYtPh8cA8IZ5DSmSwuGXH2fQn3sWSuyDJvrOh+uc0MSADXLcxQ4met2P32O8VyTRwuEdhJhlzrEQ+1sJs7IARUjWMFmVcbwn2hHAZweTYF9R+A1uqX+9qZxD25K5m4CmOFZY+fEaFcXVxJ/4wCjIlJr+05B55XxxrtchNseGrvqg5FkaMdQh/sLq3xc3Ax3pbOsjmLeh89AonHviBYAl8B5gzJZ/xGI7NtNjqXJRufWW/14yY7MPWgIasNUxCXQBv9VXhhlP0GUIpa9EFlxG0ZSRX4tw41Olbbe3FfLW7c/hSfg9utITMvjOsWAXThTRprWz0EnnglhMT4/Lz5efKX+tusGyq3K6OV6+Ziqzjj6fKRiBysDv9Hj0LIm4T6jWS5aUY09AMhH8Q0xaiqFjcbX09mJl7MN5zy8n8mO944pdvkEtRwvLe7Cbv3dFvfLGRcgqf9mP3gCaEtnbQCdCfaoD9ZhXFAojDM1ek5QvqZvGMMz4p41mq0EkZqmGzmkmMJDJ0jn7yzbOJPgC0rncp9mdp0JB1DIEkjJtHo4M1UUhr9Aqdg3ybLEtPphTkrq6LKMbqA0v+1oPFK5YJOsSnnHFHpxjv1bLll/lM5c+1pShIDCl10uCAO9JWZMDoTVc6R3s2cJO+ZrhLEJojNRepQhUdIbSPtiHYb0rHQJo/oK81vjSc5DwTAlrEwnJYJFXV5xDZ9enPYVYHYtcV2UWCBigv8gNPVuH4q+udf0ZBh8vcZLbcfomYlhAnY2Xl0K0PoZLnUXHjk6V2gCLussdcenAOUPlOMzc2kRUvrhCRyUhqDxp9S38bU9L1AJyVGUouhO5V6OURUl3rolV6Rzzyzx/pezlwIfOVdGLl39vjUdGQDx7qC3oR6pQevZ2klWoYUZbKI1Xu2i3RqqsIfg5m9sq+JX+fm6jV8MpKlIY+9og9M14fZLlmLvoyJ+qrf+66jzGJ45o+v4rzLh2YYkymEQhB7EuwtDymgvw4StOySq68zQGzZtB4ru275U/1Nf5G070I+ii8WmnUM87En859D2N56UzIDu3V03pMhJD4EVPRMqEYf31V7ywFra/3rgHELG4qy9wLfkjCFbDykUA/jhVjyNsFlLxuHPjwiShEcEvgXPGjt0iVWR3HuOYH1fzQ1HtTPlhsYwctrmoI9d4gDMplJWZtV3oeVLaxyUeqRfgZlsTK3uxMZ1zMHMIib1xbt7GzXKTDTPjFXZK3lTjX0TxgpZgww9E9ACl1K9XRSIeSxgYzYGVC/tt67ddofzlzvZ2hu2JUXQWVqU9U+t97WiZkSQXuoE/JTA5oe+3X0dX3zUlAbmHJOCgWXd2dnRfTrgrGte0GeP/6DTm3ORi+hmXRuOYy24XQqoz5Fn6fccJNov0vzNfkh/w7ZfN7GOjQWOKpe4Gc0lYi5xU9EvXeuJ6Kc1QWBbu0r5es1UvgYzltPYAU36fxcEY+auksWioUM3zdZHNM7NZs9qjrSXT3us2R0zQ2WeHHxGWba6NOqzM/VWyuuCqI30T04VraJ5RWjyqm6jeVyJSXkQ4jVviFob573mqktGjZkkSxi102414GFhD0vyLnuBsKaOXh8C0Xb5MbmbgEjvDI3E9HjWHCNvYckHZD10DHmnK06EHJszlUvaC+0MhwsXv2lgi2fIPv1xFV6rQmG0XDsjz6qisnnLjTZRHjBmwWZpfRL+BnP8j9k9Ffq6fMzoI1ywKBZi64QbyXNSDl6PoYRB9pDkoYhJQEh4ddWS3ToGD3flG97H0UITDMF8DRQM/9Go1Pe33cpnwW4WhSgxJbsa4XToG3H7oGwtgzcWDSax6niwNDsSo+MQgbUDaaC/ztTxWPj+nARR5YuWj48j+TyLMkhYuk1d1b4+DMEyW4M05nAwFJsfYrSM6TkPLKGkiMJ6icKi9uiCeSwPJAa7vVO+HHYlIg558Xr43nElVBZpSgqTJdRyzSElf12yB4PFz3N3lOdhlu5nXQA6WYwossA43t3Iwmmx6wci8az6Uu6Q6sUp/uLda9nRcXC7hha8796Jc5SEMQVUrtiYklxzrx+TZ/bUW99848xoekm6NjRuzoAVRr5D//9N0+IGhxQ6Xskr7uGegCfpHUox2TjaCB6G6PHml70Ql+awyB8noahf5TRQakhPIpPf7xuM9JEzOMtspRcxONC/p69ztZ5V67ug1qvkH2kIMhHQlfO+Pum3QrbqJXBJAgL8dBI4Axur7lYOf3FTGlrOD+gy3C1aOLRDNZwOX5OdYmvU3ytvubPMHMNyabQ9WWIcUioXqwyxNaZttfSkUu6kJU6JBlF+3+FZZkySdzNITu52cJIgWlyuNTte4RQqHmcPQp/GOhoF2eAsDuEvR9v+6hdsO4reZ9NCEj7Kugj7Jvs2ses1zKgMpgbMsDSCx253DcvUEecPM1KJF35eV0+7BY7OqBnKanSJbIcIsUCL9ERZ3mk5dYUsAm6UTQqXuX89ZqEgqK3dn59CpV1BV8k1WRcOUiiN+2AKle3DwMYDelSz7A2llaPwI8af1M5TDd6VtRFKCefvxuVw5jGFhICQDkBo/zSLfCxe/qL9mMDivN3wJOaKsxZ1FyqE93vZE7Bo9f2ijlDRz5u5xLgk0Cvk1osTENkQz6ZRmuccH7XT0W5pMeQ9Ll/vJguNv821lU6hCLHsF6FIF3xGYyTt1+jb8IQbB2yhR9RJJgSuDZQVJ/+9hFTAQVfB0gTaRGYx68hYrPN5gPUgo9eE2b/YWKN6JIvlUZLDo8dvlh8jstpEHhiaBk3ASDbRwQ6r/iDvENeIKtwugG6NpI/soG8RBvSlSq/MUfHMiuLBWG8XnADnloiq+3PaXHOtlkOG3gKft6yvnErjtb4NGha8+hCQStHRbVetabfDMErh/hXE+74iiQUin/UjUVWED+3WzB+JCsB5ZntHFmqJZ0AwH5ea70B1niZzcF5LkBEKg+SPJ+xJTxYRsFBEmPCdf2PnCuoC2RQIgkT0VjQ3HcRcXIdNJmM58WycCK6gnz/Bkv8CV+f9oxRTVJc6q8E9qUha8qFYevvbTSdnwyih0fA2/4QPR5QqBgn/5tD20Gk9AFdrV6wTjOuXX2A4v6+RMoATkmN73qraBfbmmxebxiwp+YUhXSbwitp36Uy4QLVLtcqGF84REzGvqvFT0SyB5X/QOm4Tm9un9ISVnYU2ZN1S1YvvyrGfnivLdSQyGQsjHFpsQxBXczSutWMhthqbT8xADNbv5F57GAAvSIZBSMVtvnYt8J6llDGBaRAn7avkIGB52NMMm9HxyCNAPlizDk9hm85DjM9HV1rpPSuxhUASmKhhvvIQ9mlKDM8ab6qhiDOQO49QebjWFfMwp1XyNEJIElKiZfNsTQmvCu89HIbyI6JjX0r4/Zj5KDGW4164glz5aVmgOhM7vTn2yi9c5SK0LaCgJObrqaRN5e3zuFRMueW1rvqhgpJFztx2lIs5+XoEIrz9UKulCpxECrf7rgn2fX/yn6HC0ZPmaUWbGIGTwtKXO1DoZUuiZmjE1lARJ7Jj5/YORGYWnvsqRpNoEgQYTCxpzRYymcbDjfmbGi4d4gL1TRU43/ZAw1edQDgzuLPlBJu7qxGs5Gurdz7opeesak1+VJ6Ef7eKFXX09llVP3ozkUbmUBItPbqW8dRcOm7eW6Vp+l/+FxDi+tEsv5L6NqVxmJPZmb0/vYekWWbcIR1WjpHB1sSrZqd4loZTq032Rgw7C7n8RrN7Iyb+xK0W05y59S4qBHbHhiyqy4MrSOUh4qlM6U7V6nMhSb9u6tC5IxcIrdQfDcinIxfeHtGUZ2p6FNY2jVK2joW+Gg47ilGTIo6a50su2K5FemESWhb/+vIRvN/LUNA/UFsoaf+bhVJBdUC56vSxteta4ESMdUbB0VHuYabO1T1lmfm4wpV3Le93szaeUd4SIwaLoDC+ihZqEJysmRnSi/k40+OieDx5JZbNjQ9J+9iwEjr0akx3pY+sRcBhE2zxxXEcPrOslfEJEmR4gxOVAD7k2wOCwSM/U1/Wgz8QTkxQZ4BJO7DNvVEddzHttMgPjtAPqyfq3MPHDNlufr6o58TdJ3yEPFEO66RJIe8T2uPTjxKgA1brpqkNTnhqFjAC39tj7isrdd+bIdVZKPZMi4xHizVlZ9vz9zXKX0/tel6MhegQRjPZSngSqqjl1f5DOo/gRla9BxTrx6vzDdVvtbBKHWebchFgWVzemDR4w/o1u6yo1O6NkN/C3xhejZ07uL/49GgZTkpOWUDFYyZUKDOJxJQh89fQnI6ki9tM0BatxYumTwp2MSivuvRxXBOLqusU5W39kvHl+ymAi4W5pnlbGsi2+UAJ2nOfOuv8PwpkK+e0o/D2X6Yc7Wt7lIv8NbelBmLJFpWWyvA44194/BL6hWI024tH1GzL6JPMYL7WsAtRiyP204+7EgseIq4bhZYw2Pu7EZDe2jT8W+Kd1oNj6CiMaW8XdoAshw/Ky6o10Wg6zFGZYdWsjkB0wVmFSz01cRNzkk5FOyuFblFqXnw2h0YEinskYJip5ssUH0sSh483Fw/6farnffzI7M3X/TC2QRaeQ6rrHwEwn2DpQCGJFcP/I+8oKDDBrG/O/xjqSwD+XBksghNBa7R+dH2idN+Wtt3WLAtDtsgtd3Qs0zY3/uaTAbHVCJQI1h8iQljf/FrJ5CsxJnD3wz9AWRf7F3m5mDfwI3ybfPZQZjHilTemaJTu7M3/ph/EVepC9nKNhBFbSC9c575aU9dopXjehUhxOf6cRpEJareSKvHRhGTulU4NLUBSh70YjrxWtTL61ZIrJeBvOKqQzZREYHlZy9fARa0Mo1IeDaO6gBKvNDLwNDXXEuWHaykUd8EKiPPUxJh0i71Mhy4SlCTJNkihnPc2tK6qHaY+Hcoroq0zthYqmZSjC68UgFlD2J6b7KL/hzdZAOIXmrjjn+BJBhMrKvkGXFl+H+KUJPT8q/ngCa+6fbBFa4y5DdwVK7ZpozbEUe7aPih/YfWVL/5dp5JZkaJGs38RpNOUZ8jJQHgUrzFeH3pB/oGn+y+AFKgUN2MlZZDMiKUCOfHN6v7QDKlG7vnUdDC88OnzEDFJ14KOp/yKTE/c5JiiqjXZ+hWXMyAQqtI0fAjBWltfoAUbij+nWyBGg0Hl41HZoCaWWgCvwn2jFuz15r8OQLeX/vwWN8b9i3lp2cFe1L6iWzBHkRjgD9QHuxLTS+6IvrMPLdhALR1ADU/zCarcFHaQgmTbwLx/0nJSiD8M23rTAgsMf2Pod5g7OCcBS2BFPBIhEkh8cK+gyToXsZ5HdPpYEUnPLD6G2R4Kmiaf14kj4NDB8xfVagxlDlwpQzK0bp6DDB45u3Hjx/rXP4LdWfvDeoMTk2rWlMk29AmOAy4qXPwAEgYR8jVLGUZx9/VG3/nZR5L3oz3BoOtRZSTVPRchvIJf7rMGdjS/UAH3P1317zhmgczpBX1v+q0LIWrotOmsZpU9t9PjQ9bbBV/SWhDyaErrBAXqitTAt2uo1xx4BHKzbUSPxLXquHnMh84qbeGJGhJMODVvqGaqx2Gsha0zemQ5fQv6bgcZbYO6axKDjF5BYW4Sw+Vh8bRbYeRouW9WSrTUqM8LL8yFd6mjHd7JhikKzoUA6yyzUSOmgnADvYUlo7FTSflVOuIJjs3tygk133r1KUqe7KadSwZwWj6LFfrZAE/+UKgriuchCJWKn1wLtQjzo9mxIXTmKK4jKvdamPWkwPg3HlRTL6a5rjO0od8ZcmyFr/ZT0HnwJfiOMwstiqwmoGGHcxrUMBsktI1fLH4/nC85sx6X5fPrElDhtDCL+Ul6sQNCo4tPC0hEXuz2SrXe6gR0b8xez2jmMUyXml5aeLw1D4UknuL0DmrJr2IRH1rWJP99fM2YTwMrjI7O8mkk2lPY5MgwIFV7ebf150vQeKr4RIkMAJZ7AJqDa8CNO7XOhMkGAgL6z8zFOMs31WH2s2OszZ/Wv1rWtzDlI3FnxIEtQODrl0I9I66VwKe1K7jgP7dtpFEqUMmfLaHoOBipenQaqE8V8EzhPGWuMvRnBdlBOlL9oA8QWY9QnD3ZD61ReDBejCOGUKjfGROyCGuMRe8Cts2da8qAM0YD8dnr4p3W29q0ew7Bjqxxc0jYyLL3Rvqs5nOfhuQpdk8HVcUL+aDITCjAXP60NG8JnUvaudd7uoVDy36cRfA1Lb1xkrMmMD+MqNCHEPvD2PDJLhRuKFT/ZSkUnZ0mr4tqQBvFhKDJqN7z6WJcSgcGU89NbdjOWTYO6/Rz0ZR0Z25XFXCSYB9ryjyFb/joTS+20XBGueII0aWgihNu7iJ4uYHDYu90/e6NTp4kWezPxickxxkNNnwv+pZS5R9pWb4tZNtACpNwG1ABeUCI6hrl+S/zpm51EYoWyh4fDk8VwkBROX161Z70MV56P8ZkIp+/65MQFXXEpGTNCGYdoD4JKp2qaR5KHGb18+1PW3s866r0fEbBpG0lg9i9yZT13xIBJnKaoAgqzs2u8hCgVSUJ+Cf/oTRKhWmBKNtvh0Z4BorzXQlcY4lepyP9+xZtyU3f0cA9sPfExWCGdOr9f3i8l6B9rjxyekbQOoYrzUyX1I1ul+VIHtqX+NJt2Xf3HHzADKc+iSqdwfn53+Xa9Cc6bWQmfAyBDLqc4h9esg0u5ij4B1DOwuO3itDbzlXdhbQqRd8slgBotmwHvmpSlPVgj413f7UTYVe3CpKqRAZdA7XxTxmOSv9TaMRSPguQZ9gerjBtT8QuTY175R9z2XUONCP4SH5uwt/XN7KyrPWntWIEF2HH2TjeMh6Te0Ri/n9+8ptfXSRjLwQNZ/H0XrwsKzbc68qJ4Qvi3uM+uaTu/i+s/LtsOlk7UHLLaf3GxRB+uhA21IafigbvMbR7o78NkLuR5bxVzqqz5aIhNG7DmjwRZI53Et1reYSMjJQcASU8EN0rVQqOtdEFrF8xnI0DkVhaceLqvSVkuuKrvaETwA0IVUkdoCGCNlNgvk3mQfhElA+0UACEk+DygHycOC8aXO7Lr9VDv/qG+/0/tpgjckdrJNXoQ+eVfXy7yg2P139Fgwd0bTcnei85KRdwDpW+UyY+cX8noKEB+y9IlX7KT03iDZy2Ugt7OqEpIIqH2YDSS79hUMg9Hc1aDg4r9c37kVz5sepDFXrFhki2mSMxucXfKeGyTeUycIEo8K82CCExLCObsnaI+Qtq1ZMEM34u12UheGXYqhSbB+WhnnxVy2sRTzq8tvC0AxdQim8nJ6dTgu/sqetjS0F9RmaEFZwaaJo5FXwDZFBVlXOSXp6oxR1sbHZznRv/aKais1NbbjTbBvGG2Vdp/6IlsGbM2ZJ6+pkMtj4zNBVj1iB9ROerxZsdaQ/Zpyxc75xiZSPcSysa0YMIQ8R2NilPxfVVc3zMU4xZw3aT1qu23yZQoDBIs7Po0iBel2sErMX+J66WRC+r2G6cQiNsJGh/28V2xSzb+4NtSGFytHvF1MJQp9cn/B2rcUUoxrGLqmj+tOoT63UyoV7gXQ9AZijDhuzrEgcBKeB560IRZEiTH42adaWxKj2g7H3Y+K0dxpMkYQNCcPHJiqZEiNM1TeVHiRHS5U7ORelJ16Tz3jjiHM9avzZLAQBE6O63HQSaah/Ljr08US4h1aYrCNYRXMqseqMmHsvczr5p8RhEtOmpqjoR+MBzTB8ZQ6Ca6q3tTzsBhCWzV60EapMRzcITEnaLhQCcfYzsJ8Jq4LqAHOQCm/hCdWKHrax4gW0SYBV7uKcxjMhhBJWNjsl7uWEpkPVoHZXaOXFHV12nThA7Nf990k/ltOX0WlCF/39PbC1BAJBtMafCut9rGqn+O4hcHxDIjduc7EQa2qgwwlP6b4GGqwty3vKhbaoIVKZsodjrqQc3EB/BFgnTR8lHzZKarkCYgpwCpTI96f+sEQ9hy4ruHAht8QFHq4yQ/VlljX8Ge5g5upb5iw+7XuRQT7WlJ4Imcflqp8SI03yUeSG8e21IC7Zp33obpTyj+80/LIkxASBPn12QcVft2DAJxm9Y/Oe3RfDoJ0dJ59/VpTjaLP7VE/rAaLaHFzXANzhR5dyvsy2WIRNU/AGW3LEPUqgFMjg+d0xC2OdPg/aL9Il62uvE30x26RdAd+I+uaSm8hOeLY03y7w+tIl7kHyYjFq0FlusXZaChx2ChURsa3gSLAjbmowN06HVNTtD9knSeJxCaBqqC8moQFwipQ+0lUlVs+Sqs2La3egGGH3XWsnNEw5AWXTaeOl0NPk/C1g6yexpLJHuCIiJB6ZTM8FGomb7PER8e3yEhfH0pfhJGGFgzBAMkBPaNlWG2ShQ9pwpVFK2hJhdVxKTbl9lKWy5Rjtj51e2UKupbK1BdBzznUxMpswC6TVfXPyFnzRgEAvPQ/uaJyfPy6U2bb9gsSFrU98KR5vWzgDE61NsnS0BkLzxF7QJGTtUYVuLy38Jxvz7cBJCCF5uO84mnuRh1iqmWxo3xMCSTSSIO94n3kMMDc13GsdwdvhI92+SIGnVSvq0isUZUulHn6QPm/fu+w/Lq08BQWseOWgB41qI7YSW1uxsGY8EvXOvbLz8sEBCXQcyV0FkPv+ECjAABgCe3DRHmJPUPPLZIKHTTdJ4RnP4NlFxamvOFWHS51Ilt5WTkUV4RqwWXa75zBIWkpyPpvxTq09o8wgLMDqxePS4JzkawZRXt7xpx4zjbKqfyUvYC+AGtoz3OPRcqnpWOkDjXIoJBUTVCSXqa91CZDwKTzEQ7UbciwAU8lE4ML99rZnxGgOnnmhnoPkNEihaiYJBfBPtObTN5P7wpWveDYJqL1IqyEgPi4yC8lXpV9vLeIsKZdKMCPmalMEvjetw/0nSYVQzJG7eCSQ8I1Zvo30M/WqmIAeJKRSbXm22qDxfAAB5ZXXDQRvmR82Xll2AY7XPJ6blm6oQB4xtyEHpjjXzUcJ9aA9a2f4IxarO80VHJXG2+lbvssUhdPv3DhGekGlbPTfpDU0rVtpD6Jc1CVswPVcuKYSRW388lwrRVtf3LU9UEAVkBkJWlk+k8sY1/SluaTZCViU1PHCWg847iNPlAy/u5HI7ifk2qPEkxTgOjrsKKvfp3ipX9t06FOZ2pLkxK0AXJhemOjm5CNOLgE7GBp5/N++5a16GCmegZxi9fnaM2YXMuIjhX/NdOBGiNkPgpF16PC02KnVunJCy9vm9cv0VvUhwZpSjDPRjh6dvMozs+hYf1dvqnUH78pVBzrkvnZwpdEO5566V2dr0HSAbDgH1mSWj+qDj/I5a7EzqslEeS0B2prFce97ainUMEasb9bClYgKKbVN/lS1Ov7h6XFkHjnFuKrdAcXF6nbD0GprJIvc5UWdjPiv9bAq6KO04es2jHwIz02uSK/DynN1mj1HBQjKtPNSM+bxLiKEf1YAirRKFQp+yvEDs7vc75MMwREhP/BTJZ4T3NHm2RHfKKpcuvHBeSsHh9qyeiEW/+yX8fbnBVZ3SPCUvxMc9ZTLnLOb75/hqa4ZPAGj/WAI2cpi9Jm6XG2EF4SYXrG9t6zj1L2Ud4fwNrU3WFNjU693xswlZoyySr6hf5p0DedSB5XSxq8eJAJlLAE7xMhxEuY5K4ZuyOBTduxpYHa8tZ3KuU4ZTKB5kLt5xU2t3xZTanA8TTICjl6czKQK3th+rvrAbyiftEMZRVsng4GNB2XLSqafZtRBh1xu6dMm0zjA4l9SVqz8Uy3t/+W7rJI6438EQwKaS3lNNJhnw77q4fshkOENBM28IhvuJlGMatdWKXsQ3MpLI7LJ0rlQzMO2vP8PfyJ1CfrJSpgX75xtye8indHtEUjFYaqEsopQXD57QMIyq8qzgxeDMbDMafKUKwhSrEazZ/7uIWuwk+9WhhRfVDfw0T9W8bxDogRl7zzsFnhqOcg73TTP7YU3wCHM4w9/a67Sk3k5lMHiupX6Elxu5EwWYEXzyXpMZUrrXBBST4iKgkgJIZmRnu4g1gAlMWubFGlYaiaV5qciMpXAWDyzPHH3ZEPqaWpkksIAlu5Unaf1HCwIGZnIlnTEVf01pKAk5l3baY2VF+wUsm/iloVCTCaf1CVfbxo19JWd/c6sIlBYOYsDeVzCroongeZzzER1jZ0BPCvhINQizMesPvjObaf7H+lgttKfU6scQto/9teX0RpNdkrqzQqWW/BCPJ5ibDhmsPupAVKeGWP2R9Q9kgsYw+O6PlkY7YhBf25OLmiTjLxr13cOv9xUZ+V1nZO5HewJi5FHtLHqRfntcMilpaeCKtp4S+3ZQREbuKG7bALBuNM5yFo2EoAsWCXGxmokE8mhch9pzQfFa7pTTLKSX3vz65Ln/P1qZoJixqTclQQx51wv/yUunKkCZ/arLpN5GihIamzJNNUEE8wwLLb3WRan3NwTsSK2XNC2bnUfuxdHTGtKK0lcjjVp1HhIht5n1YY+S9m2i2ZYKj2o3ktxuQahBxMcLfeEVSVBVj81EhWg2WO4AcAcl6wIR55MSWIkhqm5XybDTyPO3stT9s3wPa260EcWsCEI+p/VYaD0Y/j48NLhc7bJHoDKXQmhq6UfFWAGjNC/iw5RFCINXrwBRYDYJUgaNVO/T8Xgw374bK1hrY19wrwWIZtt233EE/JF9wBcDBoo4OTNhdZODkJgNB18pxt4vswVajM9kOYIDsWU4VdT44VtlLoze+95mDaku+LJ2WHMc4hXj6vVr8buUcdtXi7UzbAKSnuGakwGAUJOgnE2inaX11jptmCK1BQw/QI/B4jaxAP7gKvDFH8YIdjYJYzmj8Sl/KHKVaq5QCsVPkLC0Mrcs2L/Udr5YxytQgsqE3xob8+SlZB+NcuDjTDwY0+nmSxnXfl12T/mh+4pIInUR8lh2+xZqyDoGNPd6ymdFMaA9LRxiQ7NKZgWdG4Ed+PWc4vxE6v/UMvwd1EwujxV1Suy0sRIswAojGqEfRsFpfeuf3iddP4VU6kS+TpdTIrb97bI5SJRfAcyLETmukWLsJWr7LgSZoXGgwxNJk8R8z8l/mIpQnL/d4gnYNrrQXbFeCgGEkiwohwTx0YDi4U4nrHVlVAcP+BYjFC/XmAj5OSSajZBoogQHIWmkHIW8HuaKe492GPwXkfcyRr5P1BZlqFCsK53E3m3wLccsBA8x2vX3UF4rF3SGFPkDMDBTpK3VCg9HXtTauHvnEYUwW1Qb568GczlKoigeke7n/5MmBn+LBVCUv3pilsfJemeEzIzRqQT0I+h3UTUCaIoiiaD4OgRzhw36zDW4LNalOq68gBALOn56JUiVfxcGYtI8T7pTELYjOTwkilJMKxOW8iYC0sEORno0p+XmLVn0xLILQKTFOphrnDZ2mew1OmBdiEXgrLghU+jTalRmemGyHEVLgkJwI4aOrurAynFZfdXMRtauA9yWhULSsd3gMclSgJtdLQiXSpwUj9mgZ06ZKAAjYk+5X82cOly7ncWNVUpBNOt3x4mRogWj9DFUV37ndstyNGkE7mWUM3rQ38dW74I22T0zV1jLV+I7BepfeB/WGxAFwPiFmAGCAJmhNPgNCufbpI9VwauhB0HziUaroEshHrNKWAyVptvJRhhnHB8ORBScItZVauHNdJKkrNE62xoVHvbbhFUz8M1exJ2cc9b0gm/wm5SdlUoOj6UxWyShLxAn95Kjt+g1od5JAa3W3zoj1A7iVCMvbw2RGyaX9MxnhmFbqlZeT2BS0EfASwIcqTywBxqfUPRUP/H8rRqmA/daOmgL4FCTtAcQYqetl6gpj44NUVL2EWmWhv4es0J0jYy6qgDQHuopBjOD7l10zKc2Rgv7s8hh1Fs8VS42Q7w0eD/eArhw/+pAtaR+EUgEYhHfyE3AWoH0gmM9dtGp/VWjnhjLrsnF4l5UR8dtivAmKJfGpV2rH4oTbrF78gVw2DMzTnR/BkrW5udgtNtpCllYkt88PBaWVqhMNaVAynHaRWW23/NP5vQw47WVL2QxOOBRB9DPaV9KShFOg6fk1sqUQ+0U4pDZc5i8OZ6GjRWl/h/3iZ155QudZnB2Q5a0nRgkF9m7dAUbR+hGW2EPuYDA9cVzhTHTE7N3fwnExwVJxntCUsfQVJT0oRzOceAdzphriloSnZjNGR41x1ua4dXZh+cbwB5ZLfZSouUgEPInfKULR7wXKMHVUv5+radH96SviyhLG7Sh47pe9SFfy8TH5VSbf2XzA/mWUADvFmzRHEoOeM8P7nWtmwETDiHLGeZEe4J5/lOtPO0jvUQBceiZEn/xatVowCrvEYkvxVJ3B4G/6OXr00mz/TjhbaPMgb+BQzLh7dCF3DtAhrKs+C/swNFhycp8hSkIDf99PdY5dZ1qwzULy5KgJ1KWm4wiNYA9tl4qAtN5q5nQdUokxPoPTfRf/RO6/f62sZsuixuh+xY6crwEQYvXvusi7XQVDkdSncU83O3z+heyxG9FuxrVn6kjbaPYt1ILEioaNjoSHFDW6VZk9yzLyVLMeTOCjCmIeVEVuX83Q1z2cdMgWwHATRFpIe8wgi3KYsInu2JYL2UiOiNm/6R2NrAL0hIgEdiOFnKIMoH/Ji5/ZKRfJptaoUEnyeVhEWDy3LU7DF8EBltBEsxZosC8EPB8j+PwkzQXSCqpRDl12SAxkQVPsHntK4+wJ+Hz2db/UBU5N34M8pd5IGjxfo9vTnTWCiFap5hNIsZwyfEzqF+jbrCFzCgB8EFzdKmDSktJTh+AkVAo9txT2SbsQ8kFePr63qO1KxUuj6hBkWh+OTXjtd86ZKdaTw+a8iIAz9CIXvSGKVGKWQhARafGlV+EZAKiKhSGZOrdM7jn15peuwaJ1WUYmHMlR+XWD3uwRqlt9ORSykhdLCAPWj1pB9L8RYEhi5E7S9NOv0ne/YueBQ+Z5Uw19zPvzM+1RT0g5QxKK+haeWXZATqgkNqprRTZ7VxQbPIhbOOl1tt6Uzgg8a6q2nj9jarmexKS4GZXBz0LC0MePXhop4POs40QWEu32psuIagXLrhdg1kTsfEufkIiVkbPycSCNhuK3CcLD++ZcE2nE8/0cppHiIcwDPE0rv9eHx3sWUvaDQ1lPFDGar4a9l3vPAUVRWHVIwwh5UAbpXIxKvuY6cJfIiDxS//rmey7qOp0dRUp2HJfquRkdQ4HmfEFzN0iJjsbJqh7X6hp4Hzccg7CFNT0vdqcxfv+yQ6QyhgHzlmNIw7Dl7l/0z+w5zqRF/xx/oCkPqLG7HoZ1vMNRt5w3C5nilKHi7/Kmrt14wqvJzujPB6NNaA7+BHhLu7N3yeYBeKGh88kq7tNRF54olu78q5mqftcrwnQvZwKwgoNJAScFgc9J8b72kmes7V5L0tIKpc6Avyx8Mk7B+YSI24R4LCT1HwqyETwpPPBZ9savnuel5FNSfWdlWS9AXUkjTYKNsohbBbJQFheXvzg3bdsKc3VAjdSOWzR28ay91tJFYQ3Jm9/Ud0NYTm2xVhwodJmAfvVnoIkOoJE8p0TzCP+DTuQgROeAL039cusgJheU+hEWPMrx0huLeVHwHgaghzfn19zj6QixEFwr1pfgM8KjpDOoznfwx4+q3YlJQgvWzN5hkVBKX7ip+w5OgKxTc5gvySbnWXoMPLClVCAcoisP9B0yx93EdSy3udBUVLWMWQ2dr/r3H56Qs6VePSJ9oslnZRfotR5TKrQxdTR7TRvjpJc99zxhfBLgXP+eM9dYDbTL6/Se4fOhfU5TrtGw1om/oOekwnc/3oZyIxYtEcCTO0VeXdxaI78nVJn/H/xoaK3E9J+46akzXeF/SB3Qq8ltWIlj4hbWvS6bwYW9h2z9a5HX3yb512uYysfWjnjaikEIupRkhFSLmBNskhGkHXUBNTojFxTPTwRDO7uN/ThzdTMP6QKbsCqrdY+z0oMiN6kRq+UveGIhyvekil3/9eqIf4kHDu8+1bB8LxlAHyiqR9cpRH+4eFEUy2W2twgfKOaMa6ZnXXqjP73ZgYIpad6AjgHfVkpTKBMuM/IFhrZQzb3Su/bWpujsb8uSkUA+NYxz1hkuMsyBHflYgBo8HfU4Ocgk0kgaPOh45x/eHGSSKuvTbAZV7PcPMb4JZRBX7u6FsVYUMdmDRlCAvexwkjbneh6jDjC5+C2zB++o7ByGSv6eWsmPasIRaIxZbfI2FVytT/1xXLe4AaDY8hbwY9oox6Iwi5575qFL9ggOmhB3zN6oUtOpybBrEz2+QdWOTMAfHHiS1dYFfPBnUhjgW2NZoTW7QjtHimsyKv8uzkkLBsOyR6EAgUYNyadtdI8BciDo9+s9E5PFTxxRPn10wMiIalhmHQifpOpsIPfCDlH9+Jxr7pjuO05JbBApek5NAOon3ss91bPldh15Ff1fLq5/gQlOcazgWMfcaT+uyDmFqVBfnXI0omsAIGP9wmI+3jQEV6NImBaJFh+JJhhy8ahbC9f4u33oQapxE+4fHYh1/xR8s8cARAhi7gTQ6/XM1CZo5KaWVNhyvh/1O6rBfcW6rINgs1D4qiZ1o6ezXY2ttgE9ruOW3RxOoBIR0NdkEOrxVfCFenBDcgFyceTY1I+1mMdhH+ClbPDHfUbrxVk9UmHIdkW9OYLopSU/CnC/8SSOK/N1RmXd3bvigXWx9SpfiZZNNYlykfLk6aHKn34Lwt0ER5EvxuSLeL+3nBid5KKjwEGxo0MDq57YTQTIJtCtVUGYpecNpE3IxghMaFzPLVhRnEPA7MMvOU8pE+LaSfmfwwLS/gQUfPOWLq4XFK5xqpiHBthqTPDHNJRxGEq5UdumvUORxIWf8F5nhj5gMA0hfsq2pUhTBUoVdKdDJROOfyfZq6S8MCZA6+47gjptiq0CGqjvz2iwnrdH78t4sqs9G4S8pGiIso6huBFVodNV3rjlzG+Xtqycrm4U2o5WZmzv7zrWriEPAB1mCRIt25uUw9AcPJw+aqQi9/blOoXImyg+BuzhWQywrr1FGxJ+hTDGtSwjsxiAQplgEyJikai/AYS+HJTGnG2KMU8b9mBOdQB27l/GWQu9tV6sbw82J7XGI/J9BUX0NWmf8hvhlTbiE3PmroL+QlTgTXF/xNbn6caZHVSDFQwKXuKg/w6T0NOXtjTj3QoB7CtI2HT3Q5aucD/utOdwbKciDuPxTXfPmGjW4qmRk092Ji8yHHS9s55pMHbSgxuNJhanS2q9GoavTaI9tmq1Mt3TFfd751jDub8boYrWLGMCkZf/Icdp1uPLHxJOj4N45CnJvoLSbrABaz1IhmBw61tU1HnrfPhq4fxqJXwpWVbIjkmiIaNYb8CPK3Fv8grn+QJsbwgDUyzCEN7R8EPK8OMJGUz2zSZE0UsCO9KCcOr6vxcYfdjXRFXIys95zlLLb21r27/ZWFJg1sNen/uySY02cJfL8WvAqgqHcjDZ0tbaYGgjB4oRNJFYLuIrxSvjSj26P3HIBLBCHOhdm+rEHEzHR6mDqrx8gT9lCCkrTi5kgI2va+RrkRBVN2pJ4/f1AfLIQS4GhaxEgTk68v5nS5IC40z4RWHKgh4UbttxUdIPJNSKvCCxlcjG038ELXeeOqoUbS9UrcOsXOhA6Jyuda5gYshK9FWO30AD3kdAfFFqoDkx6y1bd9Mjqci+lfiine0ATGHFYZSqiTKN7zeqbUjWwrRGm+KylxyagQVpUeGCTztRff/NLfvCqy514fAvdOEDhWWECl8I4ZPOO6sB9gnIBLpFfJHo5I5lN/HD1/lbBCNLtD0796utKhFSNs2+Rxv6D/j4+ke/SucZR3RuRlFzGQOOt7+yJnHUWKNYRCvHkJSvCzGqXd9IhRTH0SYl78xDA8XlOnfLUJYy9wXV4rxCDVkZlmn3Aj0EDcORZ1uPQwqr4gRGGDFzYAXDPyt12S6taAxIM/hgPNMRmrdaLI3fKGiw63b34roQA3n52QIIMsyZmYtXBP5HCFENtIlXb2ZASnJ1uZ/50x62ZbLjaQFehRZwBg7IMMSuWYTtsGNoTEH1gdeiLygBMkAmh2jiALBypp4WhfQEf4Ma0F+f/WIjVsfubYZG7Kn/KGBVPpfmKbIO4Jxu8Tln+X2zOV5eCT5Lf6TOoI1UIhPFVU2l4hVSlkBCg3xx8fDnZNcBZ8zi7S2TTkTZ6EnXJ+CxUhd84EqB+XasWpDRSijtGKvP+sIZ0wkfzw1iB6XfiLj3CeG8u3zVNG76xH1KR3jA9BYz2d5dMIeDfbXjmpOt4g16svrUZCz9zknbmTXRJGZmnMPSguRADe5d1DtNmPtYIQRf4snQJaZDYTRq1Knu5CrJo/gpa2TgMDjIRflnA0rpwryJUlXpRY3s0VyPUh/0dOoK+Jc6nR3WbxSbhenaC1ib0CAYpjc25mRELtst+fzH1XDMbneypBzNNU9gtyuYLyKuIlfYkukMSd3gD+Mp6ImA9v/J7YvEu4h6s8LPdxvq+U61BW/1bA09oogmhrZ/ZyKWwvwRYAtXc9t8BV0sQWavMDCEEF45b/B7N8n1fdJz/VZuabrzCFFEbjYgez7Fawu8ylj4/eaEu+cUY32u+jEvQNIgZhe5rAaCwZegQFVdc8XU0tLhtRoyjp0mrRQe7jzIRzzBKd1iHM1WIBmMnB3qT4Vjzmhyx/jF8lldZo5t55bN3nV2Xom4qJQUfejDwTBvBdDKbXeAJNQIU0fM8R2fekz00DDxd8FzVnDmYXaaTasjSoGa7h4Cj2uTH3TLqdeO8NY168lhwU24MLHQe2BfuiTJy+fb4ohP7xt8wdc/js0pKcgwnLnio35auR0rUXxqOifoEIvC4fMzMvRiuq+dHt4fTSkIBDI24VXx8aiiIDcofqHFhvHssl2gXUJ0wFEtjmCakebMMIhloY+tHujxfD9VMUeXVucXw/TSHcRzszZAzKqCspeMB3Cx201Btfe8WLeL4cSu5aCzcsTsamKRXPj1+CcpX4EBjdEL2sWmrSfy01uLmuCPJ549g8UTXzq8uh960z7HtziD4X80ny3Og53p7CbLGQzbBhY5cOT3WXAo8G1TayZ+I9eZjr4wG5CYh3LebL0zZ9+PD1UfSZFRzOOJo4dbrPP1Pdmb6QjNHcZY0K+2UV00KZM2O86jymGVvagXr7LANxFTESAsVBovMpmQfxU6mfIGiyYgNSc7aRwjlTCt7pv8+IQHlx7fAO+OpNdfRrJuh/bQMtBwYA/0FMNZkdFNHKEvwBKJBpXcKyMbbEIhQDqeM0wOax63BVcsqeGkvW35BRCnwKSF9T5+qkw9S3r/U9GfnnMXoe9+ZpB+/7HEQbJNtlZuxLbbXnrelscuBTv5m1P7HtIaZzjicPQJQYCg7WNzEFjDqiNSn8PMNk62TYn8q/oWd9KtFozo7UNMp7bdKlSiijM0OdnKUd4VyhkDfD9HIrJCBMP8PRBZMi1OxKi45lZYTPUles76ntuCxGkDkUSsieGlWhA+KGQ8ww1ep+hUsLisUqzXy24xr4+y9Ya6FcCH6ZGz1nBpkC9673nbzg8RKrm5TbIWy8WbsjKuAe4MEo9o6xuEbGyYeH3mtpDLyAZIwmgTz6LjqY9iQGwSehF0VrSynF9Ts+RcpirUoJxLlv5TIOnk0gsxp+q8aiyYxzopJhXopB3UNSBtUPuxIg8ukFxa3FhSTG1r92U/VTTaT6SlXIlQ0Ab1pIiCM0f0o7ZIRCJJCU19VHoUt1vhd4JHqBPSb/49PHiRFUmb6MjrL/OjT4hKr3moRhMZ8oFYRQB5WjbBgOD7CtxQmyRx+w0ntk/1sJJxRuH7zcCdor4NFzlMvdYjK0hiwdMz3fUzg6HaRNljmQOeBSSyjwLlX9O6MiHAsTy/7iQlcFKBe7+WJnU34VFTq/PpM5gHpHwNO6Bp3g78FuRya1M48jO+VfPuZNVq9X8118EaAJPjS2nc/5a8al/5dsrkPcZIXJCZuSSFTq+/LNktWyX0chRa9VZTIS1uxmTTQUcsOXyLf6Fjv2mKfF3JwDMA4/y6l4ZJXNzGCa1wi8P42Ep9aU92Y1xipwmRwrVkvVteyKObVXZj5jex5KuVVJ4l4txKA49C5CM+RC3pwPisDQxebR7N9PY0q+2gmAadiSqt/FUEiAOEvhVBqddFTX9SQbRJZD2hz2VAYCl7CnEF79W7tHpX6/rFVdorSyzHBLO5qs8QVzWn4h8c/2TMPZPtIlRIy2a3PaLJI+qn+SofDa2UdQPlEIWUzGj4A3quG6bLNlJMAW5qw/CGcoSKLceSVBNi/VsATfc18w+/0SB3i3v+yae71aFPjuaXIFGrFYhb7XuIDp6qpKvPOldCxyLbpZr4jcBTigyOcEFMEFYWXCX5rOOuJJ9RaNgZ1sSb+XPvGMUo0aiy7bDHxluseQg4eVmJfpIG9fofNzZzTcQhFzAd3GNGBmK8uPhFBlNP8NY0LBaZ0MAqOrjA4E/QM+EkS6FwllKEFXJiTlbt3ii+QaxWAbXBYWUvSgVrALVAF76PWO89LrzWP+JQMUt5M8R62wWNT+8V0g4KH/CukgYDNlvVrhEEpnNeVO6fiRnG/a6xX8Seg8BHQYDkSnZLjT9yi9DbGcvJtFPpI1i+Z2P0vdGmrLRIPU9ncMIfXhJ4qZe5aGHia5ld/Skdbki4cke8FTQUGsivDWIoHTfLbJLkkXQ4ObHzSRJQ9xOv9ZK2gRMTNhBnCloGFabGQpcXba/xVSfLSzuckhdj5MP/qKlfEB908BrM/KN4kL/9v4RTKk9wtrj0Tt8MgcA8rl/ZMSi0UXfGbZhw2M30EyLgMvDX0JamVSwna6D/iQiDDZPpK5tdPeIZQJQazUqYbPBW/BZQCNafPTMdimh4XIu2Md9pCY4GHpduKbyKXqmX0sC1d2gwKXPJW/TwnlMxSMIaPbj1HWwY/8sT4PMMWYKtPxO83zwhkJ4Aw4D9LwFhUKleDIm7dvUddqj+0cx3sLW2D5/mPvaFjnZyMWqvyqMEB7HGxrUQGlzQ2qlFWACUyhnW44UGORISlqtAiWImy0JlJ1iiKqyQXIAEO2lZz8D7yH+i2gisu7Y3o1397yMSdxhvCzaB+JoVdq+4nfERxIFu5iQRHG1WzssOsQVtIcRX/FJFM3nsgoUS9+7bvOV5c7dpbdo+8+R8/4YxQ/afK4AyN+m6r8dKysmD3plGF87cLxWPm3DdpWcGsXro6dCJPYJHLAWPXRWqdkzCWUSm4W7yCnr6UG5bgTP6n02gbIGqzLN7InXPtfa8blsW2QHxt9eyRzSzZ8K9yIgD0e/LaATlAIxx67MW+ncgZ/a8q4JhrDSEECwX7hQSfc9TYezyguwpIi8MWV048OU5gu5fKhqTlP13p5Q0bXRpWxba7xYPLrqI6kIBHp3p6fSmZ+hg6jdCqJ7F6+0QrBxuWm7yP5QgzLeyNkX9/KnDRhnMPHpqomiXuAgHsbcCVxkKtojg2j0K4Sj+Sy4XX9st+KfIOLEhrTI+sUOoYeHJXSEYhbMEXKzdPyCP8S9vfDHKzIbYbrEdydswdR2PChC+o31uKvRLNdAQ2Ms+SBCjn0YjsJdaCTZn2G8bib1er4sqZpaTnDtutU8CSeXiZsaOXyD3h+0b2IMMTgLzkv/JIsuV1+1WdnAfmtsgjjq67LkTnvxcA72y0pLFJmqxm214K4sq9sIZdy8M8VWjwZaq+zxtfP0OAe92bSRJJhPYQPmes6x9LwjGdqFIElf1xg1A62kIBbozDRJfm+ksxtU1cIEu0V4iXRxvqruxJP5RYSuzNoc9Bdm7r/Yg3hKVjdYFhk96F5TH8rP48DtXJGqM09pk1HX3M7H9FO9x6RUQXCpK5ZJAW0On/n7TZPeSjRCRYcOVT6M69FDe5ibNNwTGSEMEj3BKb/lzdPRit7Zlo7fcF7yuBizNSVFJ+/cr7+4jxyb55/kZguUiG7Wl3ZZqXFSZookpUmY5yOHjfqJcfVhkqIVEmEwbUaxhs4Ou+xxxSkio4tbbXErqr61Fe531X/WpmXxk92pO84SGiu+QRVdJlnNiQ9IDZRI7ScZ9Lp7yKiKtAk4m7EDeXU1JgwNNVP6WkivS4tZuwoFDQCSgGvU6Mx4RiXjrRVVJSi3CY4ZlxX9fDsaUBPSkreXEhJhApMfi3Zv9W7FlArAuvJII5nczLqCvzsSuNYWA2vTVQsxXxhaRRSWH40PYzn60hOkkzqDMb0tlOBGzHuOCKCuMjlZN8mL2N8vmF3kHJBOpK0RiTA4UMrpZaWUvBzMpkLeJzryk+ra4pOakfYmAqpXkaChmZ+Af1VDcM3FAEdSvmTM5az5EkecxtYN5CnccNdZHVgrtVnpooaV6Bntt/RlsaGoNinXIUSpJ8vjX7DO+SjWMVzKEATmA5agmoQZ8dsPFvvr+0ySnW9g5crQNwPxn9Cqzedrv3BwZ8Mr9IxEJgvAsglhwp5EYIE5zu9x1u/Zq2VW4S+T5NH7JZk/DkafvoDuzKcD0ono7BTMIZGOoR0bBd8WyjpwNxbdjOIZJ/KuSF2pZaMrvud2lVoVaqF/JIzrCQFsX0VBsxTpwAdPMxaKB2DL8NiEjYYWPapU56Zu4Ye7IAd7aL5uxbap7bgrulampx1gAAxjDF7KUFGeby3B4yBcxNHnN8AfAhJRDvd9VvnCn3VlqoVNgvIkDaPRmmvaOi0V3R9j+VfFCNokG/Z88rDp8JzzlEM+RPcaoC3qLSs4RU3qM4mCgTJsRn4kDY8/KXP1CuI7otVQUWdQhU24igXBKxKqipaSsU6dwEc/WdIK9nKhYEi98VoYUZ000gSr4ZG+7oEtQRyQjitVLKtoOsPZkWOC5ChjiHllyLIBFOEpC/BXwopkL8196b+hbmKthPoI22PciT5kWGp0TeDay2Vq55tNrJVEFZvjN2nt/EQ/5HIiBssf5YxxjD1VVMheSP9H0sYxfwcGILVX5l0i37FG+V7lQdgvTGhqzM1q8rwago2eH/K9O95AlNmvKWOvMZ1OhW0PuwJV99/GZxGQ8e2+gIPVgo2gOnuluXiPHX5uOSg2mKIEvoCRJRngSZvVae1JPRNWSU6mmgv9xjOgkZLkZpKeKdN7L3L2agsPU948YyNhfyCfZ9u3qwPdbws+K0/tA4EzF9+NarJUlMelUfKnLlaNHeerDXfyp+ESd9Ps7CHlUhQ6x5mkGP3qBT5eph5QSLtojEtMNzgKXZ/lfiayIv1TWjP4TWuehHmCHtyaD90OHK9XJaQ/WRWBdq7YI/SX5vbGy8XtNuinaE4xpmN2qAS39MciTN707khk2eYYmgJh/GBtP3CjP7QnnVhZFMr0kWwRX62Ib7w4faKk3ZulN/sPfZyfMOHKe+37NVP4n5uQA1voB+N1BFZck7cvUP1uljZnefFQh0mmFInu2a75IhYdciExt8wltdrqnR8p2ts4iJYTr5xcs2ZaUpDKVh3xxWUtDAd0ZYoB9IsBQDNN0XQYjNPKEeQG6zZKAwvwqNBQ/yl8XUXLz7eL8jUkj0LdshmEH0GL5A4Bnz1OfPoRB7eTPducit40d4BrntxN61CfK7D9/zcpTAB2CPvbndKCf8rdoBaV7JDJatNeIkKBTrqvV6bt0vIgbBunQYM74pVYqlJcURoZqwQ/MwA2d8m+m1Nmjfs5JMVautRPO4QaqVRh2/LtHtWPoNyHnPGCCEh8DLkxCSEQsRyo+iR4xQefWYaqBLUPrUTLuP0taip6aODA7PsDIeLu7SEWnjmDvA+RaNn2xWm/ohbJRnD15vNyLZrB1O5djbwJQJVNQCs3nliRdOeW6xD+sR+NGalLGPL/oGqOh5/3asrdrxrrz4DBuHWS1DAPJxeflevFX3k6C6zHXQIBxJwzxUdioOrj3MtP130M0O8hp5ZDP/8bE+vX9qm/aK+sco5UIk9sh25COzWNRvfBEFg5a4Ol5YSDReSWlGsUQqVl8pECLjvTreAQJ2X1m2k/lwGwScZ0NrfjYz5OOolFJ3OXsrTosIjKLSWh2LAx6vIRBJcKgPxqHzNM4WXbseJvlnVK9mikZNXGgXyO+5yOhlR7+V/JTg0xhj6nZ13gVsiuPXFG+WGQko1kLZfJxwsN0EF44EuvdnSvFymHQ6yCAvt/AvoW6iSlyToXuQ5fSYXHYHPqyS0hOMkFczgKCLigyWgvoC64pHxdXejzGwJY9rfOq2VxshKzdIFYlMGg8Ny9Gx4sg8lKPEt005O1PVgOHZAm7Pv5a8IFnWIb1kGDhGFF+g3fT6Q0OjST5T/oAeUsECcLcT6grgBcsKuIT1VklauHXKWUAK3aRdAWkwcELOjmMLN9ZxoTZ3rzJ5qh95gKOQzGtfoCr1HXBTW0XOyISNoPuBvsXMOn54S2bHIVdZakPOpraMYsTWGOu+/vr6rjhxfsvKF1LKaIuxUdbR3CG680zznhmnpRd6gjKlJMR+YbCUdWGktYe1zYwY6O/tOGgrS1Wd+ix13UKKYhHON1fRJNdfdPUnqwkJ1WM4DtYREyBZhJETsTdi8D85LzOF+LTVv02pY5rtECu1DyqaXttodsWjw3wiUcEhTCzgFkgTJNKTK23ALfOC1i95IQp2Zn1UvUc+A1Fq4U54IGPNTnrPzVwcKoPB4IOUhtfkYtuw+DmryvamP8OpSECTCt3bI7oTSSf1VHBtDXecLJi+2/N1i04x5G9VdqPKKJj2l0Aeny0JA2HzmwkW/6h6wtWILwQKNs8FjflBfUdvhdZ5M4L9+b4eegKQrUQsTE4sCXw3SoiCUWZodBntFXgZb0DZ385VW1uGAsTi0TDRFUBA1leVnhWQM7ptlqKYFP78Ki8pgtX5g8+7SPFfd0AB3Sy9f9P+V+AYG7LK+ZKKO2vuR9ZfuX3zT3aOWsKWNmSKl34XX9pEv49DBYAk/ZdBwzx9DfPH9JonWraeZa0mme8gj8HlrXsCEKjGmyWtq7OzwVkEkLK0qFDaoe7LuUCIqh/U0yMedJUWLAzc026ZJ/hcwSDijEFGgIZZ1L3WPrBb2pA0sjwYA+3HD3+rb5jWWuuQDT4XpSpks+3H3jm1lvvmRWLboYCiOhn2VAQpApCDYmvODyEOMKZwJzhaUC5JM6N1sLZJvVph179DlBX8qAd0/CWoS6U46Sb7m43A4jLwihX2/mqhpMmHRDmrKEINYYOL3ZIKI0MWgCeUCm6SAHMHWoBMCbBgDcGpzuVp4jGSyP/l034Poq63sAHO4A1cQdPRtFFjTaC0cu/jZKntX93VIdH6dDEPMXz9qrZM1i8nwa/oxsoFyn2Y027r8eSimJ1MQboNXSZLRD+8saU+1ueyKmDBWfoUsQxIq3v1QmsqFQ+li2iksT1TpDanSV4fzASJAbEcGDyQsirkP1I2/wTNMJDqG3i5d4VPmiqRJR4QK4dXQqIWy7ao1ZKlWiXvJwOPGAXzpcEezt5rMHel2vVMDg7yKwrgC/a+j9gApHYt15I3ahTjt9NAVAcydTEZe+tAQsn0hJFsUoW1YS4mVJPWFxWks13B3eMabA4B+hJVCfFT2XcyL8w0Hbdg/18IWHAb+6NRtOqG2ztHFMeEDUteDimtsg675aO+GgrLryDIEoZpKEOr0hFANu1Ns9ce3SP/Fgqff/Qvx8C3Dvm45RClfrhrc9ut5vmN0rHNF49tpfHPBC/7nZVQFnrMF1jJP8G0rQYJaeSyYVzuAQKD20UNevt3m+KCVsEp0Amt1P+lzCm+W48ao2yz/j1nqqU1tPxwJYX5C87YYl2bcTWR5CGwdw+nrZBcBRJL4fv+3FgoTe1Ez0hkYrLrdz6Z3dYoyZpZAyc3mH3e/jdDro2j8ybLUAhOtQYr3bXJoxcsND5eWYD5z7m8KeAzKYGT6gYkEvyERx0YTQbU6OKSj10x1Jh4tya2oBsbnsuAaB7YHhQYDtgFp9XbvKrAz3dVKVdQM5d4AiYT5IMY/4UWreHoVmh6YhmWPTUA8lOto7eN8b5kJEZVtCXu6ixSQ16JRzPaHzpv1evz6OezFFXT2s/NhGayen8smtEiz5OIZGWzWJFvQsOXdaC+GVRbWBhFT3l8dN1dA4e9U7ZPVRpB4CTp35OowqJaOD4VjgDM6NfsQttMWlWG3Gpab24bVdoMFbMWIiAUr6xyFcPbNsPl7+oqEzZlU90kodU1nLR1OabO+Q9MRCjdBWMlLwIEWDZllQKtmASDoGI14sl9WIxBOxk4K7jUzH4vi1qnw+7hoDSqoss7VwjnPEZS/o+ycKbBLsjyFJVL9g4XSymWMhs7OhC27k6CQGhsOvDUM4RWQE6tJg8rsulR+7SA0sfrkk6WnLtCSERlWFkOLhfdf5d7+Ir4OF4yRZwoLvpi8fo1mTSxobgQeSqigtYdxrSAHCQST8bqDRxafUDTpnAeM/iM9MdnOlK3aPcgh1UHvzYBm+KA6JCiI0k5JAeRjaA4dFMsklyNK4inMyVlch1ShnyIN67YfAOKOBy2/qh7l1N9N6VYnAord+ldmQ8K0gFldVBFMRyfmODjwZcdPExuyeM2PYHdeWDfEwYpNEfOjPUTlRprbp9FdLVGqF1aYFqTx0+h085jfitGwP+hIXrgF3SYQeXHsgkJHtHbiQya6tlG8AEbt9a3Z9fNMe3Sk6zI0G71Cr6a9A3awZliKnybw751K3AMbiiH8Si1wHOv5mY4WNo/Wwz9ItqQaFN5vY7wVdhmXoNoc3KF0qEXBopIY+JiXh0LySqPCWXEXfliKNHqon0EyPNi2sM9wdoDPvdpAcwNL8Ghnkf78WhecAsQcgMM0JAXP93jMLcw+Z9TEexb8R8GuCFdwQQAmaLVRP/t3Kms0a6hrCBb7djSrlQ37bR5x72TudyLbeT2zq1TJzMfdsJki5TRRiRMe9ZwIQztu/W2JpXDys3JIZHLRRDaiq9nouBUNOa4V9GtmhHQCTNA/VzUU7EFPDr1cj/7rAedKNIUgCzcL8lbLiPLTiHN25N73tmvjXOIznGgYRghxZFPdK5ypMsWp4mMTFVElu6X8ffl64LKfXw/KjICSHJKVGYpLd0w8W4/VmDgYMtv1J5cIn8HIT50BYiUijBs3CskNgR/EjVABpbwJdVJhWj36dkqIKZFKvFxSO/IiErRMdFGukV/E1UbB+I81KilHZaOsoWySWYXSzFq0ADs5ds46lN6DoLASWe71n/yvjenFvQ/W9gtM7qI8s0FTlSuNtuxcwxRaZ6waz65nWg7W0ucxsChmPWQgFlmdrxfRlfxqmI/1Pe9ZS+ci6MlbZG7enKiAdf24ydDSIQN+MOpwZatOUnJ4JIAtWc23rw2apxobOzg5M5OlYBVQ2B5n4Q/C2BiTzLZrPNUMfhnq/u/ZkkQ5FO1uMNuycErSu1FJNmioYV32PGouaAqsqkmqbbA4JD/2t61t15NjWzHxa3wg/DFuYIT1dP/jW+ajlYqUt25qJV1l4/kHF0MVM3ZEsv7CGIjukJkMnXvTmETPI9Th4XQ1meAWNtEPNgoRWnY9Y/AhJ9xgzHwqaDk8iOk7ynrM2MY6QZBi8+AlEyiBkFOlZdSiYNYmhvwntmO9qFRtPAzkLh4BMlR3M+o7HMGJGQk4YfT5OpKgESnIsbXRAR3/mRvRklqDdEYyF+cxKCUEKl6qxtv4cMfKDwNwpWpc769UMfBZ+Dma9wAbMS7aKc0kNg3dv/1gl6X3w9N1sNyb9G9iAgj3LeBMtTIRoRBE1xqq/qUGl31CBSoCyUaVg2NO5/mLGC/ym0VqM5bhsyP1xJrVAD5u7avU0FRPgMY8msqdK9p4mDcm/c9mw1oqv/QKZ7EeFc+tJc29hv+J0eK6FO1Al+tjqoJIeYLU5BbeUwnbFEwmEapYjLflduNY9+1L7l8rBOXdZjb1tVola2mzen/1eX9fbtPp/kU2qir4vb+eIF5RROWXr0QkuSbAD9M1VMyQrgW6UAkLnHk0gom12tHKIyF7kSiO4tt+YFnM6otcgzOhaunyHSiqLlmMlpomlXEEJMuIepfeMxKFktyXFKQMj+21deDsAVOC8fNpUP6xEaIkbCPDhTZKPRyVi69UrMtzIZB1gjeqZWsN+Gw/Fyz9CrHezJTEtObNTyCiRUcLZSMudbyTToqqud/dbCDKZDMk+XJCuWkSOaQt4R90h9AF5f2pp9a0ILZztjP2dtZzrHAvu2Qa2vi67g9VUlQ48kgMiy/xahK3Z9rEE/M5vZKK07l7VQnmTzQpduA229FktINNBvGaYDHMalgSnzAMd/krbxOzlJTlgTQzmHKrRp9IPXDbO5PPzOPWwo7ZFpczgTujPTuTOb9hPNYhiDcL3f1Ay8w9kiyfALj+/V1tb0TRKYiTuYpIToPpkq0McxTuG/py2TRr+8pJsOThQzuxuAnakGzlw6fjCz1Hk4bqSyqKa54ZU906H/S8xZgV2J8zr/gIzxluXUkPz3d6s6Rs1mfIVtoMfB9lA0Dhn+rZEFzUWX9R1GK7itdaIkPe7pVTSj8VWxxJV8XrXp6nNpNcfyKhOKtxC/sYBVz6qk9p/XXxEQTmWirUsBw4k4nEPyI+2rHyx7Z4RuFwbTxa3Kcs26O4r15qaL90Xb8aRgC2YwkWyjqWXRGXpIuoFMemfrI3J6QDd1AvvZsOgCueMvwIQcv2HYPLeJiNbjn0xhxWaQPrn4NXp5b6n4G4qQq82b2W0+LpZWfQ/fh4HUluqaEtBg4UTKlrhH5eLOhFRSU3I/IlfFjWU1VobaGB7ys9q5+K0H/gAcHbucvxOlkNI2qLbaCDXUlbnoGGBP3w/Vnn626/WjNQcTsGUqrs8ZqtxLgdMxw7nFch81YMbjvgJkZpyJ6CsSDYZ2Ji9T7srzD15oGUr3kuqrmv2zggahMRGqupeJmk+lKy9J3fke2t4TamneE21EyrwMO2uqoeJqi/9MX0Rl5gHQFXe23aIH3N05//f0oEcw1/lJxxzFIy9VPaotiJtKK7RZOSi2sz9bmULOlPrtO631HG9Jq15n4lKIpzSmlO/Thlysfb+3SjuNIQdYEsz2JMak3yq/KAubBKawXvy99yAdNhPLvBBBoN7horhEa5orqQOGyGqNLPQFqcCdmM9Fj2+YZzj766haw6oeNHhgtOHoOq/Czs+uSNk8+8Y2YLNjmLE9wh/bdkBVKX8n/enXPknD5tlOiM5h0yKpDOVTsZYSVjj9oi2i0ewyuvjC/XGpXfq+dKTgZyz0ggCSZXH39qn57slikuwB+C1ep6fe54oMfEFbp7910RId2kh5Fps/uI9B75iBgPJkV+UiNyumx8uiqTekGlUPaCWE7Q1E7itiDPbR37BXSteTWmAMkW4maXJjG5b1RBATWFuDfZz/K+CZt/lqFX+GJwLRlABED6F1/txUH9iNqvHQ8bI+fKR+4v/45pyp9gC9ekF+XMC4SH79rYuqE8XlXJCm9ri6IKCqQLMEcjZOFib1phgF8dWZ9unVfHvq/1I2llP7ooCJ7w4c72L6bdpgHioOiVzbW3VWSbKA3Or7FXWHNtM2b/jZSEGxdazUw2EeAiapnHWr5Gfq76uEvKC945Pl9g5aKJwuE3m10UHDPLz4gnIYddo774CBc1tYhc+sfrPV4GW5R3Do1TFXsG2EuJqJDk1+BdngAc5CsLFkbC4YVx88w/sweO8W9Wyip5LDUpjJxa8UAAj2wmNQCOT6GnSh/T6ELNypzcAydojM3nFhIfuqcmE7lJSsm+2NcWa4oKsRq+zwYy9RYAXPHTOj3ASYrd+O3lJNx/Eg2UWUzKptK8bHhYljNfAMfAcAG43MWKc3fbS0TAh6NXl7/EW2hVPL42ISd7Sfj+x0RVNYwaDcXnQ2A0PIDSOAD4DGQkGsD5B6O1oLEWdriq4N9mjQ1cvnSwUULL1W9qytajIM+xAXPrGseFqUe8kyGS6umc9C0n2W5opjfNKEYHVxgmyOm/7CDzO9j/7MP1AM70z+XvUMHfkwY/d5cIUCg4iVi4EAaboOrHVq6mVwli/apqEtKtxN8PZHoIgcuxCPnEkR9f9xKIN7uQPRamS6/7BSPuqY1tK4JWGyp7jtxlKu/RXRMFMs7XKCzNKmdv3/lPwFArzxhEJGUf1y4UFxwUFg/fzoeJr3yzqByjzNxfs24isbP4dIdiqgzUX5Tynt7Oyd8Hq8O5AVxCDWbpIO1Ov7pJ/cDjkUqq4BRsKwpNexqTLTf2AddW60eEUHw1v1Tx1iCseHDCWMsqF/i3IguF/HeoQHmxWcQTRB6ciDSuYj3pwF0lF34XvIHq10rWXqAoUTkbFqtzXBDbe0/TEkkfw1YheKd2wM0NQkGwcQDG3/qGfnUhVFCI4jFEnv97Fn9bflpSiGZKY0DWS/nCzu73Gc4s5h+rsXr422OAzIffoORltZ9VJubyACSn4MR2/VYXHCiO3OriA1Oyav8PclPxRU4b2tKeDFgm4IH9rS1DYK3yhoxc4/M0z7dmRElK2vHd8IICXluA71oVzbF5841vxoaYXihIHrm2typTuaQk7DkpyO1EGqK/feCqFCY8Y9/bUerwCsC8fMZ60VZ5FCmHaHREEUMu6YXqi50lgOeIEXB7sOizBJVKjK+MBS6gPWl99WAxGROZhjUslO4CUe1IJtZgWYw4+qTy19Nb5neCRADQEIxSlItjdvyP8LQII+pvq1UPRGuGZ9MOFGSaJCAwkUW1aRgvhwnxmPCt55hi3bucQCcpyFUOkpbtCJQM5GK0EibYkm8HmlqVeJvOoG3csEI918SWthaurriUJC9HFOALPk7HHDKjbmOHinbqXvmdxAl6XsTo5LGAv1TWnDrxmQjIcu3/lQToC3vIbO/g8i+emO0AsIkse5oIXwg3UDqMjAdokplzX8GarP4MZNcs8gMtlS5CgJu2v4yWuNF2bPxrQ1ZiI9e11/pJwIg2LN588QTnNgq9ijbjaQE696avx2OAtB+C3pV28YGuCbFAqEYjl/iEFnA+eRJaRJh5nNsRLz0ON/8oa+lOFjvLyul9rDen5VZpBQ26h96q9zjIdQZzTEk5MpgxjVI22jHI2Rjy3loOfx9iVj7JIdHiqKQhvzHcCdKlX0as/kIwW2LsAdEoNPWuByMzqlC8HGHnOczpDf9i3ZW9G5Y22LYFsnpoUix0+5Za1BsSbGlAmCiwbo21qAqhiV0NIYIgEtIBKXVt/aChYhHStPh+VYAyAvFQCs6Gjeg9Oq2fAS9PCFbUIjySoKrCzFehHndxNXRN8Av7iCnPrKsRfwHOuLMhTtMCJFeMpC/KmVtsJdYjtYMvXQdwuioVvL1fKzXzAL/ypQ6mTzvG+8s2tdlO2MfBuMc/49nk4z9fPCSd9gQma613q3LXjH0RWbIfVs533tkRvmXxlpp3twJjFJuJU2+pv14EVVVE041wkOyrZDo7/NJQtFdLyqX+hevSGRK9hrExiLtpAi430xIAe3L2ONk3R0HZymccRQbcaeybAFqnWqVWcdYxpcG6q4F4DoufEuoDATc3RqwNZIkGmrbwdcfaPsgzOkXJBKTBkzFei1xGWdyaMmucA5iB6opSu1meZIJ8YpeAxGKMqjo/FSdU8dTVGJ7TXgqxEJRvfoqJR0Npq8MILpm31uJZQeg3FRbqWima/CJ6+a0UuwsgcXyv2/zdx68DyrL0zYcfWRvEAmzczDJVRozusp7gkbsiv1y+ozck1xsejvZBDLO6LMSV49s7dAVYqwPDWa7bYe9SoZwpwJM0HLH0XWFyOUG8XSIwb4VL0V+nrd3yRwKJGTo4NiAMGEMC3l1D30VAehjerML4ZrNuY2CmAR6Ce7UL504v7aeC+FVxDbXgwGEy6nQ2t2NpqbgDd98YxVy/ej+1bakac7aEYDbsDDE0yUJ3DrS4s4XwFUz41xhtmrubu8IbIoA8PfVxGzkR95UKNlltF7OwLL01muc1ZmenH1zJOZqj7L+fhkq11kZCpiGSPTwIgadeAxRe/d3L+XbgLXZhj7i2EmUuA65PYAwhwCDfM5b4pYGMVlnzemjkd5oiBnp9vs6Y4QYNSgr3eAkg6DDFm/3D4kHBnqsSqU1Su0PI0jWkzgNrU+XcKc6dSd2flyO2hRdYEYpDoFMaDkwW3uRna3ibE+e+Vue0YTQWfc+P3wsnWCvG8+EZE5YrMfZSNx5tY9qzYwJ8edyIdTjXkphbQSkTeKUdXxUfh/4Bz8Di9hwHlDRWQFYW/2DBpsOzQZucSIbDJtbkEiHq4/7mivkh5IwqRtqSpu/O5RTPQk3HWc4Rwqlq5MoRYItCY9vUjGoECsNwynCUCTMXmv7/aP7Z2saYV9aw5YPPPYI/ygh2niu0bdN9njhX9KQjRFi16NsH/86KVDyvYxU369Dka0ULn5MGb8niUSkihugGD3SOXGPKSKtgE6N4+Ef5u2nUqmJV8QeSmlqXY/V75gy1BNE0F/+ri8bveqKRMevsXaKyjUp/mDkhddZawCQqHWyEcoPka209AjILJ+87w6u5HpAo1226g+BMwdnuwDnFk9RE5WlbL1gZzd1KcZD2du3Wn+W1vd+cD769rL58oZZlwVb2S/aFROcWszPOwRTUyKlElfGawYo1LI5zuMtpDN29gtmj5Bt6oTHdCKycZgQTRGHGQNG24zZ0jWRUeWgwx43FJgzb5JKWtOCOXqvsUa+m2BHzglvf029X5m9gHlIciLn/Oi8HjCplBTdQFgCPWITI5GlrxQdbQMGMQCwGMPrg+CUyxpGKaQAlre/yC1Xl7djXL9qbutqolqQeYAQAymLVIzHuy0HZlLeDhcSCbF+ljZFcrkkzfoyUDysDOslUKm1PCfwxAn01GPOBcfO7wRoCh7EgAL2XRAtvzcGoWCI7OAx/2ZJxxinV1k+i84sO7J3IU3UoqzBm/J0yjgs7yDbUqYp/8HY41Qr9WRWqiV8LvFfa46X9mIOO0duclHMu81OE9u3/69paOJNSlz61+NweQQ+OZ/tlgTjzJVwhhYgpMcHx6hBI7VBV5lyf+PCaAbl9yaoDL2SjvqwARB8Ex/HroOocEb2BDhXT18pY3Qxt9cWQ6g+zwFEXIUzv8LqGnIyveMuUrMmcZnSkyQJzFpEdQDW1tEqfYnkLpEfIUR/wk2/X9U5RcVGCwP3KQLyA0lo+eM3wZxCHCbW1Z4lfMFn4aVVirBe7B9aoNbvMzmp+VUr4UNOzk3PRPWN2fndOH+D09abllz+wYJzergk8Y0UN9p/sVwgoxm8mmK0/70SUN2B9iGL+gkfyt7aIEqHlvFY1LgJL8HM4nyIfD38/e3JLtkBzMhCIRnZCvVlNdbXuand7jkYCy/Y8RXCs8O+P7kG5VpDOs2588j0xJrsMxQoTv1W1t7ugB6gc8ajgZiwJY0Q1DZT0g6eEwuUo4qvY1OUYddjARknttsunbAYhjd2uGwZCz2xSfRzDG1eJ1pdxSGgiT99Stn0l+bkKRHQr6USSwiRqOvLOTZa58Kr7VwPPppiQtosLufzIHvoEItSL7dfy+ZhiegdSBAlH/8S4xsSXUZRJoHixOKEUOI9Wa+ajw5ydOP9dDbFLF48CfGxW69AEXFJXZrzzve0iBQthcaFjL8msJPoEmLow2f2yFW0d4tNNMa5eJQGi9LIdYQqr0icw4XU3r8rxKkzgbU0TfsMDc3H04K+tspnOkJAnxwePjwTB/qQIs4SugRpW9ubUnrQXmsviCa/3gccGsm2w7SCoAJ1o4ydU8fnSFTgI58CKoiHDc0I2S2WIzDZGu8KcoAOWvRx+arBpLQl4DjixIaZ+Edua+zPZnxJfrrzdCE9XOrPWicBbO38IciEg5VKxdLnTr8zc9FNzL2XOzm9pwLAHQ8PynBJ0SkAgQgCJ/++FJ7dEcdslqch0pSNVxEgS+xdQpm6L50l5/nAV7wz1l/KtR+m2/qWgp8/EymTpc2qx5XUpoNLx8LDxcAjSKha8tWPb9cBTfTEZ/86CzwmHzjPGJDE/kO+VGs2B5S+jrdPJins0fNeMDTpbd5wmm/tHxKTe8L5Kkq+TE5U2rCULsxjqNVCWAt/664zbBxDEOZLCOTQOBKlma1ziK1LGnbx4luUeSUMrMb/RCmJFz21fYp1jxzPxSbLXSAfxUXtnYlqBEuExRccQfdpRJ/lClQNVLYU6hJpH4WnDNQHXyHL/PJW8Bprt4rRr77hucSFL2ZaZ6WBWAG/D//h1CtNIBEyFcCkbtTEV3cW/0Q/M9IVpKEzndZXgfTJQ3MLMQNLujpL7wKXsdGci3Zf6IjlLhgz9r2rNRdzLI13IrVUCWMSeNWbL82XOjvobqw+tra7ZF7w41aJIBHxI2ki7UHoq+pXvu+7lCCRCpEHjXlC+uVGB0YRV9pYBhhcaYZFqGn1rUb69v8X+7rkcx9ZW2a/unwEvyDLe6an/6mCQGeeIoU/+jjIFwTgLTymyl8wJgKhYKDVr7/96UtcZBzdi+yiu8gxNywIgb/yz7t8pyY5nP+xL9hQiqi2hLicDLmoqXefD4CMrlhQ3G8k/PJ/x5cZzvLdViFoLwIdDCCn7ocz+Y7IcDbfK2sE9ozeVYRkza8lKaoTCnrtj3xsfd1yIVCvnxz8DWM6kv8UsFb2V4tvd5lmt6nvrU2Z+l1uGbh6ZsrrU5qYycV6SDtoJRQ+63j0Gy4zc4AnsdP4lD2hF1KapcfPDi/6Yw8I5Yq9D3IJtSxFRlmuMkdUVz3x1un4UPnIxreQLEmZV/Pa/aKH7lgJbgMWuiciVeIpfAO5lIeaEgQ/LjOuKyuWE6QqsHhzt31EiwBWJSlw1QYKOZTrX6uOC8/FLEdmXDHwzsMpaicIsQTTeqDD8/rFfcO+Q3vBA3A+FD5wBUKBURU6sKBDL+WcQP70v5IKxcNJr/A6njXjI0re0mxRXa2vTQZhrEouCcTH80cmh7aRNl12Vc8cLZZVghbo0O48xu9r50gjWBF3XAMzOYFZgYaB3eUiiEzZgNQQ/rVVmVBNlhU8IOZ/EXcM280WzBanHxs2aRDNhSB3DJEa826ah5iXkyB+F9eRlm4zJoHulF+G81Hzg5UvKKfDYw/BvpYGUu+Uz/DKwMNI0tQfb1TReFu5fmsWs5ac7UmbqvJ19BoDBmg3pFryVIQUTr+78FbkMk5sTE2kWPBAVxV7xilDhpuQYevnpMHqRTcGE0uebDmN442Rmz0yTaBR9ru8NcYZ8Ep1xtENhP6qwG1BZZN6QakfE7Qe4v8jBOI+87o7t2gtW/nwC26SKHULPAqeejQ4KAL9nuU8Mpse2vkxXO6ufy2aiN9+r90bMMj1AwInnuZh9RgYoVKeAbKKI1KjZlcl/AWbgPvTdsizP5u15Eh3NWqkHQjiY/SLIT9NTmPOZM3weE+6xNUx3kOMPZgRdAyVzFhcYLtHAl2ZElSAQ9KilaSsbEW4oq2KmsbTou9mgq6pcqyngdBfIMDcAtd5p3IF/hRbkQLRxt5ZztpUi+kJzOLn+hn3k9L4YWyMdlULECFYnd8cKvnUfoONR9PwOsBDHGJfwNihSQOiHw/U0jMYyb03GbiSNcKX3/MUfW0IEK75kfT3h8gOoog8QbSfWDWDHaGVRfL75DfSuMRkeCvO3Wf09BjmAZdH9pJ42TyOwHRwIp4TrtMZpDHWc4A9e5vM6do/M0O1WgWuopJCuWhCLbf/wzU7ut1D0tj7GoMst4dV3JqYsc4sJlIi25cADVzwsvil0B6iMH7UTDW+fHJp7VEw+kQyoeGALZgaBTk+LjGO+OvY236JgsSFWVxGEyiF87TdR7oYhSiDxdJbwkX//cEeFfu8zZ9F+YwiJc5TXkkEfqAfQhyioyRmv5cHmpBjgHKtOQnVUSPL0zRvNIcC3LIircdU2tlWe8dM/WKOxKLU4bEtv3UxVO/NMglB2iRIog01uvlKO0EcyzbfGgQgWg7wcKCbRwP4PcET0SMzWG8sjkPi/bTlghNiJC49C5j5s5Q5jhVRzSXEB7CPRQvqT/ZSc2ZbWyXaSoZZI855AXYwtF+PmFly4WSU/9S4mDx6C/GU1r0ge4Bg1D9YsPJnXx6Y5raEuCdqiVTczbpC00x1qoUCE7HAsGPXDq3hrjIhvLYcN1rwvzB2iPWRNgqYXKTCfUTZa58jngzez7tjN/a0kqXD5TGbZLRlab7jsXYb4zFfiCKCZhfoAkWCqCH4j00g6fTgFlS97uSQyQv1GFmqr4z6f6mSpnRabEmy5okJvMbBX3hLVLtlt79QccesjlSyUv7FrCLLvPGwLOP65FjsyJlqHABekUWwBFqyXyzm+x5N6wf2TrCmNaf3K5YXRo7/3A9SzdHFgNAddtCAUlT54rxDHzH8k2BeyUq39YAck0R1i52CAOUDXL9H2p9b8/WUPu7ND/S2qXIcgRO0lxNEY9ZC5xaDMfvkCXUYpVoaeMDMLLzzIWJonEzRoMImmom3/QF9o5X1VZenVxm4E2yoJ76QyJv3jZyHuILp98kDEk6G3qE0mIDPOnNyV6DB966H1FmtZh0oEz73/WsTKeUM4xbpHUqueorvCj4PA2Rb4Z17/0c7arpZGmaS/243e5Cid2jVLJKUcB8CZSWWVN3kZ0Im25c6mi1ax0qP92ml+D3bq3db1TQGvgS/S24JwmMqXJ+gVInPOkGi0IEhRnGtmLlD3RULvkL8eOy5z7iuBwfn/ZyxWFP+lEphmwKwudKRk60oDJeOpzIfDp+bJRFHTn8Gp35d97CiOzS1omETANX6oPDGNlbXnFVFwwrJcxxjAB3ZB1wcxlHGcaMGOTrfdNse1Qz3jaDqlUDdU3ttZK2IXfGpDFnFZRd/KdgogwDV9vufpY+ZnI2bfuMTQ8X4VZbI3LxMVYAfjzAymwXRgXkFxP9r9WSqJD3bBd9HCeM6HoI3ruguBKA4lgIXw1eUoS0e36kmJxf4ipEIIxTFCoVcbJvIOMlMGD515WbJp5TZP4hBhsANWX19wvCW2SSMMYirY1xMNUJWb535k9EFquuNR59iHBy7u6HGM3NHGSRD91VQ+EMvYnEAz0LHiG9kvNctvOxdUQvyMuD6Qn1Pj51bJnel1Zzco18LruSdtbXnRQ7TFyDjB4S9k7sO9rQPgDndX177tF2dOnH+Qa4Z91N56UI94K2tFdvGCzXlL4ZIjPyyYqLDnVpZHNwtwqzyCSjljLUrwjbuq0SgUevR3Y//EU4FKXKW2+ibz/b1vySianPN/znZbjlWNdC530t4Q1yim+nHOzmNA7hl8dMj2r8hRNL5uK9z2YMn0OAk1mjjPGohY0xyBbtmTS+6s1wyzXiF8rzHozGVfKErh/GO8McIIt1EB2X+28Y1aVdwjcP92N/yKhWjtKRw1GrAHQh31felznvW+FyzsSvvqY2tCD3V17nB09w1hYleIvPlq9d0Z6NLTBV8OMA/9dwlrupYoU/cPr9pf4HNURbvpQV08beoEts8d4wsDEasHyXc0BWAAGx8gAzE03Cgv3MVgVxqR1cu1I0f3396zvwsT0JqZiZk79DqSw1wix70wwGz6iGwn5Lg+Ku+116LJIZtgm6h/jHZkEpE+8NjDTwSBsXSwStDTLns5m1Yue7ZFgqvPmHC38kLIxU8dnvq11eCPf6Ajk/9xBC/27K7cfILuzCZLtR8IkWLZpMATtZeoal6e8cKPVaEQ7Reb2Yc0PcDP1qqIXRc7+6m7AfwJf0enpOF/AMAdewig62azfP8jLRN6h7cqi0sx9vs5TwyIuZt4/3zP1hSsEhZffYhS/zjw73QTDRaMZvUnmmkjPjmuYZmTHninOArmSrJZlklxdrc2e1oToepzuskSmWZL8oLVJKyBmRC0Paz+0f5SIwE9qH7sPE+WmbBuPFayY168olpMTMPTuCVhOhjyNqwrBy3PF+OoVJ70qZ9BNo5RMqbks4c/NGYvGtfBBdUnraFWZU4iMBGn41V+7Ig9g7Zd+etbRuNJahRC+8HxyhhejsSoBpaK8oN/y7e5WYC6KBXp89djVQMMUYOhwNANy+TMDaD7Z4x/qEiu9fRFML9icvItSaBfJzgz3zokWX1CTOc6oOuWoeGn0e4XUNfrbIpbuOlc/Pc+GAHz9jHd0HSDeoRcZs31qv5xE9SuVEweCPkFvsXsVtbS+C/GS/CaGdr2CM7xU3r7IfIhcnRbviiKELV5D8xGNPCxsCz6IR9LriWq3G0ViN6SZMYx5nhrQ7UqvgkqdmQ0+pt5KW3xbZMHLDfGGgBO9PLf4heE6d/SWnKMwHt/7q5NcXMJmDEPM32WJwl6eDKp3YXUdcyCwJujN01aCUIXACCwGiM6Wjn4OFo0iTA3PVIXx3+j8f9WI4pB3wpaRXvZQfHtuswkIvY0EVhl1/ws/0WE3rh/CrcjhZoJL+NQ7SH6JSPdjVb/tt0Je67tsp8laSta9bR4Av17qZ6UV/1SWU5q2LDyi8FPXx0fIhQGRvd+ftQcWZi19Dk7UPUSY00R7pIJDiuV74S7LItyzkkW46krzqCXacpdo9/PA3u4DF2WDo894fgFHQVCrA8pu7fdlmyLvun00SzQzqFpq5QOunbd/0RR/i8/U45gdE69K6rRu/p3UMz7lYJ+t/vh+n6O0GfhVlbl1+4Qq2FmbtiMLSqJWt0gMUawxtG7Ag7Se1eC3xqtg3bpSF4xPodMx7VfCV+8V8iRzmw5CshzMt+vCaZ/kc9rUiAPFqDfIyVRKDn08TqdWMnT+PiezKa4ybUZHSdvP9ncV/oofDdQ2mQM/KxFEMSyFgf4+UUQokLLT65I47n9G72LR8vbi4NdrORx5B/10W7QL34k+jsXoWX7SiO/+AN+lCzo62s0Zo2siNp759yy4CeQka9eN8XKDzOMY8wrvzWkbwOrxuqda0VYh9CrzP8byZpu47Lszfyg+7rMWg+kUw+AcViNoj3WwXsBytkx+2eoXvrc1Swqyae6Xw2S+Tc97vp6NPIDKGyqhUbvMiCnabUpkftIOkB5pJCpEgU96hxUJyWeCQxoi8CpTlmCLci1Ffn2Z8S72Lt7OY21tTSrFGRO8gPwqEMssSyJbntEafy3zS3SoCICoPHGO11B1p+pwu6hv3TpFp0Ofv5bCPCKaLqnuU3kPqfvHM1S5lYyxMcz/RzHp+n2EaSxf3SLEUHcKx6dgD+ueSvdjFk9G6Sg3DENQmb+ScycjykzhcYjVU4Xkx6uo/jcnU0AZMZylbc8EIOB1Tj+mVXocn8fj7ZyCeOhD902g2D5prbVzxhqNBDjTUDtVipbObz0Rb8dDflbD/yLvm/NVn9drBZgfAnYiZ4koqsObDMF5vvu41nsMsgiRIs/CocQLtHLKiVkz3M5XwXeBkwdTHS3NDOtp9jrygRrWee6PGbz1ihuNoDS54QBBifr052aqsdT0+8p1pE6uG5v9hQYmY+SwXQliiUV7uWNAibIqrsgAxvwryJDf4RVvt3UxI50gOWOHt+V+E9uoKLblRGibAXsCeY8thtnloBqQ8OffxMFbC9TQov2DiAblB07WXCUS3BEh1XwQkEiLINWq9gh/cvItX3zah9Nv44eIlbTCNggRjPwMdNSAkwBpoft69xODnMYdWafB+s5MMkKq3/E9aH9RosC8CGrYLfaWPWQPEXmc8PtkgcSwWXjJo/+mkIjT7fmXKnxhxnMW/Ib6Mo4ARprByt+xmW15eg+MPrKNDLWbnISzWm1/mYSaRhdl3gTy81kHIiMwnC9+WuB7DURtrNWfuHA001lW2n2FNIbx4zAlfZNfZO0YiFjvyGRuNEIfYsSOc63ph01E3jLhB2P3Uzi0egYyVwAXTkNVxdoV+CIqYUTukKgmfC75FI/Q3nWmH+Xh8C4w4RnvntM7JYolOclAnMx5Xb4Iq4qhDXRlmJsbCTD+f6SrQkkCiY4tww8n0XmVZaF9AbnSfFuY7iaERqoVKtDZ/cGi8kUko+FbrTYcMsTP0oM1ePFKD6Mj08G7jYCYOmzQbrBIInbqF2up1UVPNbmJn5zMbViklyEo/IIyk7eFE8HimkIJNl64cHKJ/G2Nu/Lr24B13oGk3ylu4NuQw2P+I1hioLYSU/v6rZIOblZsbk1I8ko0Q91A7aLAFc7bV1zWgFYs5iD9taVZGA0yVcop4/NasmzhSlzJrFdE5f9iUPPXbKQScCvVUS5wyPgL+SU4Kc9Q7LgtH5+iTNmS8GoF9JtT7l6uqv0riMEpLVZL9Ih88Wsukho/2uaMfjgAxX7fr+7ua+aefWtIWZjGWf8YcQyEUaYmB6Val0jX6YGmYs/vbAxReUdX3qQhamcgayFVUNRcPm5rJZNcsBV5seOPvU9W221D37A4MFkuAQs8SUlc4YS+qLOvaXimjjbYOicRZ+G5gMt844zRQbdgpWDp7wPTLeqGDJ8MR/mxlUYyCh/3NGWzXV9xzmHhkkRnF1ZJX0OjrnPKpKnzcp6P7jPt6E6/SzOQpWA02IRAuP5plq8dWR537t85c1OBgtT78el2yZSYv7TvYwkcEcV5bauVO8DqNX1bkVWxgYfSYeJrgo3fA2NZgVPrNV1WwJhvAM1WKnjcj0knOxY+CuVcyELhOyKefu2OhoI109zruclmCeOI4IS3V5LRub9XCQdB5ZeKG3GO9H6JVIWmY3dIvpjZF44YCWxHQZg6PHMgkW1ynahRXDI+z/yLjrA8FEZvAaXEfanIO5MELlfFXHTE18PMGyM5Jt6/ReU7L/ENcxychAnG5tpA6rlLDAk2XtWvmIRBV/Cwxz2jRyeEv7qqnrs2jSSFxBDyuKBl+zLDdjJWzB3Q0+Pch5DlmF2N+kvdoZaYf43u/0oa4QWXgtlcUozr6lL7Nxby55gNWHfaL3u3K/H19v6rnzCL2MylI3pTxsC0nkCVxErDO6LZ6d/pkad74UOcSHLzIWTsHt0IPSLuTBLLefBuqcSEu1dyBBNh30m+zdq496noWNJU7cPHZgxg0oLn+Pekskyg5Ow9JFhbucgRqpPhlVWII5DVVljE/srff6N61RyNCkaEVOAjKTEpHzmcfaiGGo/AXZntLYAp1lOmM8FfUgnGs1Q4BM7dBY9zyhrylWDDB52e8EuCmTaHsJBONwiVSweMKroY0CmOCYHWdGo3L8u/hHzOm3U+txq5GdOjljp1RPh6ZDxSrFxBablkTfD26qyBU+ttiscpCUcC9Kdo22oiO0/T5CEm+03uIPLLy1NSN8ys9zfGfm7VjkV8XqzMRpjNlCZBWs/8O3vj5NuQDJcPWVRO8s5if/qIRjEGFNMxAlsymyFuIXuAvObDBzg9Gx5BXqZNcrND26JuTMhHgvRSx1qoSBGabPsv+vnvzNfKfqx89m9Tb8tTKJlgIqEWpk4nmky22Db5AaBEuaX+LeFt/WTgA7mKzIEBXbGiVPZSEtIpvmJ79/Sgarbu3j1CJEQ9z7Pln/qLY6kk9TZhV6vkukvp7E3Inp4TZj9MiA44dMLhYsggwq/KLFbv/YiXVmW8g+XFL+0O6lpK9q6L9aMfGXNgYyvaUhqScBGqdziXaETrvUuYaopxk8slMhJG/77yZqHeab0IjT6W+WBzkgRt5+z4GiV/rlIbUIanNDSf61bMxM4dhe/+DpqmiAPjWLq/whaxpXSs1Y1/Qzgay9e8p+qxcdnCVIvIH5+Wr8TpJub+bwRHvGeDVYHYrDNdD6vMq/oHBvOsfqZGhcACVDCWJl2Auvejk5rX3UP5K85Lyi1tV1Yh0DwrdAkhF2tvjh+X9EvFtldow5KH6y83x6KkMTd7RC93lmCWrOMBs4COZ5KP+jB8ATnYPQEbx6MpVIsHerknQk3AS+OJH3Esw9c5a/rZNz+oTrFhmxYph8n6lH8RuWD9zGHUmxj9w0X6dQvfEBVeqDXNmXegY072f2jlBesYL4hqroypJEyCngIlRsM7BXr8N8c8UvefWV+IlcdT50Zak2C7q6w6W6B9eXja9nH7amg9kxFa0hRJHu1JmwCu0tfuNBg0pABIDfUCW5jWL9SGloWMRKbotV3I4za9sBQKlUZSjUTtb2K0AwiDJ/TRmmpZwf5Ggfz5vPO1GPaZSl3E8vciP4IAQWaxiHT0ZnjvXgLG9/Sdi4YNqFCpXt/aveCZurAb/yfxACDTLbKkSADQ1nx+nK2uv4Z6ZHvWTkOlqIBRpQE9oKEmC3MiE9rc52EjeD+K6C/s9G4+AF4oXHnrcvWksCDkTnW986HEV5J/MD1oXbW1SkgNBcHBcIKxu3C49JLrSgVY75j+PRgB5Bg+NQQJeNxzopTJkUtRzJkekUXeGTxVpQOCjqHA2/Wq6blCvKZyZ64D2lJeMEtWqRyVqFPXaHG4Oi5yzRLPb1hYj4DHBJ2YjOp+uw6q2NRn0XNGZs29EOcnHRjfwBbjAjCxNAlA3ecRJaiVgsqGQrRDhDDvZDYCDws9bmhidIALTmrwPqGu0m6eOfzdVjLrreCibctJ3Ku6nYtrkt9fpborlkvaCb7ra3DeNRyD/uc7SYJbBDZ+VstCHHKpTYsQuQ04VdYgNY1WYvN5rMsFF7RdCPWl4svO0BPiSWtq3128kDMo3M62zWt3a3PjE2MxlJJxRTaO5suaqbWImpIsOalCRsfmsKIbm42tsH7hjDb69mhqieNbYo8UJBEIq8Mtk9XzdVUAojGNXXUW2DQu4KloJ+GUlWHpQHl8WlqdAwBwmOOYbSLiJjSqzbbasFEXgAlw+ZFT+l1KRXqUNBciUwdRluGWLUpThXc58j5F+OgOIKvm9Y+tPLlTp7GDJse8aYE2ft3BvMoMbv0CveAOi/21OxhS5J73kSTYPjaE1Wb+lNblluzZUHx+Fa3VMMNwfvcU2Rw186VdS/gM5v81lkddrQycafnW5FkKhmHKK5Bbbxi0cpb60x6+20qaLTw+Da5TnqugSPOSnYaDZWvy8UioiyHSYVeObBoWnSNEp4mb2F5q6OjiJ0Cx79uXUkJWLb4WrgxS9WnJJ1IXUsSIpOfec3TAOCD5ZGgAl+BaDKVzn3LpiiV/FjUxMZSfhtSoAw5VM/TWDQPksdaFSh6LS1f/D0Cmyfb4WluKNv7QX+3tVdSXpI0EWOIL5Rwbi5LlfSFEY4KRdHlaq6Xpyz6fdj/B1I1UzkxnpDY09gvAUhq8ru3TuS1PBPOkDl1lBOVXcuARUd23ntAW1jTfHRkyt2RrNHJ5g21Yq0stDShcKDV2yKewm25lsryx8xRSa7iHEnzST6pBZZWpF9HfcTPMEoJJMhZEJzmhBeJP8JlcV3O3kkQekvcMzcR4IMvj4S8nYgd5WcymrJXj40U84P4uVmQl0af8+pQawzLzVFACZHVEioNUEIR2lhFeCG4TpJyVvaMVL0eKFGXAklGaJmUyx3ltsZkCO4+cKOVlqk06KJGl375OiILqNTSn6DH15IHJDC714Ky6gJ8oE2Yr93eYFjlTGyphsDA9QVSfidZgYczxtUEo4rr1cLyjNwVPQ03gJ92LMLcd+jtAvWmb1aXnQiIIc9/HdDLS//R5jDyg5PrQVOu2QDlIkdI5RyfhhXXIE3TBZ5wIvyZZ2sI6CggJIHSLCrTUm4PCpQyUWvugKPf7SVaVPvFb0lB+FOPe2SrOE1yUSrDYOIiFxw2AC08YOuCgzhy9xs2jfsCPItta2UqiHZvQ66c80cq4GmbF5PLfrdZSQHlvZs0ml/b3FFylwOEmNXO+17ZMVbMACCITxpIlkvvhJFCIILOBMYBT/Lf9NSwCujoGalM+gNpbt98HpcimiJ6VKVSHkBcmdBHasMXkqF1lkNBOs9kV0NT30tfUdpMlPbzrzFvyh+pIUBjpp/Ouyq8SVrwyyZjz1I8TCY1cbANvJ+y/kVp7HuBpkf/19lOLy6BmqjJTBhInp1nDEdFxLHBX6DaR5svGYlLXdfP6y76zys1r8Bt6WrW7utiCHqVKKG6+/+LqGlo7X9+mJPg8NKBY2MbhFrDcb4UQdtU0MUMx95UdewILLabGM8zw6/4tfe0ryhfMySOq8Qbjj88Lq7rdry/TJULRfpFHBBkh83nIin5ONUbogbTJ9WWYgBl31qgKp9MsdK97u2QLrnjqZLmC6rPNxsI2FItLlfH3Ci4yO/qNfEUAuaHUgAAPdTYBEmIde5eKiOY638BTs5x1XMaagNnuvfNJZroiBzMJGbBhGTVDMc4YzWb/Hd+Vwk4FHU6cRyTi8P1QtOvfDxTuaA4U060zhVBWTeVMZN4ZmM2cuAJpNVyni3978qQJxEqEJ89A0D8ujiLhHL0JETs1Qw6b9yG4dd4/PtVCKt3NxQjKvBVrvxgYMBxhB6MnSorCSQYQlnBd2bplmapEKGW16xwns+D4KTjDiIFMmX3nSu2tZKYhl8xCCMxy2eBaNqCqTtZ5aEb5vQ+V+OA3+Mr6pthRdZSoG0oesj8wAM5qt0I/XL6HFHNFfuKnQ5jJF+pcdiakoXamI2EEU4IL8pH/ekDynAiqw72eyGhbguMXD6nShO/NlvNb+9P1UMRPYnA+v24nBMbBlgnhsRTkxbEPOZ1ZgYGNgXzd4AjwUnVPIgAR21iFymzChkOpKp9LHlbG24aBRbTvkCkUC5DTKKYcLdE60gF5R8IEIYbAmQzcSyurvqrgibb9zYGfTY5ZJv5zbfX+AUdkgvIx0svk84UByfe7HFTuE7yCPgq+h7yanWnk9PEwKDo5R42TUmtHXeLBF7Ajt2GCJhafXrohFKOI3uJJjZTYI7MvQ+DCOdvCYlicW8I6e/xeVefZ8EQH8DanBdSQLRb9+DFnzWsitNNUaanSBcjifH3M0X5jZw+bFDepX5qA3nKDjaquBEBJ0CZOminytfAyL30b2ha9fAzg7KVgrQJ7bwmmh4zWJiZI+rLNjGHzQ9OnvsaYHFXVeFXDd64kt9qAhgYLfyTKTiQMNhe1HgKwp557OMKzdTEsMNV7K4/KwHXOTPWIyW5/PJv+2usm2Txg3nIKVZEWSAWG2VhPodriCyGH5PownePR4y6/vwYZejT7Nlo9GxG+ixrxIIvRkzaiIRDpdookQz1AkwZFnXCnECZd7QYaMjPafW2jSHATh9SqZK76PPYuRossfDOzsxdhu6tYt3OjXD/56aH+KQucWlBIdEbSpMaKMoUu6vVW+5QX5Mz1u5SJ/de+DM9EPQ5eiLRWxPbpk3PelPNvIyz4+P36tOrLOrkqmXaIje4JHdKCiPQtdS0qNzN0dT4F8c6yhxcb+YxYMGB1OKn6u2eUofXXKNmQLHocZFpkK+WGnc08x2DTn1etzqhYOF4b0nHhY9w36hH6iGPCOPGH9sHYrCIxBfSTuTYAguVwfJa+reGdJJicihkooZu9h4eG12nJyMsZWURguvVxVg36oGA35CFMCbO5KtfxymrVTektxuuAZohY91ADwlilFOVh659QfOa1z79sIo20vg3amYqVm7myA+F/xR4rhrg5dhf1ANTN6Svj39xd4xc+a/zB0xMEJGE2Vy+JJFGH0UDUALSBKKRcQyDgEjPLbpteZCEZ0qq9+uPkEXoFRqUVk6f4fG/0dWD6/7YBtobcV8KoOCdNCUxckfAL3X02WGhU4CIwyyoADAIsES6CNRMogZzzjmxKrwf2C9Qd9qbQeGTFyYBKP0/+QX0k2IP+30zPYyBxrDHFEXt9uJSvaFv77Zhpz1/95VJbjMBhOYYBf5L6F7QXfh30TatYt8cLfDAjwLF3YlQBlZLui1w3WDLk0h6GCUXJ6AFHEFZq0ERGYqC4QwABl98BAwIxAMEV1aWG7954Shkuq30BnPT/C5o3bEm46U7pRliI2nlDxnjnr/K/F/1Kkp1gB7dRZLDb3BGlaB8/53F+DoM7rCIkn7GGGM2EyDiIVnz2tAGsIAumBuDei2okczvSFHzWYUx0KadLNeh/WLhyYU6Z431jrxUMWIrHZox/qjIBVbUGKj5R6Arf+T2lrE0f9J8RvbZ6/D5UwrLUF14ctMci4QuXqvHkgN/zUw4b37z5AL8VfjNCx2VCDB8r+A8tmCE0c6d4/542HfpECCd6XSB9BsDCAZGW2pUrvAUjea7q22bTAm5qwCqLOuA3aMUllFTTVBOPVdz2rMzJ1MER5lDXGUB6Egy/+1a2v2gw8uzhHl6j4u5O0xyy0puDn9rLuamOF7MgCbdCHyKujFlvv1YVqRl4D5PJCHN4iqj9bdKSJB0y4H+zxYISWOGhFxzWEicMPID0S6yn/chyLjzFIvGafx3GK9aPFAwBpK3PcvdDqFmkWQWv0ZAmyKLaGVgLHOHHqJ958mEB/4O5qjvc49VunlYMg3w22qcIT105/n4Vq9KkZvB3WLlWZNRgAsPyktDkd9Cb0nKpuD29e92Rch7MjyPDkD5sieata5dDG1AJZlaFiSYO2WbtJrHNqCU4Cffbdk6bbzqqDw4fWseZt4rGfnQe6HWpvP8aWjleSclpjbLaJHbLhfNp8YrsikOc5th3Ys4mp9BMM1LW0KHsjxDJypqkz3vADmuD1bVfoX5RQZW6ETgeQCaVNUnWXhpTOaHXZMNguXqqikyxhBWpytituf60L799yOhtfF9DIZdBwmj2+jIDLFQ2WXyrvXZnF/uLfDxcIDmYQ7HB6hbTc2g/4k2x9iXhcanynb3JgChnZk3APbvCAqCMJPxhRsp8UUUXqenbAYoxBHiWVIh1qSUO1kf+qCQK/61tM/LwR0TZtrKwpvql5tC+egH6Fngnr+ufEB6ItC5gwzNhhlDEnTYABS4IWPIWHh7YDE/msSI4JnKjbR/jrKuabxmzAC0O65QQ/x3AEX3+h65r86kYt/8zu8NO+TAz49J+OeBh2gPYw1tMGieiwzqrfEvwQxn+XShyoOmHiZFtvuWolKUR1alWGFQ1HqnRPTT1/HHMMtG0LoqAqWK5WjtGDd+KbDAPx5/ozHqFynkMN+PKsNBAoDKiDcHsssv9YnLNb5uxO7IUofZ9l2HbIgwTWlCINgiQhH5lFiIyv0oZeZw4KZQ2pW1RrUyj1SfJAGmSpd/ChtaIr8u2eBe1sLl5If2i7A15KuXGsYd+/6WuRWqRgE9A/8aEn/duOgIwmyuU5LVPZe2kX5dV+AGIniMO+FDaRBgqeZjNoMnG7zfJeNU245j0x0u+9R9sTAlxfgVweie2pRqb+dZrKZrert/qQQJB/o3CAYu94n/oaRXaZDduB1yJHqxevnpAcL0VCny0kR/WQTkZrfpOuIK4IRe/Po5ScYQkcdy+kefGuMkPq6Tn3BYy9NRT9hrF8s5XzELj1/CjT4ict7mPmXVMswQk1TtOkFRb5OlK/fQp0C3XEJoUm/N+EBFxb2HCWwoMM/BNJBNhTB7zpv4P6xuF+tvMNWq8QfRi6p8W+4YK4CtLWzDY/MiwLW3PdVPSdvfJzUsmK0u8ZhwfO6eZ2kYRfB0YDI2Ru3CYyjC89bMB+0QCXFVQ6ld6iOQKTNuAbnLfWvFurahz8LsIYxwQ0U+YugHKQwHRlWHJZjnSQ6ghFhoSTSnQ7igjwXOz0q+4lIGTbMG2rdZWoC1KgmL/65OCAyv53Orpqv6+UKsS3Y4BMFuBpgg8iWi1Dgwo/acDoje+UXryyjRtOaRtIC8kQS+aawlMj0Utn5NO2BtxG2MUwrK8cKbEcm9eXYYqGgiHZ6OW3MdU8j0fFobAGqW66zUgyYU5o3rNFvCJ9uY4jMAgCcMLdwkFco6qSY05Qw1S2GaJKza+pcYKTfYb9meMHj4vqLqzaqET59Nh6WI7OWdhlvCrxfdp35hA/0GvW07+flC1nJuW9mLIUV5jxYsqJea9Yw+yn/6b5kBvt2rb98Js/WZXu0TyU5QphOhMzWnT+dAqXUZDROwZVuJBeyysG8D2mr+5nCMnPzRp6x8/yzCuUD2DO2+ddpHWd7FiSaBXNwifTVSXCSylJtTpmvA3ilK0vy9bEwj9JWit2qE27jyqt6GEKKsN7gF+m1V6HXbOj+t8XHbaTtZVeXTrO6TwalN5pIRzvhQAgA10EOxVYUJlEGTRP+4pZokGfzGf5KtMCfNHXSlWmtOc05xso0D2DSxny4gmeCDOVxW4J4TJRxjDLp4K0GA7RK7HxZWaW12D/GHn2+HF+8SQFagRraaGIcZiSKnLiAp/oV5nQk/3mY0yole8085UojTdZvmzyiE3n/BDPzqFb9Zff3vhl9DtRQGZjf7phuE0oLdsYrh7tJ5rkqhH54grz62yCCBHkN4Uw5ioKe18A7CfPNFkFsQBKVr9QdIZV1HqfwBvp8pZyUeSSNZN/GH2OEjyVjf45Kq25yzXHUJ9zr0PZmyDhKO4dyj26lZN8xLEIabzVprRp+9o6BRfFLpHKYOPdlImLAbB+Hz5NKoJfziAMh7yuuhzztY50ZB9Iya8QepMRmkKdUQWbWCH/SF1kXyx5NNnAhsPRgCJeT7gZUKUTnirWXstpco++Yebd02wxzY50a07jtCAaDX0BckXRzSYUKDv/d0PmHmIf4OrjL+hvHQkntVp3T2KrLfs7bLj+0tR+rljH70phnjJEkg7eA2lt+xOR18KymISOqyq3HCepxAK7bBu/QLznarnB7Miqx3vpSXkRpZcNH8vmJ4rC8Kp8MwoOTDWW4E+Cmvmh/5FtU3fiDXY63t2qQsJIhZxoKCLZsg7mX/w23l67FbRegrG7pDcHP8c4vYFbSyaTWn6W7uXgmT/RDRJTeeQjqm/HEzT6kkKdcRRvJk7DZfJgGgZUncTjwQHYTL0anrQ8+CG/JJOaXkeJry/93uGTOOBwmOE7O8Y5lubda4lFe2vRg8MjhK8utenmTtpCPIm//H79bamvvWT+wbVr/ZY+gZZ8xB1Uc/xK/Bv922FAqIKzjsRvwrHLc1GptbhvXER7zVBfyX2sD3aqmp8dABb2Q9XL6hjtJliscoRCp3gsAVHNlQItba/kaNW3+H1zVPvziFvyF6jN+TlcAXOk/5b305AIl1AdAMdXrmcrc0imgJlfCW9RhZvT1rZyLtO+N994O1F9tvbxV7IS0M2eHkszo3gD0jgu2uVvLIpC4fQnPPBx8w2Zymq89JWUkZgl7brPAQ4R9IpO3MknP+A6KOglSOCdzqSzKmYJGrFAGkQ4P1oRemJ7giWWxleXb4FqxelNw1G71rDKVQ9P3ean7xDZ0C32o1Sr4p+2o4++8GSQeSUby8cfSwtC05MuNSFEYIFx/Ky3qTpfB5x2seSZFAzfl659rHKCfOGcJoZr7VhiZlYX8BOe5Dag3Q46z/cmpD9H0sIRzV4qFORHDJR7hACyXMl9sef5C4NYze8HZ1VqoWS1NM+xuswbhFRpR9DH5VY9bjaZ5Z4iheDKROpEPHxoh4avSGlqkRtoWH8v0pdRwOAIIp9IbLty7NIX8HqtO1YG5KXYI6WmrR6CR8ZcGBgOga28Ede1zpQG36qTcW84sovJVe7+5r5cK9sQbWlCErguuZ9jSG/N4rBNhOFGXm0KVpN24SgV/2gxCletOOJSrEpgpfF6T63E3NFOlkuicINXGyQS4Im8xG/pOktV+4KVDYITf111fdw5ynguNv0wRpSe0o7meqYjON3KYd6hq5lzahsdoEB6q193Revr8YAh4vJ1MmARx/fKmGF4zSK2tqRmBmnZI9VbbsVnDpAesXSX10uHzbB8nPipxZtINS5XltSeRSA94LVTxDR06yuvcP8+8Mu/k1D7H0jmd3K/ok8b2B96cIt1MeXi2WuMYj0pqiOct7xy8+CM9t+BdSgKrGpsp9sokY58OR+9kSg4+31zSJBdSvyBhpTXMK0QyBVqzVC9BZTqsrBtlMhpFT/3+XtqbfiVtLhJ0suEoWEdQHdjWPz8hj13JTOTsBQaQpL2HaqZ2E6+vkajHw9XvGZbeqa2C6PyYO9h5JG2Ru/fkBtjnFFqHu91JkZWPfqTdagVRW0ZmLnk4UgPjC/TQCSSVIu+QWAWhdXWtI6GIkrStK+oaXRvl3xj1YjrZ0UOULSSVYMTGVyaDHjEphOyWO9mT0KU3kpvgwMTPWI6gAhx7dyELc6riLLMXEFdDzZ7M3J9teyCKoGOhJe/TCX26bPGCX3QHmeyrfIi+aqBLTeLjjy9WwNjH2arXL5DMr+4fWWvFDAw+v/oG+EVIxQF2roK4ciRbDDc11AvYDkCshKrshcJgkI5TqT7HJ2aWNllDrdv3HDn9S/l8UaOHUYLVvVna8Bp34x9hf9I8u2UELIs3oLGp+vNhQXy7xSr64TvnueUL2AHLReoNHrSqPQB+aQ+QQQBDbiMXs/0qcoLQuG/vOFd8T4K6HsJ+e/Y1DdjaiF7DaPmfRnPyDKyLrBV7AYhMVB7RW3TAzCJWN1y4j6ABPkgIp+NByG133+WqlGhPg0w62JOg0lmhE/dFqdq3pf5jh0fqsMjgVkshkuyUz+XxISPBcJS/EnZu3UzhXFQPr8gFlQE3XNJbvE8LlgB63OFB9qNOcvY2+RadS6Qxoj0euO+bwDIIPJIp14Azq610QgpBRJz+MLMjTO4Y1HPf9WxdnQx0e43VvHVHtVRQKaJT3tRtOlehpkYJ9np5uYIHWRuf1O7vFZLIb63lEzj04eyRdAPpMdBhP2atlBBMn+WRLQMJdYsiym416LV624uOhbPVGmPDfYltpXVpU0VAhLD8nCJ4EdhBSxpIp0a2OKwwjrRFA4ZblfbUBH/URMh2TeR2OXWaSG6tEDLQCs/ZYxrfA+PGK4qW6kN3fDeCKHt0SRupLRc9EbhLD0QW4jthowOCPtY3CiTHLs7MO3lvy4NUZC7rO1kakVoahbZKpfEAji+NyJul0UP3eEMAb+2I1EPwb8Rl3EJmguMOSGguuXWjTQZqe9c6K8ptgRWux9b2gBZq8SeXhT7WDpaVSlr0xoH1WorncM0tqv9hJ7DDRsQ0Ux2v5R/qnXQrLA7ByYhaIA7ot0fECzRa2DTY8fyHiSGVguFaXHHnqy+ZwcnE4TEtwsYlwUup9a3B+Ly5fskgogOBZcBt313okLzwmlvM/k48d9LJvVt3VC+cxZJLVBPtPQQZuGLEjWibYhBUtJs8ZBWaDflqrMgMqxNIaqqKL5i8dRYlqMGReFCPZxIo1VPEb/PzrRh/RjMWo+CUgQKdErHhyc3iXu03OfGL+2mbnsiXKNB6mnI7Uacv+B86rlKygxSlhqVbo/UuemCJZp5//Z6qbjn/ddj6pq9apGSgJqRSssqshW1Q2fpCr20u3RYMV67hM5TongfVm1/vcii2bMpwodkTTBjHDUjIcUyfK2/uT0DatCmmltM5rDFigH7rHME7WIVwT9XKuIMvb9pKikSTEgIcDppUvgzztyZ/neuxj58Xx9Xqr+k84xMRj8GiMU9CsMFuLf0cchQ21Fb7+jZteVnBMn9EZOAG/6rGxrt5dtxs77Um93EefQeaYtYCOZyWHjTre/kbHNQtTXulmwgxR0iiQtxSAk0Y17s4oLBh52Dv6jQs0R/TkKUxVnxU5J/f7nqs72mBfuJIiAcs0uP9+dVI6DsQlFZQBEjN1Pw8USShxIyt/kxOh0k9F3jua4/2HBdCFscdM8Efy5c7/QE3Y7aNcra9uSUCjrJ7rF+7Bf7ULfCVfjRzC67/fW0GrNrgCbZXtEK/xYTrpNMvRdqhfC+xFTWAUdpLaGB+z+ErZzS6KmeDiVr/nOUDjPgj6pc/1KUJSOCjRCUZQD97ARZHPfbrSXErd//oVZ2vNDMF29hSywkbSgDYjcB9B7fITN8u0i/H58KFvY1yYHDw5+57uMb+KcTt4gpz/Vi0mj5kNsCvaOQNncqL11yFyURIcfy7+YlLUTziyrEjqbga//aXe578axG9SLKK2b/4VHO5PP7Ej3yyO9v6soklYvvOq4oTSsyK1Xzv21rfUjLt3wU0EykROC8sEu7+u+k9W4Uba3vHPcxqsphn96Gmwaam/61rPWAllzfJ3g744xOYkW1eLeRs7xmi+Vt1fk8uuHR8DbuHYcby+r+1IZ5e3piJVKEwL+WSZNea6RZG7BwbH46K5TIlBGHmgzBm62YP3RD/OYTn9fqsDpStDH5d+u7pxIaOdCTWDaIYqOZmVIE+cKeybVL25FlvmrLZ8lWdh2ByGUPm1Bn02qCkniSDPcbgkhAr+0VwyyAXSY9qMwK/j5olCgFV0PmPlNRDSTwp5Egwszz2UNBagNYqzDP6YxECyq/4FQr+WoblBAzEz3nF75LeuxpMzAlKUlHSWuaKkxxbkCE90fpixyqhmCGbmEpwrOBqoNzd4Yb/v7zj2L4GW0p+SG/W4eG8qqvSL4tHWOdTgR+a8pzgI5tkd+7aADzhM38NSQdhmTbyDDMci1WQvvcz+Rv+w3nxY17fQ9PJzBRBEi7ZKtK4smNjneUa/Y/X4fGvHo0XhJeGhVt847ptYyKUXhkUKnpxJ46x2aMFIwFuuC0dbmbYst9EkvCkjYMB3xl+rbzMVGVAgHt+QK8tBc5HlVjvAXnw23nKyrEv7kMtGA1IPJzi3LxCAZrLlxVov7KEjGUa4qbeccHqrfD1cM1RZrNAA+ZjuPYn9/DfgVxVrVLWrBk0L4qmSRrnt2rY59EmqgfmBTzHNwT9GA19uTwUgSy9SghyATEeMjZL7T/4KGGAUvhf77rBP2e6xapPO5oKJ5fPxzmS04ERBzDLlx+avTzeB7zbHcsnEGEzOFamEFvqT3CUjKwzRoMcdLRKSXFa93wUMFo8yn45Oznar71Yq3dHzVWsvzBFHMEBc7LP9nm+5O0jyDhCwv9PQUdAFfJw2p6rC+PUyvmpEppkFoL1H9klxI9za/M1MtTnJ+MbI4AuG7ai7BwV+mDrkFjiWG03/JPjrVy6NAZJ9AvtyNGDijkms9tly97hPXaSJgCPOAeTO1ggvLp5HeyATn16sZO4h1xOpQFWWB2w/fMgUTOt1mb6eL7Nn553mH8wx3rv5DJlyK5fZw4ghqtJ3XYW2e7R4PaBQ1ipoc+EQyqudtIHyJPKkEzjYUy6QnEo0Oys6vAPOXTaRTbqtv6z4BawxvsF3zyxv70oJDcLBnzWZCwN8muzAECTqRPtyVvun8l11nAtSCKZEUHYFZpiOWyoPMXvSkGLN0e8lFNXNDwIYE0rV5+Cu9YpkwZ6hTp/iqoMWICT+PMt4w+JMjExRUaIM7WPxjt6dBOx3rxHlkXsP1dhh30VJFt9JmsxVYV+55tDFGJD4CzVn583BHMeNxNOmbeIR6W/AzPQLgQBit9jq0AveYJUXO7oDtUQ064x6rnnRYJ7JEklvAKw6mV8aHss6Jj1UrLpaoWDk58boRAhi83taDiTridB+UmytBnc91XAEpYzc5LPTjqadT9usgbb11QV5B2XTLSgv7xnNWCFQMBGgDerJToKjk+hfP0pZ67cU+KhgCuZNBiV/oLuNmnLQFLM4QCQcr/GrCPq6xd68fwt18i/howNfkWv8zqG8FKCi1wjdw3i4rdrTtrtkRLpteU8y5tz6fcFJeEgGwZ2Tf5w6W7DXaHfebkZglTGgFEP/cgkEVPVskinSJOYqnSfhU4GpwKGa81HnQRpwRKVKlgtpA2FN+5MI5TH8002Lta1BdaHOe9LiDtBp8jMVHC5SSIQFHUwSnJoanx7qcbrGs0GScBC6plWfEROTRTYdo1sl+AAaj4UpAc+k8CtLb0e2h9ZafrGH/0RW8GL2stSEOdPpXVrknxF2MVjoww8LNQTITuaIYp3rIbpSGU1Df307ephS4W9yje7h45nB4SsaYUIoEUJ8GZTF0zroS8xl5P4xBFXcTM7yjfOirZsdSNVMYJNpWeB3A4oO5t7OcRngwNB3dSQ2niUoh6/CFwlUaidYKByVaK/jqZjAOisR+jFOlWfp2ERC+B35FEIbdzkH9EKHtCQ5qYrR2VBQdeTNG8MOUfw6zXWSrIr05lZFJve0ZRqBsIn5LipXI4taaYyGLX4ZHGcq8Ue0t22QDbNmTqnx24Tbfmmi9fM/U0KlGtUwJ92Bh4m4qpoFtSL7HwR0q6RRCj+DHI0ePtx7G5+QUXh08SHoI4k2RrR+/xtM2GUMI7KjbTI3zlPPreo8jfJuP7YO5E22bFuozwizDyyB+gH7alRS0CMwO+42ZDod8+ceLDzSI0tFDeSWUhbVhsFYNXTkqgUMOVM3n3Mq0btE2174Qk/ErA3eFdi1Ucf9JWQIbvzfiduBXBpKwyYXw+61/qr8pxOC8YON18ZbBIkQynwzl/E/bFJEJ4AyZmmG+kSWUzFf3R5xM7ADwgPmmecozhiLPj5KcsP8T1TdRh/HM4z1Y6kpIGQTyhhKFmkf44CitFYLeEJW3H5JyTioetWIDoM3zqPQbabo2UUTQKPBG7lADxnWU9JK2B00U/jqcC2edw+A4cw5Fh4WyZgki2PGEVZh4MKPE+MwbtWXUu9OZFB1zuhx9DF6Qc8/2syI00KMO777rNEbRsKzEdLJnBG/fFwe3Q1J4X/6GMXvBsxqKzj9rKBvimqHb0P8biL3KldcCcFoggeHwFPJMfatvoXTHkdpZys2Vl9zNJSfL5G6gKmp6xV5H6TvqD+JtwzXBkVZwwwmAnzyXw2RmftzvD03/DUytvgYwHg1CSnt8o9xD/yd3KHqOg/Kle/kSJnK7lQP5iXk1hcHwOcfHyL89UfB4pOvExW9SvRWSbIEQG0NWrpao32VMiwPGNRxZ9quID9n3DNTGNlnhtNnXis/lfelnuImhryYaFmDynoJF7UH1V4DbMfn7lzpBiUsPmReZmSnF8Ni1xUMD26yaILPSqIq+38i4IXUl8L7MjQ3vMyUBahx1ANO4CrO/xOZBN5USkF5uvckW5nPQ+ZVO0H/s0Y9fRudyI1+TgZ4YO3zLd9Jje+KddfVdH225oCgtdJCjIHP4wsX2QjPyUuTi1nnsmfsrDQ8n/TPH0+0b5lUgQSexbwC38+kobFboGq6S9JB4sV+UtmbL9ywKdcvQHYCdW9rDZy+iIKKGO/teOI8EPMC1gGFukDVgSfdkHRVn1VRhpCUVBrZTQ7FKEP/j4F1T4X+xGqtgNKa298GrIMcIJOHVO5UBiN+58FHtpIH3zlS6fPTyFX0oinmzdAg9FUIXO2IjzA6R788ifrH+IAfbPr8QeYOxpRNICYRRw6VVPTueCM1/CxphGiGpDeSoGFRraB2I5HlY10GDuDzoqfjZpzW5MabTeodZKFhH4om1MBg+rH2Qwh8NqbfVEDuFpmMhxYzUTgPrPqZSU0YtSRfkPOZiMn3OkUOL4lpFD31zSVQJnl8v7j3olqyKjxDawTW2Bivu0E6V9xajQ0r9RFzRfEbu5RBuddrwLoHqX/6LaC/842pAlzcNiRZH5LEJSRfOQW1Nrv2JnoCNMGchaVddl/QDgHvKyKKs8u0qfLBBmy3bIv7eaa3EFzBQUSVbC/hSPGLlC4DBvvftpYXdrLnAVuFFB4vPcklwRjTbYHSQRLiE8Nx1eVjIJ9B43suDnm60rZiNfNFWRN+ioab6YruRW1w8KZ+GFAO9gbSoSygCNiXBwCMK4cLXgjX8Na1P72r3qKAHn3YlY9s9x1QDg6uzEjbDaJ/TFn1KM8LHa1nbO6fnpRKJoR44kBnKYpTQbuKgFq4kQHPJWdnIijuIci9v8bt5dE/YBQo7GUqZ8CgsQOIixsmq/dr1fubrMGIWP+7lMLGx7w0uSt/+IkEvhjSjQc/84YWj6/DT5gmkbrGacGAKfqjSEPAFBaCJaTYNoliKmqDvaQ4wlf7jg3twVxUrthAKq76HiESOh9SXx+wSxFgsMfH0WlbI2EUHVVJBOzokcHYwWO+xcYCv0VbqxzrbS/3Ew9i+zvkXi2xO7+sxtnQPe/vQB2VkNdNoHo74PPQgDXOvvbLpST5jn483gXpbGY45ZCw/8keWpppLfEOUMkJoD0byePtNdNvXd9gZExJPBg/6KpcKZkb3poI0G0uhwFTJxQmV2uogz6QxOeM5xGKtPZzc9xRZRKKv2vjY5tWOGAC/c0Syq9/16aKauZYXmSfjIVQ7pkPjx99e07PTVCn/SBQQ8U+NDcUvdfECrYOI7UlIg32Y9q36jXICDpHAqEBLBi/7f63xghyDmgi2QMFdh6vImoFVIgzlXErHQn0Gh8IShHSivfdGvKpQhVMIUpiGw+3Zaaiil6MfsZ5r1k/cwWDu4t6VjOfgvCen0UDRAtyc39mAIqVoExahLjZsC+8GY3h2Zqo8+Nr/TtR08mDL61Az4GXsTLclRbeMXIGilRiYfMu2XkP0GOIECNwC3nlyanYDX53VZTTsmObj9C6ix0lR/BIl+YxB5ZLVZhOMIcRSuf4/RpVX3Zy3aDIE7WjTrFyOztOWQbCd7CwPbd/aFED/3GxrOVauF8DFmIapXZAZFdQt0HtFY8RuBsm70n4XBqEXHbPPjE1GfXuC2//HJo2t3QaeTtqIx5Tkz1FPyrzBjjDrYrOK002JM056fRGUuQFTbHnjgIN4o61AiVaAesZRsJLw+RIe2L6CPkjvVvaBj2L+tt+mCEXU3Xqh46OQZHV5ugheiRIzDaKt3T2IFbQL5NwgfwleH1E/Ruk9i7W0ELoi+FXGMq+yLGHqqrOUBVJkCNuYFk17JqkCNO4ncYbwivAmxW5IqzLC5db3O/v1ci0ZX3ZfJ5W1patVDYJt0SJuqtZRBs6enrhrVbX8wUPOhITum4Qn/0ZJdriz5vApLD3bs0EUS5qyGe45l3mfIpbkBo/sd3NgYUHp3E0DGzsfGbOyVZIQZZRpigzul1C480kawKvGpk0i52AiuwcCaT819KB2yVxLt3BcD9RGShJFsHHVx541ekO6eHCF8mVcoTbZSiq/To5fGiSym0NVfN3F9diIqcRXfpWG3G7ovtaEiG6fQbibCmbMyECCAJ7AtNxS5Qzrd8T2nLG+dbmpWBKuqNlrKfzx7rKn6DnFuhzmd8cV3AoNPZozfiHfOMNyrZ9wci71k7baucu/OwwcT/wcN+T7b/MMZ/1Df2iAxXarQcui5/M7HS5cm9A+YdYT6LGZFCjOc1BfrqLPA+yFntWfHc/sZYGyh+2hqKn+qb8ClfKGcGMOqyqwB6DOPp2BpNvYWX2GU9JmBL6UZv6+gr8bTtM8NIButW3ASK7p5DZlyeOAEAij3HFSWbHNfv0pTU3vZ2fb1ZYrr9P5QOYrkqDFyVabeGvTVMycwSfLbCgHnlRyhcltVvtQIFd0mu4Ik4kMaMHG2hm2Q/zJdOLi85XVUr+uwS6UhT5SiMgAZigBV2MmOJPvaKVKtU7kw6jPlRIP0UsmjkQYv7TNNl"/>
  <p:tag name="MEKKOXMLTAGS" val="1"/>
  <p:tag name="MEKKOEXCEL8" val="False"/>
  <p:tag name="MEKKOEXCEL7" val="True"/>
  <p:tag name="MEKKOEXCEL6" val="False"/>
  <p:tag name="MEKKOEXCEL4" val="False"/>
  <p:tag name="MEKKOEXCEL3" val="False"/>
  <p:tag name="MEKKOSAVED" val="1"/>
  <p:tag name="MEKKO" val="MekkoChart"/>
  <p:tag name="MEKKOCHARTIMAGE" val="FILL"/>
  <p:tag name="MEKKOEXCEL1" val="False"/>
  <p:tag name="MEKKOEXCEL2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True"/>
  <p:tag name="BAINBULLETSLEVELSFINGERPRINT" val="-18735680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LINESPACING" val="2"/>
  <p:tag name="BAINBULLETSACTIVATED" val="True"/>
  <p:tag name="BAINBULLETSLEVELSFINGERPRINT" val="-1854143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H/Log8u2PUbiurOUl4y41Jzy4TWIsCjMT7H2lbswFSf5YlSqCC1S2Zhx3Ty/AcY5X/yXrIQc5sdFWSD4P4IxwQXije4HSiFru3VfCI7jQdp05O3YjXT5D1OB5W8G/xov+aWwrcoSJ1dqPf8dxmeSrwSBr/xPmaUFgmgwgq9EMLIpvaJcOV2sOphaow3IETqbeUjWEygXJNYERbiuGYDIpHpu1bymlwC3eaRoQhMcyWQDsW94+ryvMFBt0ZF3u/NYvd+wWTHyEGvjKeb93VUzFyPZkcKL1yWcvD7m/WKNJzgVCBv1tk+yxRU5Rp/C9kUIiMnX/6BZHctk6W+5nRSXNxX0mGLsyDj0DIAfs/87Yp8jZPwjaGFwLxhqBrgc/I3KkxHxsp7Ec+Txh2o+1qYvONQFOHpVw1cSLV6WRHHSMZ8eJ7Jur7s7wem/RCE+jzsGTMY7NRjRH10Jvri4vKWwDJbDIusaGZQTTPApmI5vu3lUk5l1sBl9DAp1vUbnqpQ29R0KHXdYAU4LBL6qT2cuKRofqP5iMhofadHpCPJuqXPa6MZoM3gcNCE2G1/E5BwS2cJliXICVF51BvtpfwfnF7oVZMuWbB04d81gv2sd4WPzMbIfhdCPyld3OjUGobKuEW8/OhdXPTllnOJeM7TGv9WZ4uRyDGTKAFzm7UiIP6QhSjabNDZP3zG1SVHhl/tTXVynCYGXj2KhBQTeT1pUoQ/933+n9hnCqNS8Mwx6BuxgQo1zjJaCPYUBXZE+AAlHdUjFeoxcCQL9uRvZAcvmE/W/OXhUMSrniuQYaUX05AR7BVo3eaaeWD8R+/9mk5TdC6QGIgBnLeOTKZl1wuFXT+QcbwyJdjb8XhPlGUT0VaWDOxXoXF4Wcnq9BU5I6mOwj1404XP6HvA7biFHrxE2hNAWxEy1eFqWmQy5purTy1ALEb0zZ0IIV4vbRmvvuuCSUSOfnKgbRD5Kkcmatj42q62K6S7/3myN3GqSVNmKEY3u06842oUNzUPtcyt/lZgbEoNvCeVR9jA5Qbiwo08XyntgzmoXqtgye8KUFm/CNdv3k6xD4QBOLELYAcofwAEIDkTrYjuZ1K/RL8T7BR3HeBWXSXmYCsK3xcplBaNnhtkoDMM1UtUSHI6soCKQJSZoFIfkWnbav06Yt1uNF+W0h4KTmIDkVbHkhutX2sQi4Qqvh5x9DC7BgWXICVlS8EnJhhnqcE9vo0q7N9MZisqmoTOo48b9eHl0iEMxLR0UpUArDL/RAYDPPiazADhIJYAiCLVeVjAlDNVlRTfOBTSi7N1zeLS/wrVgnCEgoW8qtEcg2ZkIC6fd3pdBgg5kEWm99Ld8UPrUFhHj1W3kuqRNd4NhfoUWO8wK54sdM6p+C9O/5Z6iEM5uvuMnSq0Hjujp15090HKRVDqpRX3vFRLsaxE4Gvp0AAcUX+qDlVPdkAy+SYHv+RNrjVfCk/zo1H65z6osiFCaCSqWYO5L11DJAM4+7OHU9mCE+xGGeosnPFDJ4PdE13y8OWWf1bFuUcQXzd5IBx53vK8mhHuVal4tQ6YBYn5zryro7Lt8mxogJrNHLb+VuroOPQxQnu5Q/7+my9f2Vmv0MZkpvrZDH2oEnGMV2vFz4IuQwtc5vNW+XYVfd352is9rB50rY4JPcG7R6lUMI4UhuQ9E3WZdfT6IoOHDrDiVBIKxR4QciR8Us1BavQoFkGx2CcB0VOb++fwhMZHJME727gTgym1yl9DGtskF8HvwaSo44ruA93afQnCqlEVzuBA50ECSRCfYlqvUTDv1teAsl+w/FdLBr32kJe4ic3OxEwP8eUbcHmDQ2A5f18gOL79paLP57U0+GhCZVroZlljVMNU24hNx/5xW0xyxBF7Y9D7RXv1LoRliZBhxQcArEYZbnX05XfWLNEMzPPWGq+L8DAis3pAQfn6lK8s6EUbMyL3csJFnTGVQhwOzLXjfXEBU09WNcsETiN46zMHB64ngAsoce8ej5D9x1eziM9EMrpMlK+ZwTIBWrCdivq1GkcO3o0URQQ1JkU4xZM2DrYI+WWHL20PIfleIqG4WO/aQiv6I3sPHKl7zglMFfJ/ch1YnAQVtcH2RXnSLOYGbRyseushdWli+tHR7YWSlC+0QVrsjhdDh26RoMUGlD8AUShiw+EheU00YvqDIRrK3NeZkCwQ5dhyR5i8L1qrqMq2600Qzoc9o2V40bo54PTXGYEPcvLwPT26fNFN0H5o+nSlJEylpfDfeT863TZfY8jKDgvPZSGkc+zzasGMM0VnzYvEBmjzng5B7zj9KXamJX12rY6Nqlcd0pYI8ZJXhqua+egyHDmtIQwEb1zdlvC2DKOIpIMajX0Wt2u0B5gRRSwAbzYkZpAJhS4a7a1ex55U+HUkweriqLmOY2dcthVsZnPDhZC74PjgvrXU9FWuI7bVic89z658XmcY6+j+U73dC7TiKat7cYR2D6arpuYQyDd8ja6Lhfq2ge+VPXy8edRqQlMO5SXbCQqngV78W36lpr9/fbJBgHZoj6FSO1X8Z8JBohEiQeoQkEt1eCHuNyy3akaslc2jKL7CkDNqBcFKL4X49YNGkLbqx3IhHLPPg1qVqM5nqgJnGaHNCW6tBQfFm+gxrAQ9egBPgZRUoGs/u/v7hWPd6gIcFL/FVMac43a2pdE9+1UYLtMrYWVg3sL7AkG/D/lYJJGVo+yuUBYy8alwIwU/78oDPt84W3iTzw5CRlzQQT5qhbmriNvAPX0WpshNNgdBz7CIpe/6HnK6Ka+ZTC1EdXqntQtb+wwhjbMeyuyDUREkFLjrwTCJQByFFEIYqvTHrdxwivs8aS0VtsrMawcVT5YD5k/gZ04dcxV8ctc3l8VXRc6siU4yItjT9jKQJj7AbaLj+vcg7Tx3NzZHvV2fyNNHpUAkCrLiibdxKRbvMeZh4EDSIABWvOSuUaKkxZN0BVje5AFJkLby3Fpt/ZxPCpT/uSLbn0Z7LeBDEl65ZOzOC+GUbLGyUORpnRs8do5dgfCAMdlZx0q5ja8gKik0qdRYRrI9RZ9rFnVtX57/wjcIp8bZBw13ApODGqt52rYIbe3on1CXTZf/ajdpgMf8om041kZZyNj9jAwHAGqUyF02sxQv7qognAOOQ1kHA/+Nj/72lI+luEExmDQXG/2MXRt8XrnqtSxYn92RllmM7YUCZj2uPKmHzj95bqQw/k4jc969aaZsg7XwLTCStZmRoxC8VtPGtlvveFSdDaM59COiLO1CQPwmnVlLCK9Vwtrg91JMNJCQeIzQgoastedRvC/mFbx4G4JcT9PoM1xIiZXwAmecex4gVGs/1OilWtNrugOoFxi7SEsYdiUwsnwNirUzjK9/fIxE4wUDcuy/NyRzOzB3yG523PmVdDBW4mwRPrtc4tuJuunLrZYsge3ujvvoRjNjWgbwNoMn8Eed3bc4oqMhCiKEY5/+hKxgRpSQwe7vPSBJBgHpp+v5CDAD4POB2WVZNv2r5rP9mFmBX101gktxn8zOQF3dzMirySj1LOTBARgIn0FDsKoFbl+rmjpubOxl3IiVJ3XoAufIsHFWvE2tZgeZeJjh1n+qE6scQ1h2XSQh+zS8ieAXlZ0PNhKP+rgWPSBt+JpalXW6kqQ1rvDzy3s5gghbgrbfw9xLEcYPrkq2c+QlHfOP9Y+pYCXWpYvoVjqdb+tR+jiaHYgokzVo+PyW+TWd1r2cOs8rcVZZCAa2FBbCjI/loa8PVz+sUroY/13As6D0uK6tiMO4olukbsF4XfwUnXo4amTWxdSNFXe9ISVJ+IlwbLqmZ/01SQ2x7RfBYB1S+xVpidnbxt7s4I5dDGcOqCzxuOcNiUBjd505H2y3HP5IgcHJ8cR+L5oVZn2bb3oWC3fkS1WuFw8VL4Sxaa7I1IivWEvogIEZZadNEDERL0Dnl3qh0oySAJXNv+usgu2hOy5CAnsglhLVKjDFUrP8YuWkiW9zT5F1zkY0ysdBY5qakwIJ6n3NcH/Ui+ZMlFaytXnSNtdrJVWUHyCqs6VLNfLfmRCkt4VxotChAgqfxltL4czD9DEUekgnLWuYPXl84qdY953/apivKBthCljxfAt7lexOgOCqjzakYt4DwxOnVOfW4ZH+qiSFbEjIRsKQwIi8dd5kOUXWKGxc4pYsajVUmvD6cYhTYwjSsJ6eIQOAe9U1bg7LHoFhdvHiCOq++WcOZS+XSVRALym+1azNykGcC7hVaYRt/Ve8LxBSTyT28Tq4+314UwmHb+dpQyRCioSNKmlX2mfHkjF3SngRQRoW3SdocyZ4DP3YD96AFDKpTHLkU2aYIQDYnsLlO2cYeX4fFzjqzDiSDKGjCWGscNkggliNT9bosHhqI2IF19NouB4pszaqKWcqQXdrZ/MkKfTEtTAdnt2TdHp5UD9vHNFEk6tvqciMA8kGnRFEc2EHEdhX8kHzrlX4InfMmAFLk9beTwQ/mokZnoT1+oak/H2eKdVJcNTBmYraYW0e3rySbgHtqdXzHsi8dBqErcA6TJopSg8zEWrtLr3w1vpIEaNCTaoszDo/7QPffS8kucd/w4hiZ4s2us1uO1P4X/S8DcIzrULTUBJnFwzStUaBDxksOHyKemPUGgLQ//6i1QNfIXT13Zy4ALLZg45PrfQnsCrTLVytPSQ0r8iiA+rPYQ90YG3AmAQ+lgpX/m2JuL8L5Iuh5T7paoTW02K8IRICe7nWqae5QRIyOH4XaP+l0O6rqypOlx2PNV5eLwqiwUMfL23DGZhiTfPO69LAC18hIUbfBJmaCrcudLul4W5/cHM8fVewzsS9lFilq39b5cvAzZzR88IexJirr+Tq4pG6ijxesS7Zf66Q0PZKB5Dg+gZh7EOVOuFLgfQ+a12Uo/ANVw9bUt7ZNLoaHH6c5bnz9cxDz9vcrWkdiXRBrfTRwGw0yI+IN5izbceunUZTSROv+lO6//ffdzwgZIkTkNARF5nB4JHxCRBWSicMvfTehI+2reqhA+FLMfb8BWNxv7p7lEJwEhYx/lh1F6DJKs36fqkgcrjpSztwySFXgp3vYaOL3FhOcp6kcSn7j1yiTDrY0Y9XstOq7jpdyk82qZl3TgQnQ5cdx2yvcIXxTu8GTNni32t2sztc2r0Vk2HwJ4eyt2rBrX2i9tXGBOHNCoHkcHgPoR/8453eIs7v/3cZPYkaCXynvlz/MsXQQphBDWbBOWjRmkqT3PdfB5xfe7iGhG2AMzjoxtc35UjnV9VNzBPxVBc6XFbExsQVil4GOFbm/vZBvD+d3KQ6Vo3DWJu4sbsde8ny+2B0hLX1GECd2sxLlyV1LtisMhkQ1sRmTH37gsaD+IvF5UvrXGTMgiLqQWX3sanC8+mJaH3MYES57KQgaL2BcYlzXJttx4uTCvPXelk2NnPb/E7Ip9RhZxVDtF9rLVM5MCFNRExt4Lih2Lyxo0rgkC74wNzxOYPeT4RYqIjVRZhHpD4dNEOg3KiW7d0ZHqRTXmPiAtlvnhDfDNdWNho27LdU/HEmJCK+QCjlqEc4ApNUXjAbiH9CRbSMisrUBuKdiu5CfIX9+8mXny040Br/X7Kr9BqqqrfFElZHIslKmDhTBAvo310K9MDfraacXFNf9UR4adqC5dNq6ETG/JawkzRno0AbzGsK/+cebI73D15kYWmSmsnzYvUrD58/H+WqfFWN7+FzPkNd9VQ9GP+IZAC8ynN1V0Tx90e8jbUo9txD89Hqb+n7PxS7mluQwQlBpa791Zt1eLAK/A3tjx9KXlcXXD1xP3ppYXadyqGAQ1wg+gPNbiGH8rZV+U5TbytLfS8kD+l7eyHk2Ivft9EU81uZomAzzjFlvB+YILIVC9qo97fwC5oD7NEUNyuNV+IvqWlYvFJl+vCVb6WXBuB1bk35lAsjOJcNYQE1BgvFSqyZK9EgtnwbgoIEWAEGXHdWES2t+e22lGOXxEikE/sK8baycLyYCJ/lYX9C11jXwYSnk64Su3rp3ZrLKnNvsRQZGDO056sC6RQn/RN2sDxLZCafd/GBn0GrBZ6FiKwwaZbAMrLQvwyUqS0zdbffjDrjw4egcV6jB8xExFIariU+OZfhoAM14d8GJUyr1kg5BsLNhdbFytRJZSX0w/EJhoZm++hyb+Oem7mOe94Mp31e1G7rDg5FT4xBHpfsHPz87uez6N96kHk/xKWiVPooBsQMS/jVIsR86b9cJE2cQKKqA/Re25UiXRRrUo8CYyXZoFd7nJS32BuRtxnhleOgN9og6NiB9s+G74OyAniodDpfn5hMALQcosROyp5vj9SxluK0KBPlc4pqh64Tatw9pR5HTANe7iD1Ry32a2HY0v2wzJn1GjtSq7fKEYtqAJD/ezoDFizXAZyfCqq8dytaIjHwzO6JIRXw7lraAQcP1N9mdlQyUeMf0F2XI0MsAfvl7kJz7HSg0UirEijmXUkLPyGJCgRIDNrlLNsn4wws93sCduZnYEkuBzf3MpgQu3dbB1Tnl35+eC+OW5cl1CkTdVmnjoPHxLYd368PQBRJnEp55qKW1U3AzoW7StFYclXpeVOxHd75Jr5cYXkt3CW8nE9QkF4rOgyxYwg58YVNtd5H7YcXjQQtxbCjnDyTbZfvD9ktrIChuQGLTsDLkbFNdUdJbAlXkr9qlrnE2g7QF+0Hq2McDIqR+PzMrClSvNM/SeH+pl3DF+w45aLV1bt0/nRYggcaEY6afU7sBbyOJ9Fky/hLtd8YJIcBmX2GxDIkO+k6z4qwbiooIZVO8cvv4muLGRrpQn+r0nej3E2qIL5v3+14dOGYDrEIf/lN9xF7me0fZOWfbxJXfCV7Tri4WW/aRviFFBLQP0l9RwuGBMiiJawzgauFXrFXbp/kqGeSwLE2kkvtzA1FCNjGWYwv2JiHUqTr5MuR9DSsFdnFI7pxBc1d7XEG42F6REN6DRt5xF8Eh+os/TBk50eMy9bGd8SYCZRVa91kB0s93vRlk1JcS1dSQ2ze8ZGWjx0QUoDqR8KMb8Z8ozjA1dZv763zOG2jUH8pDwqCnelBgnuVVI28qZDeuEWp0Y5HKCdP7ejiPZEzpM+dO3YnyJzaqUJNXIth562k2SgPBCQMeATttODqJFfU0vyKtUHsFrMzjIcOdagUbhYAxssGNChhMso1A6k5PN9QoxF4KViWIGKrF5vDdklIaHx9jE0kQnZioB9MV645eIi1zA10Z+JVk0L4SOE/nR55kkUlQ8PDb3iIyNM6wfR2TQVgsKw58ZS64UEPyic4BVO2hfinevq3p1vbxFG/2ll3gGfRaG/M8nANNgVZ3TfI1puhGmjdukW6d3g2ve40f5EKBO8nUgnuCguSwhWs1LMYseIWHyCnv7O5eJzFIRGQk9eSUUMNsyeJMQZ4kb0l+Stp/AIs9owWNETq40AynDcys5M4XEa9UrLMw/UHLoKV738b6XZQh8bv/hldySV3rgJFXQ3oHoBKVovSmz5g1Xp4s2PdNNbu8sHjhVFIgO1hjoYlDtAL2FfOcNeT/AwWE+wzpg0ejMusViKOq9uPBj+J2YGbOtwQbeesttlEUqL/nZV08PRuYjGXT+IjU4s0ZF2/YTgBOhF99FTNrvRDujx847zLxkWz4vaM3EM24JvtsPFZWaCpPhxs3LN8b4gKTfa8IBL6GLfrC+UJzZCdTO+AyfHU55gQ/UPfCLHNsl2umeB6nOJHeI3bz+d8zlhDrRr+r0Pl82ZsfMwc8hjddjLYcLZizK8WstOCaFTIL3P66KIb0DYIetiIrrf3TDNtG2y7TpA9WV6BSQSV6HV5NtDie0aLX41tpyRSogvyu9C2g5s/3Dq0MBAgRyA/IY3h5/tf5gG86fB3qbqI+h+nrewLJle+nSfwfE/HnB0KXzuboQegIYo+5jDXqcW2wtbtKDNBT2tSCIfK73FASHFs6Ajm3wIR1PzBC4daFsl0/Zss7FywsDteebPQXo+F0Y8T+26Ye2FvRsZ2F3soEnnTvlcZ/oFjrAjXxNu0pNp/tpdVOojjmGLlNP7f3sbsbnCVEVnd1Oix1H7+BZK5PhwMmTEZgfFsb26voX3LCqvrcsSCY/N+AGBciHoVdaiv3UPwqQnOGFg5hvfwWythQf0u8gdb+MNqUee/tu28DkjhHn32aswE7/oyP3v/I+0TJWUWg9guXnfaMxdUbZm4mwoIJ+xy5MzatMhBqXNtKBKGm7kFIpyJcx7Ox+BmgG8eI4gceiE9mEZHvWKJQA97r9aF2ip6CRx8bJOvuq2nl1ko2ZXOlJGK6mHpebBZVeirsQVHVvzQ0MWO9tVek73vwkXhzkKKm7jNPIy0iAHFtkGHXcuLl7JCdVdkJfAYkx6YZPhGSSJwwZ9lfxtKLAcvJun8nw4DfBhdzLY2hZR9G/hDlHgjBXrNQoeXj5vhX9ITLwP+xhu7LMpeuHBVOAMIRsOnL0rIxzcWqL05oKjl0yQ65lniSIY7ormvix2Shomz0GBipaOlM5zfzuti3pWSkmfuwcWkww8SgfAUL0xg97dxf6jqTY30wwBbB+/51MCU771UgWfloo0JhfyUu8I90DSm34XW68gr81wok/uzt4eg/wHXEzoxj45aLVfAo++EfF2y5kBujN21WD6TObFaRiqrJoezcq/1bHdEId2fibu4dScPIw4QI4i7whC4cRS++5OClG5TEI0y2an/QPIbk3g4Uck2rjzYushFw28R9gMQ2vIpnRThU5RR5SxDUJIu+8QkAlwjVksAqzHqH4wgpeHX6oC/q7OuVOgGEizWamU3LNCedgRIUMMmA36HAt1odcaXxvvA9Xgckmw71aVOkh3pLQBkMuCyuRZZHKzV0glOqgqCR/4oNjtnIRXuKx+HHsrXRwsCEGv2fvy5ZA/zDiuPf1ij7IGVZjoSL8rumOBh6dovPfRz691yNmgb2qv6KoPXgyvfExpy9zfrZRuatG17G5N34KI8+arkNJGzvZbK9Vw3Ug6MOPt3roXHrHBAsYLivSRfhdCL0ZWnPRYb/oc6YCptk+ojAmAl6IQ1UrX7Q+Hhrzl0Em3wexxok28RTMkDR8xzCrPQ1t6ZXZcaYYWKryNDlBTfPKePf3WtL3ySzY6VSDoTLngzd8YwP/k6I++uJJwklKn0ejNWTAuXv/j/T3FIxGCDBVSHxy1kmQXG3Cd98G0dffz/41rR7yLwW3cXcpdObN8F83WYKvZs9M42o/ULLRY0FrXZy14VhaLc6wuy+jvuYAZUjHU0vAu7jOPDWsgFzXmwaz6RjFqTsLNBp3BwndIMHqrpEoaiiEcs6UpxOJRvfPHnwbhvi+W5zBDwbsV7TPE+ulwSj3lmUjJEb+8mv2j8SBZjjVkQYitwkRB6sBuNriWLKp4epHCY4wejTwNTjwaLpg86lhTLTvHsUBcTVzDxtv/lR+ni0UBOXiFR/h/IhgOP5t5GQzYmFu3kpbIZbXWuwCKYu7q1Ddh2gNESj1U/kOj8Hc/qO6ic0Yd/J79Cpi9+IrLmfCljVdIxKAUyRxpbwHfTB3y7V1QIvtjZ2wyY4MR4iQzU0CutTjQ430nYU/ckXBhIY2z29ZT47OJ8uzluVe+JqBAF/Ry0L4xf08vAz89fA0LlZKYMEPzg104a9kTv5w5eEQe8x3xENSO4ejmwGYeSYDBWCju5hBmTJVaEUai5QsGplHf0tUi1ZPxe7FCsoBpzzxZlWiuFckLgOLyXT2pKMNOP3/7BIgYGv517Oax+sDKZU4KMBfs04Q7pG1FxZvuH/HYBHu2ryAZjS7ol2/ChJUbylUH+KQYYmZgzGZABoXx/xpoF0HO34m4vJgTYm5XM9FqstMf+dqCfGgmiptoGO4KfRQxVBC5ZKfXRAJUnFL1HpfuD5cUTI2C3GsTKGojKjLNMG8UN79QZpJfb9rqEQ7/RxED3rKZys5TPlWSuWuXUN7kOxvyu9vM+9QkqmAHdJhd3uxCmOK9EhOm9GKrPKJZcsa63mbsZqFKxfsZBVNIMeTXaAWtdqWJMEjvjHyTqipdDL13iRL/PMejmSqRyuFU3U13slJIZrqGA+E1O/o9f+57fZyP6u5jqwEXvK6n4OfZYy+ORLqCr0YqdcMInDTc9+70BUbcKS4YG3Ps7ofzK1GLtScKeqG3+U9XSif6oWscvfxRZtS16PMiD1b75oFhupQuozXbTjmECvkrgzx9IFdUixLEMFuvwAKNPYsXV0m1RXnmwVtbsgCfGUPPO+3dW5UuKRewbpM6VqP4fVz0H9dKs5kLKihjpKJbisfkOjkdBgn2T7Ru7ADurO75P9DI5i8VyDdL5TuWEkkQXRxJMrPbFf2JjPJUad18+oW++rx/QJvd1lCCjPr6RTpJzAsF/Oegj/em1vfaJB95c1jvdhFnWkjG8obaohYxMiGCLcy/xi00mC/sddmUU3C6m35NeS4iQEREmHD34o5zYuF2QRqruXyyAqLzkSz4sEAdE8ZRQDBo4PJ9G1gg6WDg/N5gCJugw1zE8hN0GM+W87tY+guoqwg8A7CzqCrOEbgM38srlHaBbAufK+TqM6YDicwLSb/0J7NFwFsHP3sPkH5RsyHJ9h9UL4BGOtuaf+usTpYHwW9nBo6No8IaHsl57BN5QWqwpr9H62oETFqPREeir0wE5Z1yp4H9tTIAckJnug20WNSb00lay+4SeMyfRcpzKOwEAwZYtn6j4zv29Oh8fPNM8HqSHzsWtjC0B8rEEA8dgcrx17KcgNRWVFy190kslF2wcdAC8QANHHP25lqtIrEFtkWrZQONZ11PGxMCbC6XUxylRh06hWSSdvD2nwbl95/6Na1DAW9kP0frwzqGR9EmCi7NcDSNQXraS5rkNQ4EHGblz3sfsEqr17RlL4DuUZxDheXXacPl+D0PqFK64Mt9Z6lVzWGX1m7rhLss5vdzbNE4xkoYaffXzwrqvKOf1/5czY2TEVaG45A3i/89ZncP16GexuOnUGxUlsFxDZ5bVRQOZ9iMZ+ZQDQLTvYL8vLBWpkEd9ZsfPGOwXn1zwuVK1ahgTtQmM8+ER0Udm2KZ4q+gOY0SmMzYSq84p0PlaCSyc6kzn7R31HgBxkMsls0D/3fV6rWyBZC4q8HdNCBAqohhtcodTbSEK8amuKiY1NA2AxgqvVV2X/jZsDZk7yKNBfMD//GmEAL9TxXnJ43ZMVviIM3cv8unWBTfi/dHZFt7Q8a7ViujZVGNK2Inyu7JZZTAgQmlTSQpzCNCpTGQq88sgjkLTr172AI7EPEZHOy097SvteQM3nFi+zSFwW/o4tiFT3/J55ic/nxopismbzccXgm4ln3bFS9N2yGhUkCTIC9lp5uX1nPTeFHeGPeHG9Dx62TzYNWT4XUkEcy20UjXpgQ8XsspqcAaRJYg7EMAfrRcE925j65QH0qbq7afQRJtftXAUC40pIOu5+l2Amr/3DNbOJS9jWwqevLqoDe15mHpfO8n5vzZJSv+dfi/mOx0DydmuMl0DtBIID/UhGcXiX9qr5tIfrkQbOcvY/TK5sehtBLBxtVD6HwuWhYtZujzhwKjSfvHcu6gobZzyGrDJ5JOONzNA7N9Pb0nsqYjYvzK/ILww5radZ6dKVg1NriqPD3fSKEfqJkhvoL8NVb3ZOAAbP10FkkxYJBH7VRZgr3f2mGsoO7zPEh8HQRzqlcvP8Fu8jhxiFhi89sc4kuxZ5op5c8ShaBVnXDU4gj3eVFsDMkcdR3nOu8pX1XyHdD2qbd5q1MTkuw332JpsqQquYuyzwZiC409CalK7nUdyDyxJzPNRp7U/x+6TKUgZ9kVH4+vkmAcGg+g+K1RtoIUeN/IhWQolVUj/+QZwjtpLMwvoIg/iU5/aZc84HkfHP5sOdJd1pPa4bTwLTfLtHfiD1ziHkDzjxkZOzu16dWe6fA5dNTUWmlPu1vtg1YfhIx3CSafvoRZVwdI5ukfdnG1gIs714XSDPjiqI+CUcw2Ed7sCO5TgYMMmt+x4zWOYP17gRV7xWSkbbtCjBtCIpVNTb47U7WL3mVxXyCKFv0XNzyHMJjChRPl0rkVsOfZLM5XZ53j2p4KkEKk3GtNDIXgU2W4iVMQShbTnguqVxXgsK5/J5h31f4NSO1ybYw0l13gKxTld2dvjjuMfsqe0/rOThLwcdmNf+uzbnN83rg8Vh0RHjMvavpWpraZhjfWMuvIh0T2otBioqN7zW5ca2k7guGV37pRXw2UIfy0OG1u3QsI4aHkcOBQ2Cm2bqkbL0LvMNwye5OtRL419hiQJliZQxkMeyS3iEntybdzXIW/ZGzkeUwQIh01Ouox7Neit/jZtRkOtpFHRckQkzgLu0eBlIQNFn6IBA+hfBQQH/BUW9brxLwkHLHSVuthbxD6SKmws9cZXsO5Jrz3//6mloyNVlZfXPe2HkYnwWgX55rwlwps3+XWPqcBfK/vC1zZUfVp9GJzcTHarn+FBxCGpwTPz09FOmmOddoAqzhypRAwkwd6TstdFhugrlzRhTKPJcnJu92NAkD/KNfnWJxdbHocTloB0xmbNKZ7FbcH+2bhfSWoJEVdm+rWDt4SK2qUPRmDCZVc7K8fYjg6s5dC3mSC9/Xanjg6Z2erp5GvyJV3O1TxrpewsD9syZrUViFBMkGoMRn7XxP/azPZPB9YfuqaOFF9PnqRxLETu12ukXezmgaW1v2m65XLrc/imITZniPeVuOhkXwggnnL07Mut8xOsuFxoboiFi8xg3lv6U9l3Ia1jKl2IVzZupQXg4g044wUuZlAAzEXL9XOQLGcGR/L9g7W6XA2p7H54+m88+gPiFmTYAhZIc+manU8gdMj/WH7a/AmpeNZRVykjmFdn59YoPxrtrjT83nZBS1vPOuH3JybipfB8hqV343kIrISeudGJrw6TcRtbb0LDM1ZianGf61Mdhb8dCsAgFmLWz9MM2yABDdmOptyO0z2aZI0KPAoPajWRhp+wvtA4p/Iy5wGBVgHuJ/cRk0hj9/Y9cfzIn+t0LHDQzMoE9Q+yXlA5R7ii4I4LLOfPpEZQHtdLrgX3VIdcAmD7M5whBGkj2YaD90/AbWzrlFl7eTprosJyEpatdhlknCiNNVTr9dNwllxggbmKR/ra9CjSoFgn59wySFZ5FsZ8sOGQlhG3qS8Q5NucxVqCx/13abHlTg9sJghexcuQ8G8hpfawVdlUIooGfeewC7QX3UrGnJijYWl+3EnGdRqbW4GPNI9YqIYqeYLlrphqX8W+YOSkomFqJHV1exD05qVI4/Kuou8h10ha+1ZjAGk+KZ73MdSXtUnHOGFUhvTHgkck8Cv9TXhBZsFqmqu09XDmDJQTQFnsFBkczRgJ3RrW5JTFyIucxxjE/Yb4G0LNYz4VcSaRIwGyeburkHORReRcm3GA8xdMNFdLDIPzrE/d0igir3aCkK0X4/CgdAQfxx8sooGO+uAQKvhUt0Aij76U3JwClMgFnYQW611roBNQTfwRgYRohFWQnA90VFJkQLSdrNSdGTxXlRIbT+PrcKEheEIFrsamn0wsPLKvORrWOaa32BrowjucVmNYtQnP6Z9NAmBYcFt6c+j1CWE5uKT0392Cxecp3ItxIBeSPIeWUs8tWawLQXIzpRV/VNJhiUZvfz+i8VK7gyKhE2D3DgSqYo1JpuLeDTD5eo6x2H6t0CVpNjZakS2rVx9l3ApvK9unUAGPwCW+zwe1fA6qPr/6svs198TlaE36k2wFazMj93x1FhQxNKgcXM7bwGEbwnCHBIaP8g3B3dPYfaBgS6KMVK7HtvY9fMEhqh+xty0FHk9by7Et8YUG/cWWp05oqZO/YaTSNeLnGYA8G64Nt+pmrkbzDnImKGYhS7rVGSex/BhapexsapzgQE00za+EAiUCRwIKiO9wWDbQVxaj0pbJqLD0J2/MtPP2aI4qsJ0PyWq7J6Apq1PYD36YMbgVQCSHEq3/xvkwczV6URHQy5bYUz7qgtkEfdnLtz0g9cuAykT2q3CZenKZIXXdS/7coJsZw0gUO7mHCedXcCcnYAtXD3PTt9uVG9LvKZ0SfhP5rZ687y1/uokq7q/KpgKnXHCNWvUdSlqz7ZlQKBaDbt7/JOKdUWRQ+krb7rU+LVVsiVvePZV3Y+R3nlxwk9tOhVl1gNaxxbeCqU4uFEpOkoFQrK84K4vYKiSpygiral70z57M/nll4FtGiJLMZTN6mTUFoAbqwqIYthIRGVPcVRKjTKC7G8+pFR28XU3DHJomV+d4aZqTp+y8gIX0z579Bf6PsFn2PheGOG7bLy4vUHKrkiyJ1rhvyvV0XwYzgvYvSoW+kF7T75C8fBfOFUp4f/Tt5PJA+MS+XviYAPV3YgihLR+Kc20v2lEgpYl2rCcWy3OA0KvYA2CvZZRJRlxDf/t0eaxP0ceWT76+DhdPxIWd3+kawksIekC80t6WYrv24cTr/1hyyvzOonvy3QiAJxSjUV87kzZjGKcN9jTCp+x6YCIZztTiQ+12MNMTWDW1FqFvOf/UlzfK1NKL00Aou2ABlHoS0IhmicTVouoDylA0ptYmP28E39UYBZrwDKbBf+Xyeei8AZJi/d65w2g0qnkMFQkpRgIxKjVqAyIpMkUM5Are+TU8QpZcr6WPxUgBqaO5L25S5ZB+Puh/CISlnqQJ10U88sPMRxLM64m3XeNnNxlH+qg2Gibk0Pl7T8ODt3Yo1hxRiXejsHvhwhkRLIzIMVr/X01NtAUmRKUmSAa6oNatj+ETbVpyYpluqLMgZccclwvilPjEPLckZk8gbkeMGfQcS25fIPI8YQP88c1r0uYumbkPr/edlV4t9bIXLWWihGMlV9XD3Mqk5wnloo1ZEEtcdrpArFmD6ZuYn2BPtLfStRN1mNDNlwC/4H+7HGSm/f0rKHgdkjRhonE6Z79/tnPk14pBm/1wTe4SXOuIZPMKzfPiEXhulhFC6Cnk+5icmV9Vfild57nP/XmWQXzcCTVew+mGH3kXibCua4QPtoGgKMxsWwPxtE4CSA/JnBzSwn65goFCqgaSZlXFbWzQ6T+57Gbc8CRn2HoJ5qqCT/k7fBUkJY4of6WpZhTmTSqi6qvaUnqqF7/NEKQUwAnXUrBq8VGh9Hlp0Pir5ku9Rewut5kihXrkPesnMy9G4QWwo30R/IVheiBYh+EeqbLSFNR+JjaGU9duK+4CwhDLacbmyuyboZQVzFWwknHvXOv90ZLIpLFmIbiQXgNLJfVy2dblZwlc5DY1722pmK8lq2HG2PVt+5jf1ayJsnu29trnS0vsJ+r6Pjp9/7xlIJd94av/8tKvUzFERYpV6JcKbhwIU57yNAyRmL7z0CTqAefHCh09HFeRZjg0tb91tRziLtP3QualOQkTBNg5DInCRKzySXzAezu5w6B3wUM5l1j3WwcDAbeQxVaekbXtvSXrstmi4X7gvL3NTciOO+XBqDLYvdAdFdmGV2AXFPhxUSaFN4e6x1Y3Y2zkTy3l2XI7O8IWMAh9VhA0hmbr+VZtumG71vAXEHdwnRjFxe5MDsNUOGCJfL1RHX5hUdrsTyDXAQVal1zzUQD6rW5fcUFxorwO5yeiXDH5u1jNHAYrmvPbDb3+O5ebqTsfrm/1UWvO29aCRjt9aWsLvjF5lQ/naPiQ4hEWorNu4Wgt41gZIkxJM8VyRWggCQLtzrKC2PkV9C9Ou09fpGm6HOerZFu3hUPpnnmhZCXBWsqmGJqmNvljHsFFqlHBqMPJwUP1GChQZjEdK/4hOOZR7MYfpWCAIh1kUA+oNyxfZvGRKbClMEo7iDU9t+gF+gLAYt8u7KOEfV7KHRHqqBuEJ4ty83gPWmW/vOcfD9BMMMkhjim1hQpXqpXmLpWU5KJfqPXnIHp/FAe4npGt7Ddidva2rL1/jibkEx6g0izrLX8WEVSUUHVZVy0iov1Vk8lC/tTotlwpMICIxOlKRs6hYxjgtlmLFZvTFtpRpPozihtqkIz7HdZ7sHBVCFi8CoQ8rbts/YItR8phTTy+3onWn+wXoM4qjmUxHEimG6ws+vCXCMO+991ilNCuhgaH0lEUUD/Dz0FUYa5gxSxQ2OszKTSubrXChlu/U1YlYxneMT0u88xbNxQjwlLW+lMKTFI2xLtlyIs/mUYgExdKEwzfbr9aUS79Qhfn5QgTSuRaiWN08ZLqP8bE2kmkY7LFGg5WDgYXFZVxHYmbtYjWCeE/wuXv87DWhgvrUa39DQI9I+b0dAhfCy/aVjjbhIMyJvn8s4Q6cXfsavPv5gGNK4qPII5WgIOEq5UMkx7tin6Ka6SZFpJc20flFGOVUpl8g4fUQGy5pRxkVuuE0HnmCNhvtLTl2K5p6YgwK/GArBkXmGgiK6MAAxFddLAF55lxkOP4NHU1HBoKjy7qy5jfBeUJr2U848Ls+D2D9jRU8RBqX7wdoQ0RFEi4Q+4SJN7B2wZmTb/ChXsUqvVXrIP/Tns2Hhi4r1wVemNUpo/eXiOKTAMJgWsFPgygcRLqWf6cjAFc3tLRTMWOfYaqFZM34QGbj3ReqAmdqo5QDMSD8dihaIGQr440A1PXVwROhctnlpipCtWrHS7+dz8gAFNIc++iM2tNp0wkihepPBZVzXKkMGwVYVGyf1bX1vxue8jlD7Sn/EYCLZPPWb0mmFr842H7hwfvlnuAeQzSDEBp9bSMWjlvO3qA4Dx6fsMFIIgScD4z3stfE83eJSsRsUhCm6y0FLXlTdui1VUMAoOa4JVgWHiMwDUbozw4ytGvahQBizRGe3tiq5063qqKXgHbVye7rm4fMCEOmdkTLUCHrievpD/cm7ZLxnVn1mWwB8fh3RIUHqtWBe8b25DFuTIn+uykeIPOghfSwzvUsnGwjskJ043a3zDU8WlGjW7uSYpadbLqjV1EuwP6GghGgsn8epUwQV23grBFh8ZRTIpvVfBNK8AB50HJxcDkpGOEbOohAVr3yIVY+XzmqWi0IrWgBB9M1FxbLGqoT6dr+uTlMdh8HsQmJChsXtXTAx2Q3o9003DVUuo0RwkCF+49bjyeC00y3NtScO4QT/0gj9UObBiaiNlK4HJqc4j9opGTdahAP86/BNz7ekjT/KK6swQORjgYq5Ymu0Pboi3meH2NVagIylAYsmxKrNupPi3CHoIMKlVegv6DVEyhzIClqw6nqnylcVtl7UZ8zagyeXnWP1pXuqg98ZBJt5s7uEZB+kias5qJYi3cFFfgR230yShfL3SeAy+ko0oi2eSaVvFe5p0DBbaImAW2WQZcf2Amj1ey3jfdkDBndUeAdUEwqy7a/IJyXLUgDsOR/0SluU6kB+4MSN06OWetNiLG1PVwNVFesfeB8mBkODCrh5mkbC3tUPaesr01MClebTYc0mVW8MohGOg8Fy8+S9AFL4EILTqIYk+EEwhYjFDG7s48NKR6lE10sRNNmiEIXH4f7Z+5Z1e+p2DX4jFADfM25StgT+ItX+lsMNP/icxWKqe4nGr73GTCvhHopnXVsr3NXHPue6WUbetUuupkn5UFfFV590dwXEObCjEJ5hSJ8epDGSvhpiFFh0FWJhvfmyD57mesC74iunf8jek3/f6YMcN6JkEuJ+ieVJ/i4hpUc9AkskTGYbbzFm4RsgEtdd3a1Vg1R9HR+qz2ZKrn/OmM0kXpbWd5bHnDBgHq3r78pjNmpLo9nO7EIASGLaI80pWXBS3Yu2MEnXwHlHtyUNifWtrAsyghYXcgL2e85g864j9ASpX8YQBzDKchT+uP78JmCsL+wgyV066yiYXVjMG2WyCe7B0VNHtYjQ0R0oAHgoQpl6zIIlBFUqUXY6vX40brsWJUS1QK8mg+g0AcWwkue1aMYPqIVRGz3W8rD+IlS/QQMquJGoJ5ua9Wc/Ktui4nk78yguPuP+H+ln03VM4dH7QqTpdpTCCxYrPxEKFNfa/d3kopfoHnIND4AXrgTxxZ6oJA0xw/AzpzGVrQfDSL3hBxu7rA0GH3PF63pvgwvv68+Mp6PF7/Tya7m+2gXgOcuEdHJGXNvKulRiQR/9NFEGVG8VDiS4GeRhL+DtW54n0tx39LyYKO8LZyzswcarFwMAkEUEwd8xb6cGLe5QsQivkeJ1ypkS3b5t0e89PxFVor4U/X31SdKn1mxnYxU5mUcMi2Vm0TTLcFTtnQnHssB2Gff0Ayo9/5FWQilXYKQibrcfl37om/ngSNIzHbsObVxRqEjPZPABeXCopVvVX43K0AhgN2G+yOXBEeVZTGmADAi8emUYQh3dCCcXNRTjzwHxkJNN6dTZe3ZfmmpWsyt31MAlcr77eK48wqKBNLV5N0x+HS4rGslbrnoFDXtAYKveHzIIRH3eGeCKd3qqNOzqUjksV4dM3Xv34BKgEBqsHyGJnbH9koNiR0MSAN3dwmSyzslh+FSuSNocBy4DuzYABXf/Mqptf1HQ0RXisjfYDNyn+lMCwYxplqGRJOYa2HeYFNif0tBiMTA5vmZsLAlDcCcRJ5aDiPvq0FWgwyvnVsdccelSxUOYoh0z6h5Uy7bUtzZANhO1qzA2TCC/pJWjSr/DxooP4kLqDQKf3r4AjDzyXrzeOIJ049klXkmQjYapgz7SfmJfkmimOkQQ/rHbab1kAJXWXa7OrP4kcN05saqbUDZ41Ua6pWibhXwm+zDKIyrcleHKOyz21UcVenFq7stTzgul5OEzfDrki6GQcEk1BGz3466PiHWCkakvfPusS+jws5pzj1DI7GMtGfBmzHBAwIoYxK9X5jhFCdSKabhm5h5JFWAV52tJrGn0aC9+UP4u2R/9SEvXrcN5UcduHn1kyyuRPysM9GVqin/dLSRTmfLNIrQ66h1uqz2VNxMJ15+nQPonzcVIls92Y/VC6266BCtGbua2ZmMRUrhxfWZwcdy6b5dB4raK3B3NyqB1jRjAxYBZ3Pz5tge0T8O4Gm4lMYhjqq+JQV3X/GIDXAj+hoblDneZ0TRDXhu1yVZ+GzrrdHbupJhLmqy4DqsWC5v50W13XgsK4LMD2Lkimpa9oWXB5jWeGpHQk2Scenjny8ISXZ8EDBJuxXu9LqYMLVD14QzqDwG4c1j+xSt7XqLrBg4xQiW002cwporNPwfvy8shnHCgw4pllE8bW1crrZHvuIQHl/BeB4yeCkPTC+YHhdBqHg0IpwrCCeeTi4ISQ9AinAhuC4N2FL5WM1rcNtVd4Ts9gg+JftUpHO6a2+Wso0BR1nWKGpA1xkJT6b0s9f/ZEuLAcW3Xoo2/RjhPodqn2YF5yKxWWBUVRysWXn11ZiOfq2Of3Fj8NPFtwvOxWRllQ1AKzcDc17fqACWCtN1p91GCd5tLAI0FhBehTn+j/Vbtuv+hP6b/3lViA0cualPnsk6h8eWQUc0EYMBpU0zmSK89zTh8/+eN2nxfkWvB3YKLerAZ+2aF5kdajRdSnyQnUnBUu50fUL59l5BZuoHY7yG7twy0iSd6ganX8vmeAwE1KdjQjgcWdTPAgX69z05W66d6MfWOc/GRt+ECtKJMmkAsbt5BKy8DYZJOxXLFPkmcUpkfOT45m0DKpAxajRa7NFnZLF0ZAsQpq8wO6vyHOGLPHX2eBdaGLtRvf4iXSc/eFkcUPcaveGcFKUu+7TrE3FQtRE/+22zDBgJ/U9/ngk+RCib6+OCfVpPJ/2l172E+S2O4M39Ad6ZyWCukblW/oOLs9Z4sbj8Mofe2c4Kt06H605loIc6o3Ha6qAQbOQMpp72/bpPgldvR7uKZDhFwImLE8g7DuOat5PWzGNXfzNS+6WS8l+yX4jufh+F8Gx/07Oadpht6vLiQ+zyK3WZHB80kBG+yof8y+tQqA6+fbeB7U+6LC6+pGbWpz3xRF29DWR14LZWE1zOTDXgLKj/geO/TUQ7roF2h2mWnc6xuhRvRSu0Vx+O8ZrleJnerozo2HtBAtsnD9OeMCRbq5Qc4E6EeXBMQTTUuFV4FfVcIDnEvnvHX4h3COToifyutiCOihIftnYqAJgUGxU1BpkEvNBrMXVBKKrwfQwhAV5/nBGy6EUukRkRUwPC1Bu9C7YjzyrxcURgSjpXsP+BYn5Y/+UnNZSDSLb7PL0cb0soortwo9P4dCfg0QMAF7KCwJFyaTO+oUT68IT+URwkAHnSnmTNJD408wkTD1aZH6ypeVU1VIZzvSo31Rx6ZU9mTRuSmYxYhvOIx15mTvncLVlRvTzvPvmXEzswicDkP5V0oG9Be+qgESdurqKuRZSDZPju/kRUe1C4tDlWKONYCH5iNsiMA6IpGMmdT+mimSI5/hbRcoduJszQ1NaH3Rjt13MiLTJFU27vMs4VarfjjoKyCLidYYNr7CMCR67k16jO69PMO9+EtjwtOTjsl0b9fEfKy3z0GpNAuCOHFYKeu1hFU6AU40KEHErA2oMTQU98P0DGf3bWQ8hV6z/PcDhi3nxQ6vxxKocFlQJ5JFi/+YV4es+V6p/eaEcb8MlWEd6Rt+YbEDpcj5rfvUM54ZZyQsr17TtPsVcuYaWV35VhaFwsU34zEwyLRkZKwMSUUb2XYRLjZUEZiuFotyCz3700WEKdGwspZysLi4bJqDHjQpA6NiIR07mdQWgWw5JwkENdEUa8Pl0OJc8lXZ52MSYKYxaomSKalfp8cKIb+KEboXcXpM/XpkFogrpLSjmg8jZUFF61n+JMz3DIAMY/iV4JrI3TFKZmkSDsguh0jwhPj5qWYsZZAmmnxaiOo0CY91p1pp7+9OdoHJpCqGrHQcEuUi3hP8pey54VjhAW7bQjWuSqRPmWdlUnD4GBmvbJvvD3GsOmOJI9qRr149r1+B5+m1cI+Gu0m0jnP9qXvKtZLPhVZBY7+MAkze9oaj/yMy7c8dR2rU3PQOWoOZs0D/M1zY+c5XsUEG1EPutqdxDdCr3zaqVYbFW8q87QuYTsTR1xPO7Y6SDIO/X6VHiaBjGKiA8mg/Vq5VUMfATjNS7xfZs+PNL9XKpsj5bd3GAJM7gMa4N5Rl/HBECFvjBfyfjUTDw8Ib5WnGfQfVH/yHwXWmI2rNUR++4WkfMcJ1S/qOi0snO5hY8s9m3PUhJGN+7H2dJOtnqJ25jO85yMMg73sEdep1i9DzBqcRstrmfuX9CtGc5CQZqldjHJULYF39GaZ+RuItSxcsbe4yW4swSIiIWKb3S5fGBhQVp4vHguCpdIbOIH/gddk645MBGTAVKU0od2pG8u1amfMbvUQ5cN9q8wr84QxcGX7kvAy86wB7FjmaD7A0+OQdcBwqJqeXIZosbch6LOlnlqNWKAwErZbr0N4rY2HFsq/QYF/OcuPPdnKwQgJVXQwma4shiaq2IbJ+kcM8gfioo5F8TCw6LAO2e5X47uAqalZJRmyxO7GaGSGC7b0QLBWdgDNbT88ilig1NV9sdRnN55DNPOYZn3LeZS9QZTGGFcwv6s2TkNFFc3BweZcsbNbq6K9ixmaiTaN3YeVc0OfpTwpxwhz5Z1T4FeJ7e/Exk05BvtXfK4RUax/hXGHs2GQf3s24S74Zub4bC91bSPJTuAuezCE8475pZct3fx7/ovvXp2mU5cmmlKlMBgVhwi+k4aocmpW5P7ieZ0cq4OIRvwr7WCUmz+x1y7YZn2UC8KFvzc23NOkroaoutB90nlgwFH2417BEykFzLDawddOHw9gGBzCGO0nE3+7rFsBkKJnX8y7cQFKzn8h0j+ZOhVOsZrT77KYo/XQho1GGuatzQQbD+v6QSsMZnWsWMeGw3iYHYS+Umla/80P7snaoRo1OWly8UtWFwGo7MoGxRFgLdnmTUCSseYuhfpLaeY+j/qaNjnHvG/JQeeNzWywdq/LX/h6Zw68Fmc4kTHnmtf/Re44g/e7zT42Roh/rgPuHwhUp7K12m31hs8q0SXk9/YoQPEpqCfeTu/YNHzkjmy4+5UI3eJR57PcH4/Y6zHSBey4jkRQ/0RDdvAfyQyl2t7RU446JRGoASTJNMIJZ0Sn4oNysbyx75QH0BNJogKu1hQ+lS3scv86VUiIszXH7P+ZpNzaYiVQGwQyJD9wbaFS47ot1KWy9mqkfxb4pcXBqOaP0KyfWbQrXdFmcAowEp/x34Ogvz6OnrLv7Ony6isqiqsvu3hC9nICSR+/0KKr88zaExKIa5PsQntuyb1wvc786JPuq2YZM+aCqesphR3X+OAJ/D4PK3zzE1Ewp7DUNGRXIOkyNdGXuBi2Yp5z5upMyPNiSaaofAcu4DYs+cAC+h+7S1Fsx73vhtjYtamEro3+oMf0YKqiovEM5K47SwysAquD3IdE3TCblSD8s+rsk+RtCe8jP9hmEPakWbW3BXVwaIKM9thoITY8viaQMV1cCpPUlOjJZlDU5X9grPrLTA2nl3g7xn4wvGMSdUs7MYktVW+aMsy0dmkGfKzpus8i/fjFntB4o3+4H8b69yLuSzx8q5MV9COmuh5zt2pf+2dxMn8T90EzdalWs4RbEWpci2IVbR8BDhEsQwvFGrUg4HlIRv/WY9LVkFNwVIN/zMOjQ4rN28jXOs33vvSB2l+bVI0hAvt9M9H0V8kMonsU/+n1DfcktJqvhn9EDkdOxV/gCDdrrT8+XGf1oob/eNWcUANMN64guMWGCrla+ZHkW+0C8UgXePtKTeAQ6G96WdgJjbzY0Z2tmwFuUtGQMUZqo1Pffd5AUG57RPvie8gBbbtXoCYHS9/lB6aTPaN5lXEEL/22AnW94CE4Clo7DRx2FhE9KJ/3sWUV6PSPzqUTVapEuITxF5YwR2EiYtyYYmOaF8XXdOxYDAf8r73zTZ0FkxvXL+Wm5oLgAV+45YIRvWsyffZbZIzB1zFaUEerh7fdw8VUiys7imqg3QtF7XSEYcKUPUhucls+4bZE4/ZIPnFeZoMjkCJo2iBK5KolRRydhnM7fSBdMNrLPi0bl5Vf8R5UWEFupHjUsExAIM0rbR0yP8dOAf5wYNM+mBKxoii+m/HVEJ/8gPLpfZ014kyhi6upgw5m65eRAM0olfleQfpPaUeBswsnZBAzAjkHqFs9wXbfRcSxn74sjrtDYfS5dbelAe4Bbp2QCFbJ0sGjvEAubQNR0xWDIficybgw4BHpKzXhH0qbgyDC2uCUHfMZ/R0tyri4bH/2BDch3NHJneZn3hEYJOC6FVSqldnTA74JKJanWOkgpxnVLp1Ppr1MeA66VOdez/4YfH9qUit01Ib10ETQPFVEJbkO0zeVp6Rny4/mu7tOGXRtht0rOUkSl5vzpEF0AIOxzmShYev73sKmyxb2hU50umQF8fyUGWpLEW2HO88WX8kv5nGwNZSVr1yTszOz65Y8UugPOPGvBlILcV1ccM+xd/MYTnjg8htS729Qn/x57v536o8sDRYNSaJUzAnvUmMEgBvqwwO8F0bm9b26Gp8nH4pjK8+FMwkxGR5CrqTj7c6Pm6kWkEidwvTuxTURG3KdWTs8jDf/HA3aI1oXq3PUCNGV5Gvke/hNzvpSaPcOA0c1jyg4DtLKL68WYW4ofN7wma9cO5re/64GXw1EAFVswlptlfgtgjqzSVNdAfLOac5nlympyOzI2fVhvPp176rYjbRjgo3b3v8PnWxBIr//QL0E7Urz+momVHql7FJR2JNovrzMBf7bAdrZrXKWN8+qEVjxE9erq4JAgFkSQWnaxqqffPQebKVyGB4Cgw1Ockxy2QOfIs0H5XGBOTJwnz5Ibanw1cITPjY1ejHk/N7mbO5V4C7HGireA7mcy0yWqldMZTQOKi6UeT4HUZO6GAOHzhLaDxJ2gWdQrh6+NeJoscbDLjW1S1/f1CSPDNWc9XPcBsFa1Bl8MqQ2a0Th/rbeerMq7Nluz4578G+9OBjnsInzO2Vy9nVn5q0FMfJROisK7q62oXy/16O4VU4RjYjI3K077OFq0f0ne66+IGagfE0NCcmI5ZxjK950frJ8sB0xStKh5y1lyNk8ZSo+HnAVT843VShsXgaCl5VNV+tqtNaQVNBvDKqqp2glTPa/Z964locCq3RmuL6CM/7c650PN7bT4G7FoWsHgBXevHVX8bKSGeVA4YDgasHaii9ieVRWQOzZUJqXwAN3ZO70S1Uv2QE2xGrs0OH/I7NFE864CtqDSXJRmFBOGMdoy63N323izv5SPX/C36fams8aGYCjqGZENGiQZdEhJ+6swOp3IQbnZLjM0KWJn8LpJngfqGnIjvQxpMrHabcTnx9A2cewSyQAzXJuNxCuvoeskG+E5sEVJ4KbRhhnjGWPOAEdcAUvcjfXr6Vm13jLMmVBawt6l1nA2+Tv7iAZ6le0OUPWW23KMTBIaTxETUUN6zbzzVTj2RxawQYvjTDgAzIXcwKnIukiePyxug/508+qZktqnI024k9uy7qdISABuNCS6DzjvTG3ds6oOiQAfkFGhYGTF7Pk7GaD2yZ6z9Nf55cZ+G/faRYPf5eV0+r9pJ7nZ9pRT1/dIwNiPFWKPpOKwrSobOZPMR6XgUom5Xor8dJb+JUJxVNEOXWTMyFzlOGg8Nkh7KHOsEN7LnUjO07Drs8V+ZTvXuOjqZYyRVvjDN29OjCovaHvaaAT5zlwLOz/7G18bGl9vldlLbKXjrmaRvxf5iIvZTO6oOwaL5UwADSak9jPtp9oxuLbrEUYYhr2DpfbQ8Q1xVHfOlPqXoQxybqGmKhyKcawCt4s2tnBqCI0QIfRZlIARNn2ky6029pobm6qVKpoPffNHaohFCemTBXO48K4voiFhDCK7NlKpNyWuOxTZaVbjLlCzXnAvQGGMoeY5uLIC1399WkT98DFhBX+juDTi+aC1fSCC4C7nt3wnI65Ct+ZaRULP7q4BFvHHZ34Pe9pCdT12iqY9Cpo3BCAxJYPyz6hlB3A0yI6sVYzjs20ZMuYF7duaIQ3XqGzzlm5SK0Fbd4jhNUY6TmoTdPHxkZkk7yXls9VijAKZ+/mzkXGBJqBSAqU7w/kx/9OWw2CmC3+tWJhiDeuuJtPpmDTunzBeE3P1Ya/nwB/tX+5ZwGQULyguMmLQUFRqAyYlK5jq8RnKVi2745hoYDkeCq79u6mmJa5COW6JvRzrNao+CUxAi2kzJAVeZh/cb4LQ03cc9QV9+5Q7yQWV71WSk4JutzMlrhu6K+Fs8bu5auep+Onvn3i4uOu++mrLCV1LB804WOamiDik4mpf6xVh5kHqFD6i0Zdjc7ah4eFHycH+myB8nHVIfjD4DZDA6HY3wQpUlBxGbgC8osSBBZFvO5Jlv/+36DEqz9f9tr+gyBiY/qexp/2469oIG8/FbiHOIP2FDeyyFTkN/3LzAtNgU5lM6gPtTzZ3E0OhisaUoKj4btIQfqeKzADKzBjxDp3aXWDpl3aXflN+L9kyqr42EvSHhzyzNJ4hiEl8lhchneeScd6ryXZVVvQtM2gf06FZBCifguSERrpXZCrIGhBiQHuRZqJ/HS/yHqYp41aNEnawHC1SfYcrz3rW0PC1iOfHq7+J4BQyfShrRWTmEg9myEuz8CnBChtKU/E99qUAGIU5kd5UInap0VP5L9LdaXYkbutfQZFB0qcpl3sN1OAPzRRcpZYPHw3upbbeYU2FKJYUrTCenWSjvG3pL5rQdhXU0pAtSbR5/PoqlXidlqmDQMD8FERQJWExshnH2CoUR6wm52U+z9K2j0VvI9haLjR/JSbs1BHRwKwUP130H0ItWrqpRtrkWOm7aKJ+4DP8kq66AUpXfMKAHmIHrbugclPS8Pw9sCp1HBwuXXGV5tWgf6BQi3tL+Pd8L1Fc523QRcqfOP5GpaDlG88b61zr3Gx1dCb2fkzgUQiXuZTYezilvUPaVe3u553Z/uIu4RP/e24nr0RmYQJ7zInI6diNj/67vkHWpPVyF1K+t05dsOQ4WA5fjvmaOt7U8BQH+kSh8Ghcfsx2kt50ndQ3QLWkkUlXPNys25YU0TsocwHUJpgg2mgqmkmG4LEJ3ZCiHsMmHJkfz2o9EkttsOiBs8LQWVOZ88e+fXnFUT+yj79P2wkDQdXaH7R2H8OvYijU8FmFxDMgRzOUMH0f29BwqpTbouZ7gUxaumJXwylaGnv++tvJYRP2lS8C7vhqYOhxaCum1Ci6VriGb09Nwdzc6WMYatDZ3AWlfkCU905xQ81hTc9o8zCF9JrZdy2J9vWUbaj6d1ffaf4yDtv4c8jCuacZ9NHJXmvLo0qyY3ak7F8K47Dmo5hWxJLRsaLyaQzUXfbwPrghZ0SrxvzDlxRnj0Wg3/Um303tw54RaPYKqVDJ1OlejrfB7OWtBtZX4XEGuxg1kh3DRUeMK5W8cCuYD/J9DjHs+1EwHI3YMAvF09JQYNUc0hrf/aP5jMrmpyfWdeNeeLQvym/N9nAkhkMLi2wNhPsr16OGq9vMj1Nmea2Ta+nbv8JesNcsJocCfEde2e3H49oUR6YE+7xcHrFjbb5OO8t6KlESKOl8fdbI9Og1xHDoW5uDvxGEHrAVeK4DuRJDeK8rePwDmMwHNYku33osP80DPQjJq+vhLELKoX64sqxAU2nIvv+AhLHprY6xUEgQfuT7hxOF4Aentm7gzG+GuvhGEQyQpj3+GP89m4sbvnhMcR5pOqsST+DmAqyhPxC4/Lv/ihH9PVlJyCSdPpIutfG4IE6822a4TvKVRNAfUlIi4pHGcW3gWaieNTwD+gAc+KCIjg94d3hiOFHg8H6gJJmF4ilztRmXEZlXtUHXkBgS73kTyspm6JlWRmDlf3Yi9twPnvFejANR/L/AFUuAxObf9HAHuOtuwW+379wRPcuXghFd3s6+/itHVhmWXskzfHyfxxlP4mn7s4Lraq+zr6StNO6BUXlXgurXcSFYfl4XZgeT673LQuFdbYEcMUgES97mPqiKIn19cKQGo4h4wCOgIwzLmQA1RtG2RSEEuR6wkMMVRQ92XkiBw/rsqXv3eLsBmKhpkuQCwFAgnPj04PBhxOireiw+uYx1Vtmzp9jfXAzxj1pZCQUW22AQUK4IkSHsO/96EIVdvbsdLVXd9KM7r/Ukm015RVdUoUbebYkv06CzlbKL8az4STcTqPPWhmW4QwmEvJeJNkZCCvCXKc2S1h6Q3l1Tgiw+T0FGH3jq+eFql/tQYt91TjC1LuxA2ZoH7iUisn3C+NbXHQTCesLN8nZWDMnVm9Kj29aTbcL9M/okMogtVAC+gOMBmFpQh68Kyb28GdA0rIijtKiLgzGrvzSHhnTcLiU9L+ItF+DD+dpilH2bMH0b7qdHLOhyiE4rP84BHEjEQJHaRQt0ySM+PqAutMSnlqNewAs4rUFIPj4VLKtcoxU+btcuKbp7QLHmjjSyp2TBrWTYBTOj7Vfom80bk3TjkTS25TcLNIUVQxq+FO1wAnniZNews/4JqAP+9IfryK+9Xzjcz2MbvCcQfjiRMbeF9ixOY7H0j5tCI9/O6HryZCsUpTse+hsWkKHkzqNELAVrgtW1BbkG0pu32+Xh6wEJt8t6VX4pFPIao1z54ugg1BdUwlnVnV0JnVOLRX0w9wf1f/ly3MeX8Zt7MB/vkukqmfgsBhU8CQnbEwVIZJSiESUQ4AdXMZWexHx8pDp/d/OWsqb1VzzDN09/aYFaGVEQVbHIQ3SemzImOr8QS25M85+HnkVFG825XIWNRasidFYlgpO1FlWUqmAk4RcFpnc/jvNfWp5paLYEvBBVtA2OvAVD/cylfzw6RI4+OipdO5odKU49/S0z5NKfGWHuBBKPl1JSSduzSySLA3PQVi+3pj0JycFayYXuwhaCvK2HdiqBV7oIo1UXPHveb7cJ7lMcFTqRteWaOOfI7QWs/9PrtHgKcNWkPrM7i3iQ7S/osxLYKtle6b+AWLBwFZRhW0rKMrxcPFT+35Mt89yO4XsFoOif0dcx+BueVmPyPyvmZ1ydBSskPUgNqQZSokhdYU3dqb0al0WeKaanM5khJ4qk02/tWlB7rXmxj3s4A670wYeT+OSR1HN1zfi7o+qyXCp8GIOGWUA+gFtbA6eCqkbygXwxvOsB7XgLjhrmSYxSq9OcSgU1tepfdWeGTKnm4MBOS7/dQ1ugxPIjocvhpEUdtDlACkmWg4bKC7+0rUqB1HTLye5Z3KN2jjeGVh/6Of4CJwOk/6wl23rvSn1cUwLLZ2YAu77L4KHTkzO3fspVK67Dld6B7FbIpJBrQHIDZKmN5BsU9Xlej0y5Re+X81phruAF3ObSBoheo71vqC6v4BbOtW0nqydA/xV4pOo0u2RI2Orn26Q94ieR7eUH1DcM9EcZWuUYbGtznBAQ8IAxzIgc2Ye2V5VWfitfQtUIuiWX+fN0NqAd8LyqMpHx2BiCZfVCMhbuhoQWOnsnNcfTQgJAh4Jt4Me4sn5Em0hHLHVdh5eyI5Et35pVY5z5lc31N9kLsfVA9X4tI+9PacSPM0ENJiBtcG8KRyyb4kcnic0eHIOcVamW57Jox1bs/SlsDJDD7aSfAyKvIC/Ua3xvVwsS0DM9wnXyhGRYcr9orCLKU1HUvCig8WH2Tv2XIAhSnFz7xL2elyoPexX1NOhNUFa2aMPRQosdWI62NcspVPGHEehcuHcQHjDSqU//sE6pB5HlyXn2knAzV+EvrRZz4/6uzmkUqMRUK0ls/ytwWXmC62eIBlJKdwQolquu41Q/zJcWkE8KaoRocr4VBnmSOiFJhDOkvtV3+GSpnCoV53i3rTG8nxSpORqIyqMWmCg81cNyC4Z+O7UmavOeceQfrZByi2AJPCKJbWIBbLWJhI+uwg9Nz88GfnIQ93S7xhUpcjfH67JQqDLURhzGIZvcpy81Xo8ImcP+v5lUKJaLysCWW+YBi6D3rZ4smnE90k3JuNoeObCVdXaYRzEjDSfm+/SEFFuGMHthdfncRZqSfvrlqYk/irEDUvdz7FKk7JUxeAbgDRVk7+3TWG8p5h3QpTGp3SE1wa6Jy7BLQaow2JXwqNqQd5GzVP85E6bFx1+WKk5vlOdktYBcAICOuBAIMyE+V6BQTl4AXhjGvgv35VvqBvFFHf3ioUvbV6ygiFLgjyXZ1lVorDnpo7SYJc+IDQ4qvOAYqbh+6Mm8WLIPIrNs4KJROJeyUXZMqtj9QZZh8DYZXc3Ays15tzJlqasYtXbT1Yg9p5+RzJ+6ZCsByM0S6++D37/sm20WaEdnNQtCryWspfy67HFHJPhyJAkGCUJqPcTY9/clyagrfbVmQGXkNJZpgDJyUCeWt4Nn05f6oYMyc7rQHa0NdIR+GniRMV5szKqJPy3GAfb8Tq1AbOcWeLAE+Rh/ZKQV+1W0Eu/pyJ5PFYzd8q/dWrVv1GWrDd0q3jMxx6wIRb2AmWFFIp/6e5wInEF6dXCL/BT2i60MAC7yhmY/eqxoyGzPP/pnH//8uQHUxP2k6a5sUScQgnmgZBNMutucBwgNzoGw8oSFcb6q0JPjJ2OszDb4zJ8O6Bvw1AIZSlPzTYy4CQRj+Lvx+R7C4O5LYTobOMlztxyIsnAjB2a+ectSferJpWjqHL06Yg8pN5vFrAc3MmNDrr1fC7iiRFO+wyFT1z+5cqKfKQD15HfhMdjT1BCcEK3HMu0hA+iP3qKkz+Tt8nZ21dV7U9MSRgV94bi1X4wTHWlmSjmKy++9wgOIsmBePKFLsLMxvERlCPBJ6jBpJht7dA/Bv4FpozTSGupbfM3GXKhD57hEbG7TadPdnTP++Mbunhcc9oSJHIvMRxw8Qmtu90yIPHQZk++SXNYvSl4Pv7JGWSgaORZb79jLSk54Qh8gYRphZZ2t/NIYJWzl0Rk6GD+SA7gZzbPv5GADMX1Q3l5XfrRA1IQylJXv1de+ddsNzvUY+FiHJmB9RBcktRJCMMul86QJ9QrVo2zTQtJWAQYvzE5BbvJMWds+EBK/TpkkR1UGm2HKsx0ikFPqbnFprNpDsnKYxsAdcuzfvvDQOJy4tirdEaUm2e6SPbmGSnK2OQvolAHzWegsU/uKfqf40AomU+aEUKMaj+Jr6XD4mC3th9OXGAhnsj/2g9bdJWKNl2ad7GicvFpED078f2qh4FZKCWV5blcfdxAjm3R2SvGJSCUAuKRwJpqlLorhZDldiK4aGs7dOjElXWrynHSDjl1Y2g+nva64zBXElm6t43m87eg0BfIOn+EYex57PBJPZrFGLwE1Pct8EEG2YzLWigzi9FjXf3vnvweKaSiGksl2K7nGs8OZlHWxxm1n5kZVngcxZE1472WfjlD2aLI4oPgr/YqgEf0z7kWBnhjvLNOxKYJidF6CoTgkShoxpWfH+lsT/aolEN9LR9gzYTOb5seuBeefPRRi60d+Sw9s54JLEWWV3hj9VpbzuuAvm3qJABtbbR337ljHlVZMnSwkU8Ui/SaHFPj5RlnY32zsHbw5dXwghx3IcHaoCgJlbopfiRaC8tHYNU4dXURJ6T6oc67vekEqgGy855js7lZB+xISFYp7qHTpGZeoiQ+I5nW3wX74DRM7YasUpficZ34sBEk6g5Ki3jX/sSC+eIcrSD9MRwI+KCvynvKOli18UKBD+TiPqKAreUYoxCj8FLXAcG4ayKXzrCUJ2bSVDVkK1hyrD/+hRlhDk8HRW5kJIO3jbOBGqtgc3w67+tqLzoTnF8zbRp0ZiIoE4+elygwVU2dMabrMXEso2vu5vcHQwoLdPUOypbHVRk+iWh8mNIol9+D+ktz1XcU8J0z/BP1YDubt7xjEi2ih4IdUqcBcAjUeyUUNP026k4LMDWyrXPDBhNiII9SlxvWpgFvbfErL019ZEgKAijfp8r4D82KWMa/25gmqpC9XVn4C3D8MMyILOwc4WdqjUGv6F9xfzRiXr6iV5hCAnzlq+whLTBVZ6fyH6IXJycqUds3jTnec7EP/X2fI0uiFGH29U7rDleks/OTEAQ9gGMLxmfyyKYaz92+L24lEgmCozWrDrh/rB38VW6VmX3TxyCvRvziSiCBQICQK7ey8wCIPbk77ql30Q+liVNF5u8ORPZNexkVjsfYwsaAYRbOLwSmA5XNNzJcjkVuJJj+HgWoNg2h+mJkQGUz2TRZNchgh7WN5Ag/llFXQw/DbHFfwA1pHo4jMWurcqU3RqVFq00pIj0T98WJw58bvV7d6dQqunesiFy9AY/HNPssnKdn1JhtWX/CwLmOlComhb5AUDHnDkKYHAhexmlnpbsb7jbOptJ0CLGYO1h90Wm0gw+SQ9SgnM9FaQIgkU/IPgV0Re7EgX7ZHx1xMfL5lmlzaVsHay5EHCaoR9yeyKax9hfFST6K4dZLulKssLOG5IJcCC+ORr2jJvY8vPbBt/o1i12VoBatGclbS5HC9L1DTisCKt8x/uLZHwtjMBKeTDqtBuBx7eFP2tDSIRXSBGyXmbiaH9EFpmsGyrR2hEA/H7zTTahpL2IaFMjJkjUSg9WubhEyr8rfyAflx4jwKPkNTn7TWjK++dzod+/vgT5WKIj9fMo/G78CDQOzPPLSe6oC4/eBKRRCOzGsvInrylJTFlOU6t+KMojMPMCfF9cEd1+SUMo0XvPTAzZLK9wtjO89isNc/0+Sf5OBX3WvsOT573B0Ax+srvs00AJHpMGRNp6NZ5YNQbOmkk2hk7UfvZXKT9qFEb1W0dMQueJgJDeC+NelbsUnQHT/fhFSU6IF7GiPVBXckHJCeE9FeYmzp4JponKvpfwq06ukRiENY4Pcw/XBGDXx7bRRhKPjDly/5oOyk35pg8JAAfKfSaWs4/COpLPfE9TaLLq4dS6IZcmRvLbrkKgjEFv0YjWczpgUw9mZ46jDAC5bm9FVwTCnv+DRABumAmCbg9CHKPas3TXPmyeAkrqDxWvrgxpbJ964R+PqgcgPnYHyFhsescsadiz2hss4Eqff+TcDFMaNUAEHnk6r6Ap+jrXpmrIbaLC3fxBEwiHmrm728uFfgZewOE4UdLQ4dhHZUQVTBw8cgmWhBBSTEXRtLT1WuICqCc/0BMPNcYQlv0c/jbxOhEJ270v/WImUpMYkKcVsOLMdnt0JZX0X5J/qdgAEYH5NpemgXbOo0uw6Z+y1vZvG48t9+wsjKwia7Z5R8ShRxzYU/SSFy1wE2wx/v2E85o+7NJaswJeXcjSYW0k/BCVw6s/j2GPSZDvF0eOvtBZfYcG3LaTzDPNsjCSscx7T9FfGeCl8d5PmrzcCQSEmlDCBt8s8ZVh85FA2+LAiRgj7sNU81mBut4iSnibRSkWWxMuew1Of0PyBz1ZmEBADJyVbQXQvkZvDKK7MmCAtjIQFOYEtQgmuMycjOqulsG7GZRJfxS+Gb/EQwedaKhBIwqYii1asTt4xQz+ZdCzJ8Bgx4WrrBT3wEetmhx+OzmpW+HZFLtSUy5qAZSzExEjCrATbpSTjqUMYTSEFoPpq6Ovvcrullcm8OvK+PHVN2TqwlTO7TaVxKWkefH54kHbsmtlQ920P9o490cERqn3VNFjI8RR5fcarCXvHanSqFyKCJJmX+dAqDf6UORij9SpelvAcxtDlv928mzitxYjd0Iv/wV5QLIEGISbVfrvEhFdj3gUGqR8E/ksvTuxV+BtLqRYPu1DIQT9POXwozFmV+pnbnCpYO7u+O1RN9uM1sr9ZbHuGwziBqxmA4GGfWykgZSOg9QKeQvaYzCRZE+227wtOB9ZH9NfrcygxZzfh0eVNGoY2LySmALWMPMhYfTGChNrfvLybk58v30lXdYNfQruJ40ee0azMl52QvdO9+WFd8pAbZFNxw+PG0a9J9n8c+2CdIjwkeKWSo34yLOwY6kLiWB113548OPhA8k75ocKckwIKbxivT/pLeHFOEPCtf8+8+tM8Jz8B7skWCWr6bnXdlOX7a3Y7RRdZiRsLq5t9LnipNq4byXAy5JherykMvZ2zyFgyG+SAsfFbKyLJWybyZI4bVnbGtK2zFyke9g0ofBD3spLY4uBtjRO//IUDUEiGt57W2C2dAkIz2cFAc0JAN9eLvpHZPitNe+vW48agcyw6xeK4xU7Ov7/KS0XRDPF0zsH5ZxlP+AkWAg6eaqXl/8xQCCrgMhscA9DPsXmcRi6bTy7LpkHpaEdPlcYpmkBZcTLbRDUMTD91IjspKTAgbfbUmaQa+O4XKwN2ilJdnbogUstylVRxC0dhGYZgi+UgS1TUQI/BlkINBA8vMKFrvZ7ss+eMc6sHAYlyO5t+oFGprsciNEnGsJC2CDQjZ+fZaHbkTd72X3r7bvFs7ygQrOFiejucMlAmeDN0bgW8zq9u6KJDBouWl9rVoKiQvWakK8mlhdYUdX0mt7IQQcCKqgVG5azUwdgeuOE1lPNkxYInd2Yp9HXM2fX7Mm8XLB2ibex1XrCjyXdjvte06LPFaMkHYJn5TWonLXkGwPNZwbbNgCORSmV136Ky5kwCR2dSBgDBWyMXjgknPfx36NwySBbii0pWvdNn0WhmcB0i3MitkxZ5155kSEhz45sfug0WAbe8WZ9N1kuBfrMshPvnUfOOK53wNOkcyG8qfdONWAQnXev4CN4rpImDvJxU7eKMkEiIGlm3SrgotSAH2lTl2110jjhOhMtzFW5EThMskNxSnhSqqIuAPeTJIs1ndf396GIqfv1p/KjsVLTVYT3X98QTFWPonvXlRZjLAO+33NvO0DrToKYCl66OY5dffjAVI8HvuVgAFpLA6dVXUFg9AcRQ5wkpmGmGFZ/dCMmK+j3T33FjGXIZaBdSgvqLRJpWjV+m2pvs8ijhDRbzlaEcnyXqJfFsaXxqh8gaqt1k+QnyEpeLBK6zFdbjTlGXsd+luquytSsdncnsgVRNmW8Hhk1ZdGkeIrjHzXpmqaUA6LIjDo1p0l6H36RH+1O3yhcY5iRXDbuPUD3AR2mbukgK8jMGqRoE684lqpN8PVOF2TX2uwpWXSTepfbOJhG6/eJjhlUhHh6/jrDseUiIAS2gs4XAA+/RDA+ngrus/i5X3tKZ3FOEVpL9gVCSOCpdRu5IhqvqF08fIG8Ktg/W+nySOWWXdXzajW8ONHkXMOPAtMJWCeZ5uwNqJ88nKMA/am0iyrcFfsP3eG7gurVey7Hjb9nUFH6SbqSrHEnXQzH9otxuClDGtKhks/D3U3X2b41N/FJnl05SEM6TKiFp6ANyYteWlcOkxrCUORIROOSrDw7TtnPG6uL2pfBkjzC3uzml/mEjpIm2hY8gZ/XRIQJDa/zjwI29GGLdDNoebUbh5GvFcE0OgsO/vjPNyNmabbMcN4Pv2v+QeziCIdrkM9RhuyONOuU+UdOKQQXigN3pDyH2jmEYNfYT9SLpFXCGfddREoxt7A7jsb2MsPCnJnezMtkte3HcA2PH9oXZ804bUOFpEEU71cYsxeL9+E2lfUPy9XGrMcA60paGXEufvTZ39SRzQFtGAob499nAdwVITIilj45FGUxRRLkajK8ND55qp9E6ChHAXWslamLsQqqs2hrvw/AP5kpvksiKLXwKfkOlC2npyVccSvmpU3lczU9g5CMTlFRToGJioU64HnHe7M0JvWKjpkHpWbgEI7nPQ8jXSxaWf6/RtT+Aqvz8BvUjOlGGEC8ZfJaaA1TYbkVD3GvlUDTAuydYhQEEj9n9JXYfChhkC/sYBrLoEO7Kino2hlmDz3G6EelkNRDStAcQIRgf72G9rGbS8/yUIns1C53lGb4HlgxC2xL/AgeEN6jJPm7vLwrlbLn15JcR47SlCPnfuNL+AwnSJOIfCDePp2iCXDEmHsO/Sb/DqyM6pu3YFLpGeLrCWVVje9khkSXMCl9X53EN2GtOti2kc22YIwePBGmU2JYeJuoLuUxoYMdrblA/a30h5aoZuGxx+/mUg6YDc4qEswe1"/>
  <p:tag name="MEKKOXMLTAGS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LZ_Basic">
  <a:themeElements>
    <a:clrScheme name="Delhaize Grou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86A36"/>
      </a:accent1>
      <a:accent2>
        <a:srgbClr val="D63668"/>
      </a:accent2>
      <a:accent3>
        <a:srgbClr val="8B387B"/>
      </a:accent3>
      <a:accent4>
        <a:srgbClr val="40A0CF"/>
      </a:accent4>
      <a:accent5>
        <a:srgbClr val="B8D028"/>
      </a:accent5>
      <a:accent6>
        <a:srgbClr val="414141"/>
      </a:accent6>
      <a:hlink>
        <a:srgbClr val="AB2C1C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LZ_Basic">
  <a:themeElements>
    <a:clrScheme name="Delhaize Grou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86A36"/>
      </a:accent1>
      <a:accent2>
        <a:srgbClr val="D63668"/>
      </a:accent2>
      <a:accent3>
        <a:srgbClr val="8B387B"/>
      </a:accent3>
      <a:accent4>
        <a:srgbClr val="40A0CF"/>
      </a:accent4>
      <a:accent5>
        <a:srgbClr val="B8D028"/>
      </a:accent5>
      <a:accent6>
        <a:srgbClr val="414141"/>
      </a:accent6>
      <a:hlink>
        <a:srgbClr val="AB2C1C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</TotalTime>
  <Words>1908</Words>
  <Application>Microsoft Office PowerPoint</Application>
  <PresentationFormat>On-screen Show (16:9)</PresentationFormat>
  <Paragraphs>375</Paragraphs>
  <Slides>32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DLZ_Basic</vt:lpstr>
      <vt:lpstr>1_DLZ_Basic</vt:lpstr>
      <vt:lpstr>think-cell Slide</vt:lpstr>
      <vt:lpstr>Worksheet</vt:lpstr>
      <vt:lpstr>Mega Image  Romania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Real GDP growth map</vt:lpstr>
      <vt:lpstr>PowerPoint Presentation</vt:lpstr>
      <vt:lpstr>PowerPoint Presentation</vt:lpstr>
      <vt:lpstr>Customer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players – Operating model / formats </vt:lpstr>
      <vt:lpstr>Top players evolution (Food Market)</vt:lpstr>
      <vt:lpstr>Competition Analysis – Turnover distribution</vt:lpstr>
      <vt:lpstr>PowerPoint Presentation</vt:lpstr>
      <vt:lpstr>PowerPoint Presentation</vt:lpstr>
      <vt:lpstr>PowerPoint Presentation</vt:lpstr>
      <vt:lpstr>Mega Image presence in Romania</vt:lpstr>
      <vt:lpstr>Market  Share evolution</vt:lpstr>
      <vt:lpstr>Mega Image Stores Formats</vt:lpstr>
      <vt:lpstr>Mega Image Stores Formats</vt:lpstr>
      <vt:lpstr>Categories Contribution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Ahold</dc:title>
  <dc:creator>Cazacu Maria Adriana</dc:creator>
  <cp:lastModifiedBy>Nicolaescu Adrian</cp:lastModifiedBy>
  <cp:revision>365</cp:revision>
  <dcterms:created xsi:type="dcterms:W3CDTF">2016-03-10T15:30:18Z</dcterms:created>
  <dcterms:modified xsi:type="dcterms:W3CDTF">2018-05-07T04:51:04Z</dcterms:modified>
  <cp:category>external presentation</cp:category>
</cp:coreProperties>
</file>