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  <p:sldMasterId id="2147483732" r:id="rId4"/>
    <p:sldMasterId id="2147483791" r:id="rId5"/>
    <p:sldMasterId id="2147483850" r:id="rId6"/>
    <p:sldMasterId id="2147483907" r:id="rId7"/>
    <p:sldMasterId id="2147483919" r:id="rId8"/>
    <p:sldMasterId id="2147483927" r:id="rId9"/>
    <p:sldMasterId id="2147483935" r:id="rId10"/>
    <p:sldMasterId id="2147483947" r:id="rId11"/>
    <p:sldMasterId id="2147483959" r:id="rId12"/>
    <p:sldMasterId id="2147483971" r:id="rId13"/>
    <p:sldMasterId id="2147484031" r:id="rId14"/>
  </p:sldMasterIdLst>
  <p:notesMasterIdLst>
    <p:notesMasterId r:id="rId46"/>
  </p:notesMasterIdLst>
  <p:handoutMasterIdLst>
    <p:handoutMasterId r:id="rId47"/>
  </p:handoutMasterIdLst>
  <p:sldIdLst>
    <p:sldId id="256" r:id="rId15"/>
    <p:sldId id="303" r:id="rId16"/>
    <p:sldId id="342" r:id="rId17"/>
    <p:sldId id="353" r:id="rId18"/>
    <p:sldId id="309" r:id="rId19"/>
    <p:sldId id="310" r:id="rId20"/>
    <p:sldId id="377" r:id="rId21"/>
    <p:sldId id="378" r:id="rId22"/>
    <p:sldId id="380" r:id="rId23"/>
    <p:sldId id="379" r:id="rId24"/>
    <p:sldId id="316" r:id="rId25"/>
    <p:sldId id="314" r:id="rId26"/>
    <p:sldId id="384" r:id="rId27"/>
    <p:sldId id="355" r:id="rId28"/>
    <p:sldId id="321" r:id="rId29"/>
    <p:sldId id="322" r:id="rId30"/>
    <p:sldId id="371" r:id="rId31"/>
    <p:sldId id="372" r:id="rId32"/>
    <p:sldId id="373" r:id="rId33"/>
    <p:sldId id="325" r:id="rId34"/>
    <p:sldId id="374" r:id="rId35"/>
    <p:sldId id="352" r:id="rId36"/>
    <p:sldId id="319" r:id="rId37"/>
    <p:sldId id="369" r:id="rId38"/>
    <p:sldId id="330" r:id="rId39"/>
    <p:sldId id="331" r:id="rId40"/>
    <p:sldId id="332" r:id="rId41"/>
    <p:sldId id="390" r:id="rId42"/>
    <p:sldId id="381" r:id="rId43"/>
    <p:sldId id="365" r:id="rId44"/>
    <p:sldId id="368" r:id="rId45"/>
  </p:sldIdLst>
  <p:sldSz cx="9144000" cy="6858000" type="screen4x3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1" autoAdjust="0"/>
  </p:normalViewPr>
  <p:slideViewPr>
    <p:cSldViewPr>
      <p:cViewPr varScale="1">
        <p:scale>
          <a:sx n="61" d="100"/>
          <a:sy n="61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70316242428444"/>
          <c:y val="0.17605016676035481"/>
          <c:w val="0.72975381549528529"/>
          <c:h val="0.68185279872575011"/>
        </c:manualLayout>
      </c:layout>
      <c:lineChart>
        <c:grouping val="stacked"/>
        <c:varyColors val="0"/>
        <c:ser>
          <c:idx val="0"/>
          <c:order val="0"/>
          <c:tx>
            <c:strRef>
              <c:f>France!$L$1</c:f>
              <c:strCache>
                <c:ptCount val="1"/>
                <c:pt idx="0">
                  <c:v>EU</c:v>
                </c:pt>
              </c:strCache>
            </c:strRef>
          </c:tx>
          <c:spPr>
            <a:ln w="31750" cap="sq" cmpd="sng">
              <a:solidFill>
                <a:schemeClr val="accent1"/>
              </a:solidFill>
              <a:round/>
              <a:tailEnd w="lg" len="lg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bubble3D val="0"/>
            <c:spPr>
              <a:ln w="31750" cap="sq" cmpd="sng">
                <a:solidFill>
                  <a:srgbClr val="002060"/>
                </a:solidFill>
                <a:round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38-44BE-ABF5-95F5CB8D031B}"/>
              </c:ext>
            </c:extLst>
          </c:dPt>
          <c:dPt>
            <c:idx val="2"/>
            <c:bubble3D val="0"/>
            <c:spPr>
              <a:ln w="31750" cap="sq" cmpd="sng">
                <a:solidFill>
                  <a:srgbClr val="002060"/>
                </a:solidFill>
                <a:round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38-44BE-ABF5-95F5CB8D031B}"/>
              </c:ext>
            </c:extLst>
          </c:dPt>
          <c:dPt>
            <c:idx val="3"/>
            <c:bubble3D val="0"/>
            <c:spPr>
              <a:ln w="31750" cap="sq" cmpd="sng">
                <a:solidFill>
                  <a:srgbClr val="002060"/>
                </a:solidFill>
                <a:round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38-44BE-ABF5-95F5CB8D031B}"/>
              </c:ext>
            </c:extLst>
          </c:dPt>
          <c:dPt>
            <c:idx val="4"/>
            <c:bubble3D val="0"/>
            <c:spPr>
              <a:ln w="31750" cap="sq" cmpd="sng">
                <a:solidFill>
                  <a:srgbClr val="002060"/>
                </a:solidFill>
                <a:round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38-44BE-ABF5-95F5CB8D031B}"/>
              </c:ext>
            </c:extLst>
          </c:dPt>
          <c:dPt>
            <c:idx val="5"/>
            <c:bubble3D val="0"/>
            <c:spPr>
              <a:ln w="31750" cap="sq" cmpd="sng">
                <a:solidFill>
                  <a:srgbClr val="FF0000"/>
                </a:solidFill>
                <a:round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38-44BE-ABF5-95F5CB8D031B}"/>
              </c:ext>
            </c:extLst>
          </c:dPt>
          <c:dPt>
            <c:idx val="6"/>
            <c:bubble3D val="0"/>
            <c:spPr>
              <a:ln w="31750" cap="sq" cmpd="sng">
                <a:solidFill>
                  <a:srgbClr val="FF0000"/>
                </a:solidFill>
                <a:round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B-C038-44BE-ABF5-95F5CB8D031B}"/>
              </c:ext>
            </c:extLst>
          </c:dPt>
          <c:dPt>
            <c:idx val="7"/>
            <c:bubble3D val="0"/>
            <c:spPr>
              <a:ln w="31750" cap="sq" cmpd="sng">
                <a:solidFill>
                  <a:srgbClr val="FF0000"/>
                </a:solidFill>
                <a:round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D-C038-44BE-ABF5-95F5CB8D031B}"/>
              </c:ext>
            </c:extLst>
          </c:dPt>
          <c:dPt>
            <c:idx val="8"/>
            <c:bubble3D val="0"/>
            <c:spPr>
              <a:ln w="31750" cap="sq" cmpd="sng">
                <a:solidFill>
                  <a:srgbClr val="FF0000"/>
                </a:solidFill>
                <a:round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F-C038-44BE-ABF5-95F5CB8D031B}"/>
              </c:ext>
            </c:extLst>
          </c:dPt>
          <c:dPt>
            <c:idx val="9"/>
            <c:bubble3D val="0"/>
            <c:spPr>
              <a:ln w="31750" cap="sq" cmpd="sng">
                <a:solidFill>
                  <a:srgbClr val="FF0000"/>
                </a:solidFill>
                <a:round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11-C038-44BE-ABF5-95F5CB8D031B}"/>
              </c:ext>
            </c:extLst>
          </c:dPt>
          <c:dPt>
            <c:idx val="10"/>
            <c:bubble3D val="0"/>
            <c:spPr>
              <a:ln w="31750" cap="sq" cmpd="sng">
                <a:solidFill>
                  <a:srgbClr val="FF0000"/>
                </a:solidFill>
                <a:round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13-C038-44BE-ABF5-95F5CB8D031B}"/>
              </c:ext>
            </c:extLst>
          </c:dPt>
          <c:dPt>
            <c:idx val="11"/>
            <c:bubble3D val="0"/>
            <c:spPr>
              <a:ln w="31750" cap="sq" cmpd="sng">
                <a:solidFill>
                  <a:srgbClr val="00B050"/>
                </a:solidFill>
                <a:round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15-C038-44BE-ABF5-95F5CB8D03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France!$K$2:$K$13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France!$L$2:$L$13</c:f>
              <c:numCache>
                <c:formatCode>#,##0.00</c:formatCode>
                <c:ptCount val="12"/>
                <c:pt idx="0">
                  <c:v>2298.9299999999998</c:v>
                </c:pt>
                <c:pt idx="1">
                  <c:v>2876.89</c:v>
                </c:pt>
                <c:pt idx="2">
                  <c:v>3016.56</c:v>
                </c:pt>
                <c:pt idx="3">
                  <c:v>2734.67</c:v>
                </c:pt>
                <c:pt idx="4">
                  <c:v>2869.91</c:v>
                </c:pt>
                <c:pt idx="5">
                  <c:v>3560.41</c:v>
                </c:pt>
                <c:pt idx="6">
                  <c:v>3148.51</c:v>
                </c:pt>
                <c:pt idx="7">
                  <c:v>3278.58</c:v>
                </c:pt>
                <c:pt idx="8">
                  <c:v>3489.39</c:v>
                </c:pt>
                <c:pt idx="9">
                  <c:v>3021.84</c:v>
                </c:pt>
                <c:pt idx="10">
                  <c:v>3113.63</c:v>
                </c:pt>
                <c:pt idx="11">
                  <c:v>3319.15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038-44BE-ABF5-95F5CB8D0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36064"/>
        <c:axId val="109337600"/>
      </c:lineChart>
      <c:catAx>
        <c:axId val="109336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nl-BE"/>
          </a:p>
        </c:txPr>
        <c:crossAx val="109337600"/>
        <c:crosses val="autoZero"/>
        <c:auto val="1"/>
        <c:lblAlgn val="ctr"/>
        <c:lblOffset val="100"/>
        <c:noMultiLvlLbl val="0"/>
      </c:catAx>
      <c:valAx>
        <c:axId val="10933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10933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/>
      </a:pPr>
      <a:endParaRPr lang="nl-BE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Export Oriented Projetcs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Sheet2!$A$3:$A$19</c:f>
              <c:strCache>
                <c:ptCount val="17"/>
                <c:pt idx="2">
                  <c:v>Cyprus</c:v>
                </c:pt>
                <c:pt idx="3">
                  <c:v>Czech Republic</c:v>
                </c:pt>
                <c:pt idx="4">
                  <c:v>Spain</c:v>
                </c:pt>
                <c:pt idx="5">
                  <c:v>Malta</c:v>
                </c:pt>
                <c:pt idx="6">
                  <c:v>Ireland</c:v>
                </c:pt>
                <c:pt idx="7">
                  <c:v>luxembourg</c:v>
                </c:pt>
                <c:pt idx="8">
                  <c:v>Denmark</c:v>
                </c:pt>
                <c:pt idx="9">
                  <c:v>Austria</c:v>
                </c:pt>
                <c:pt idx="10">
                  <c:v>Belgium</c:v>
                </c:pt>
                <c:pt idx="11">
                  <c:v>France</c:v>
                </c:pt>
                <c:pt idx="12">
                  <c:v>Italy</c:v>
                </c:pt>
                <c:pt idx="13">
                  <c:v>Sweden</c:v>
                </c:pt>
                <c:pt idx="14">
                  <c:v>Netherlands</c:v>
                </c:pt>
                <c:pt idx="15">
                  <c:v>Germany</c:v>
                </c:pt>
                <c:pt idx="16">
                  <c:v>UK</c:v>
                </c:pt>
              </c:strCache>
            </c:strRef>
          </c:cat>
          <c:val>
            <c:numRef>
              <c:f>Sheet2!$B$3:$B$19</c:f>
              <c:numCache>
                <c:formatCode>General</c:formatCode>
                <c:ptCount val="17"/>
                <c:pt idx="2" formatCode="_(* #,##0_);_(* \(#,##0\);_(* &quot;-&quot;??_);_(@_)">
                  <c:v>0</c:v>
                </c:pt>
                <c:pt idx="3" formatCode="_(* #,##0_);_(* \(#,##0\);_(* &quot;-&quot;??_);_(@_)">
                  <c:v>0</c:v>
                </c:pt>
                <c:pt idx="4" formatCode="_(* #,##0_);_(* \(#,##0\);_(* &quot;-&quot;??_);_(@_)">
                  <c:v>2</c:v>
                </c:pt>
                <c:pt idx="5" formatCode="_(* #,##0_);_(* \(#,##0\);_(* &quot;-&quot;??_);_(@_)">
                  <c:v>2</c:v>
                </c:pt>
                <c:pt idx="6" formatCode="_(* #,##0_);_(* \(#,##0\);_(* &quot;-&quot;??_);_(@_)">
                  <c:v>1</c:v>
                </c:pt>
                <c:pt idx="7" formatCode="_(* #,##0_);_(* \(#,##0\);_(* &quot;-&quot;??_);_(@_)">
                  <c:v>4</c:v>
                </c:pt>
                <c:pt idx="8" formatCode="_(* #,##0_);_(* \(#,##0\);_(* &quot;-&quot;??_);_(@_)">
                  <c:v>3</c:v>
                </c:pt>
                <c:pt idx="9" formatCode="_(* #,##0_);_(* \(#,##0\);_(* &quot;-&quot;??_);_(@_)">
                  <c:v>3</c:v>
                </c:pt>
                <c:pt idx="10" formatCode="_(* #,##0_);_(* \(#,##0\);_(* &quot;-&quot;??_);_(@_)">
                  <c:v>6</c:v>
                </c:pt>
                <c:pt idx="11" formatCode="_(* #,##0_);_(* \(#,##0\);_(* &quot;-&quot;??_);_(@_)">
                  <c:v>10</c:v>
                </c:pt>
                <c:pt idx="12" formatCode="_(* #,##0_);_(* \(#,##0\);_(* &quot;-&quot;??_);_(@_)">
                  <c:v>14</c:v>
                </c:pt>
                <c:pt idx="13" formatCode="_(* #,##0_);_(* \(#,##0\);_(* &quot;-&quot;??_);_(@_)">
                  <c:v>13</c:v>
                </c:pt>
                <c:pt idx="14" formatCode="_(* #,##0_);_(* \(#,##0\);_(* &quot;-&quot;??_);_(@_)">
                  <c:v>14</c:v>
                </c:pt>
                <c:pt idx="15" formatCode="_(* #,##0_);_(* \(#,##0\);_(* &quot;-&quot;??_);_(@_)">
                  <c:v>31</c:v>
                </c:pt>
                <c:pt idx="16" formatCode="_(* #,##0_);_(* \(#,##0\);_(* &quot;-&quot;??_);_(@_)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8-4A13-98F0-398C962C9A31}"/>
            </c:ext>
          </c:extLst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Total Projects in commercial Operation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Sheet2!$A$3:$A$19</c:f>
              <c:strCache>
                <c:ptCount val="17"/>
                <c:pt idx="2">
                  <c:v>Cyprus</c:v>
                </c:pt>
                <c:pt idx="3">
                  <c:v>Czech Republic</c:v>
                </c:pt>
                <c:pt idx="4">
                  <c:v>Spain</c:v>
                </c:pt>
                <c:pt idx="5">
                  <c:v>Malta</c:v>
                </c:pt>
                <c:pt idx="6">
                  <c:v>Ireland</c:v>
                </c:pt>
                <c:pt idx="7">
                  <c:v>luxembourg</c:v>
                </c:pt>
                <c:pt idx="8">
                  <c:v>Denmark</c:v>
                </c:pt>
                <c:pt idx="9">
                  <c:v>Austria</c:v>
                </c:pt>
                <c:pt idx="10">
                  <c:v>Belgium</c:v>
                </c:pt>
                <c:pt idx="11">
                  <c:v>France</c:v>
                </c:pt>
                <c:pt idx="12">
                  <c:v>Italy</c:v>
                </c:pt>
                <c:pt idx="13">
                  <c:v>Sweden</c:v>
                </c:pt>
                <c:pt idx="14">
                  <c:v>Netherlands</c:v>
                </c:pt>
                <c:pt idx="15">
                  <c:v>Germany</c:v>
                </c:pt>
                <c:pt idx="16">
                  <c:v>UK</c:v>
                </c:pt>
              </c:strCache>
            </c:strRef>
          </c:cat>
          <c:val>
            <c:numRef>
              <c:f>Sheet2!$C$3:$C$19</c:f>
              <c:numCache>
                <c:formatCode>General</c:formatCode>
                <c:ptCount val="17"/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10</c:v>
                </c:pt>
                <c:pt idx="11">
                  <c:v>13</c:v>
                </c:pt>
                <c:pt idx="12">
                  <c:v>18</c:v>
                </c:pt>
                <c:pt idx="13">
                  <c:v>20</c:v>
                </c:pt>
                <c:pt idx="14">
                  <c:v>29</c:v>
                </c:pt>
                <c:pt idx="15">
                  <c:v>42</c:v>
                </c:pt>
                <c:pt idx="1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C8-4A13-98F0-398C962C9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09822720"/>
        <c:axId val="109824256"/>
      </c:barChart>
      <c:catAx>
        <c:axId val="109822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09824256"/>
        <c:crosses val="autoZero"/>
        <c:auto val="1"/>
        <c:lblAlgn val="ctr"/>
        <c:lblOffset val="100"/>
        <c:noMultiLvlLbl val="0"/>
      </c:catAx>
      <c:valAx>
        <c:axId val="10982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098227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2592592592592587E-2"/>
          <c:w val="0.93333333333333335"/>
          <c:h val="0.8888888888888888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557C-4492-9A62-FC4A4F91C76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557C-4492-9A62-FC4A4F91C764}"/>
              </c:ext>
            </c:extLst>
          </c:dPt>
          <c:dLbls>
            <c:dLbl>
              <c:idx val="0"/>
              <c:layout>
                <c:manualLayout>
                  <c:x val="-0.26861111111111119"/>
                  <c:y val="-0.248968722659667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7C-4492-9A62-FC4A4F91C764}"/>
                </c:ext>
              </c:extLst>
            </c:dLbl>
            <c:dLbl>
              <c:idx val="1"/>
              <c:layout>
                <c:manualLayout>
                  <c:x val="0.20152777777777775"/>
                  <c:y val="8.25594196558763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7C-4492-9A62-FC4A4F91C7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Sheet2!$O$6:$O$7</c:f>
              <c:strCache>
                <c:ptCount val="2"/>
                <c:pt idx="0">
                  <c:v>Export Oriented Projetcs</c:v>
                </c:pt>
                <c:pt idx="1">
                  <c:v>Non Export Oriented Projects</c:v>
                </c:pt>
              </c:strCache>
            </c:strRef>
          </c:cat>
          <c:val>
            <c:numRef>
              <c:f>Sheet2!$P$6:$P$7</c:f>
              <c:numCache>
                <c:formatCode>General</c:formatCode>
                <c:ptCount val="2"/>
                <c:pt idx="0">
                  <c:v>153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7C-4492-9A62-FC4A4F91C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l-B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96329107847584"/>
          <c:y val="9.29159127971661E-2"/>
          <c:w val="0.53895687005121029"/>
          <c:h val="0.8120823094523835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C3-49EC-849E-D99E5235E6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C3-49EC-849E-D99E5235E6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6C3-49EC-849E-D99E5235E6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6C3-49EC-849E-D99E5235E6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6C3-49EC-849E-D99E5235E66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6C3-49EC-849E-D99E5235E66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6C3-49EC-849E-D99E5235E66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6C3-49EC-849E-D99E5235E667}"/>
              </c:ext>
            </c:extLst>
          </c:dPt>
          <c:dLbls>
            <c:dLbl>
              <c:idx val="0"/>
              <c:layout>
                <c:manualLayout>
                  <c:x val="-2.18526563489908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C3-49EC-849E-D99E5235E66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6C3-49EC-849E-D99E5235E667}"/>
                </c:ext>
              </c:extLst>
            </c:dLbl>
            <c:dLbl>
              <c:idx val="2"/>
              <c:layout>
                <c:manualLayout>
                  <c:x val="2.4087851087579569E-2"/>
                  <c:y val="-7.345873432487605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00" dirty="0"/>
                      <a:t>Infrastructure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42984282137148"/>
                      <c:h val="0.15685671235540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6C3-49EC-849E-D99E5235E667}"/>
                </c:ext>
              </c:extLst>
            </c:dLbl>
            <c:dLbl>
              <c:idx val="3"/>
              <c:layout>
                <c:manualLayout>
                  <c:x val="8.103915889824124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C3-49EC-849E-D99E5235E667}"/>
                </c:ext>
              </c:extLst>
            </c:dLbl>
            <c:dLbl>
              <c:idx val="4"/>
              <c:layout>
                <c:manualLayout>
                  <c:x val="3.8314176245210726E-3"/>
                  <c:y val="-0.112164625255176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94330921184741"/>
                      <c:h val="0.15068398008260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6C3-49EC-849E-D99E5235E667}"/>
                </c:ext>
              </c:extLst>
            </c:dLbl>
            <c:dLbl>
              <c:idx val="5"/>
              <c:layout>
                <c:manualLayout>
                  <c:x val="-6.5424704857951765E-2"/>
                  <c:y val="-5.252849205382474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C3-49EC-849E-D99E5235E667}"/>
                </c:ext>
              </c:extLst>
            </c:dLbl>
            <c:dLbl>
              <c:idx val="6"/>
              <c:layout>
                <c:manualLayout>
                  <c:x val="-2.056807554228135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6C3-49EC-849E-D99E5235E667}"/>
                </c:ext>
              </c:extLst>
            </c:dLbl>
            <c:dLbl>
              <c:idx val="7"/>
              <c:layout>
                <c:manualLayout>
                  <c:x val="-1.67366579177602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C3-49EC-849E-D99E5235E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Sheet2!$A$4:$A$11</c:f>
              <c:strCache>
                <c:ptCount val="8"/>
                <c:pt idx="0">
                  <c:v>Agriculture </c:v>
                </c:pt>
                <c:pt idx="1">
                  <c:v>Apparel</c:v>
                </c:pt>
                <c:pt idx="2">
                  <c:v>Infrastructure</c:v>
                </c:pt>
                <c:pt idx="3">
                  <c:v>Knowledge Services</c:v>
                </c:pt>
                <c:pt idx="4">
                  <c:v>Manufacturing</c:v>
                </c:pt>
                <c:pt idx="5">
                  <c:v>Services</c:v>
                </c:pt>
                <c:pt idx="6">
                  <c:v>Tourism &amp; Leisure</c:v>
                </c:pt>
                <c:pt idx="7">
                  <c:v>Utilities</c:v>
                </c:pt>
              </c:strCache>
            </c:strRef>
          </c:cat>
          <c:val>
            <c:numRef>
              <c:f>Sheet2!$B$4:$B$11</c:f>
              <c:numCache>
                <c:formatCode>General</c:formatCode>
                <c:ptCount val="8"/>
                <c:pt idx="0">
                  <c:v>25</c:v>
                </c:pt>
                <c:pt idx="1">
                  <c:v>55</c:v>
                </c:pt>
                <c:pt idx="2">
                  <c:v>13</c:v>
                </c:pt>
                <c:pt idx="3">
                  <c:v>31</c:v>
                </c:pt>
                <c:pt idx="4">
                  <c:v>72</c:v>
                </c:pt>
                <c:pt idx="5">
                  <c:v>3</c:v>
                </c:pt>
                <c:pt idx="6">
                  <c:v>30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C3-49EC-849E-D99E5235E66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B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50265040399361"/>
          <c:y val="7.6068211885312181E-2"/>
          <c:w val="0.75833419671225322"/>
          <c:h val="0.82566414502454999"/>
        </c:manualLayout>
      </c:layout>
      <c:lineChart>
        <c:grouping val="standard"/>
        <c:varyColors val="0"/>
        <c:ser>
          <c:idx val="0"/>
          <c:order val="0"/>
          <c:tx>
            <c:strRef>
              <c:f>Sheet3!$C$6:$D$6</c:f>
              <c:strCache>
                <c:ptCount val="2"/>
                <c:pt idx="0">
                  <c:v>61 &amp;  62</c:v>
                </c:pt>
                <c:pt idx="1">
                  <c:v>Apparel &amp; Clothing ….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Sheet3!$E$5:$J$5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Sheet3!$E$6:$J$6</c:f>
              <c:numCache>
                <c:formatCode>General</c:formatCode>
                <c:ptCount val="6"/>
                <c:pt idx="0">
                  <c:v>64</c:v>
                </c:pt>
                <c:pt idx="1">
                  <c:v>56</c:v>
                </c:pt>
                <c:pt idx="2">
                  <c:v>49</c:v>
                </c:pt>
                <c:pt idx="3">
                  <c:v>48</c:v>
                </c:pt>
                <c:pt idx="4">
                  <c:v>48</c:v>
                </c:pt>
                <c:pt idx="5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E8-463F-8AA5-640EF9FF81EB}"/>
            </c:ext>
          </c:extLst>
        </c:ser>
        <c:ser>
          <c:idx val="1"/>
          <c:order val="1"/>
          <c:tx>
            <c:strRef>
              <c:f>Sheet3!$C$7:$D$7</c:f>
              <c:strCache>
                <c:ptCount val="2"/>
                <c:pt idx="0">
                  <c:v>9</c:v>
                </c:pt>
                <c:pt idx="1">
                  <c:v>Coffee, Tea, Mate and Spices ….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Sheet3!$E$5:$J$5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Sheet3!$E$7:$J$7</c:f>
              <c:numCache>
                <c:formatCode>General</c:formatCode>
                <c:ptCount val="6"/>
                <c:pt idx="0">
                  <c:v>75</c:v>
                </c:pt>
                <c:pt idx="1">
                  <c:v>82</c:v>
                </c:pt>
                <c:pt idx="2">
                  <c:v>87</c:v>
                </c:pt>
                <c:pt idx="3">
                  <c:v>89</c:v>
                </c:pt>
                <c:pt idx="4">
                  <c:v>86</c:v>
                </c:pt>
                <c:pt idx="5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E8-463F-8AA5-640EF9FF81EB}"/>
            </c:ext>
          </c:extLst>
        </c:ser>
        <c:ser>
          <c:idx val="2"/>
          <c:order val="2"/>
          <c:tx>
            <c:strRef>
              <c:f>Sheet3!$C$8:$D$8</c:f>
              <c:strCache>
                <c:ptCount val="2"/>
                <c:pt idx="0">
                  <c:v>24</c:v>
                </c:pt>
                <c:pt idx="1">
                  <c:v>Tobacco and manufacture tobacco substitutes.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Sheet3!$E$5:$J$5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Sheet3!$E$8:$J$8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E8-463F-8AA5-640EF9FF81EB}"/>
            </c:ext>
          </c:extLst>
        </c:ser>
        <c:ser>
          <c:idx val="3"/>
          <c:order val="3"/>
          <c:tx>
            <c:strRef>
              <c:f>Sheet3!$C$9:$D$9</c:f>
              <c:strCache>
                <c:ptCount val="2"/>
                <c:pt idx="0">
                  <c:v>3</c:v>
                </c:pt>
                <c:pt idx="1">
                  <c:v>Fish and crustaceans ….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4.7849805631722774E-3"/>
                  <c:y val="-1.4881888182244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21-402D-81EA-480FA3FDF0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Sheet3!$E$5:$J$5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Sheet3!$E$9:$J$9</c:f>
              <c:numCache>
                <c:formatCode>General</c:formatCode>
                <c:ptCount val="6"/>
                <c:pt idx="0">
                  <c:v>98</c:v>
                </c:pt>
                <c:pt idx="1">
                  <c:v>99</c:v>
                </c:pt>
                <c:pt idx="2">
                  <c:v>99</c:v>
                </c:pt>
                <c:pt idx="3">
                  <c:v>97</c:v>
                </c:pt>
                <c:pt idx="4">
                  <c:v>94</c:v>
                </c:pt>
                <c:pt idx="5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E8-463F-8AA5-640EF9FF81EB}"/>
            </c:ext>
          </c:extLst>
        </c:ser>
        <c:ser>
          <c:idx val="4"/>
          <c:order val="4"/>
          <c:tx>
            <c:strRef>
              <c:f>Sheet3!$C$10:$D$10</c:f>
              <c:strCache>
                <c:ptCount val="2"/>
                <c:pt idx="0">
                  <c:v>64</c:v>
                </c:pt>
                <c:pt idx="1">
                  <c:v>Footwear, gaiters and like products ….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Sheet3!$E$5:$J$5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Sheet3!$E$10:$J$10</c:f>
              <c:numCache>
                <c:formatCode>General</c:formatCode>
                <c:ptCount val="6"/>
                <c:pt idx="0">
                  <c:v>94</c:v>
                </c:pt>
                <c:pt idx="1">
                  <c:v>96</c:v>
                </c:pt>
                <c:pt idx="2">
                  <c:v>95</c:v>
                </c:pt>
                <c:pt idx="3">
                  <c:v>94</c:v>
                </c:pt>
                <c:pt idx="4">
                  <c:v>92</c:v>
                </c:pt>
                <c:pt idx="5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E8-463F-8AA5-640EF9FF81EB}"/>
            </c:ext>
          </c:extLst>
        </c:ser>
        <c:ser>
          <c:idx val="5"/>
          <c:order val="5"/>
          <c:tx>
            <c:strRef>
              <c:f>Sheet3!$C$11:$D$11</c:f>
              <c:strCache>
                <c:ptCount val="2"/>
                <c:pt idx="0">
                  <c:v>7</c:v>
                </c:pt>
                <c:pt idx="1">
                  <c:v>Edible vegetables ….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Sheet3!$E$5:$J$5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Sheet3!$E$11:$J$11</c:f>
              <c:numCache>
                <c:formatCode>General</c:formatCode>
                <c:ptCount val="6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95</c:v>
                </c:pt>
                <c:pt idx="4">
                  <c:v>92</c:v>
                </c:pt>
                <c:pt idx="5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E8-463F-8AA5-640EF9FF81EB}"/>
            </c:ext>
          </c:extLst>
        </c:ser>
        <c:ser>
          <c:idx val="6"/>
          <c:order val="6"/>
          <c:tx>
            <c:strRef>
              <c:f>Sheet3!$C$12:$D$12</c:f>
              <c:strCache>
                <c:ptCount val="2"/>
                <c:pt idx="0">
                  <c:v>20</c:v>
                </c:pt>
                <c:pt idx="1">
                  <c:v>Preparation of vegetables, fruits, ….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Sheet3!$E$5:$J$5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Sheet3!$E$12:$J$12</c:f>
              <c:numCache>
                <c:formatCode>General</c:formatCode>
                <c:ptCount val="6"/>
                <c:pt idx="0">
                  <c:v>97</c:v>
                </c:pt>
                <c:pt idx="1">
                  <c:v>99</c:v>
                </c:pt>
                <c:pt idx="2">
                  <c:v>98</c:v>
                </c:pt>
                <c:pt idx="3">
                  <c:v>99</c:v>
                </c:pt>
                <c:pt idx="4">
                  <c:v>99</c:v>
                </c:pt>
                <c:pt idx="5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1E8-463F-8AA5-640EF9FF8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18720"/>
        <c:axId val="113920256"/>
      </c:lineChart>
      <c:catAx>
        <c:axId val="11391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13920256"/>
        <c:crosses val="autoZero"/>
        <c:auto val="1"/>
        <c:lblAlgn val="ctr"/>
        <c:lblOffset val="100"/>
        <c:noMultiLvlLbl val="0"/>
      </c:catAx>
      <c:valAx>
        <c:axId val="11392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139187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4F81BD">
        <a:lumMod val="40000"/>
        <a:lumOff val="60000"/>
      </a:srgbClr>
    </a:solidFill>
    <a:ln>
      <a:noFill/>
    </a:ln>
    <a:effectLst/>
  </c:spPr>
  <c:txPr>
    <a:bodyPr/>
    <a:lstStyle/>
    <a:p>
      <a:pPr>
        <a:defRPr sz="1400"/>
      </a:pPr>
      <a:endParaRPr lang="nl-BE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D1B18-64B5-7343-9349-EB7DC7BCD570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8D606B-BB33-3649-889C-9E64D2049E3E}">
      <dgm:prSet phldrT="[Text]" custT="1"/>
      <dgm:spPr>
        <a:xfrm>
          <a:off x="1883903" y="143271"/>
          <a:ext cx="1886595" cy="1061668"/>
        </a:xfrm>
        <a:prstGeom prst="roundRect">
          <a:avLst/>
        </a:prstGeom>
        <a:solidFill>
          <a:srgbClr val="44546A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tIns="0" rIns="0" bIns="0"/>
        <a:lstStyle/>
        <a:p>
          <a:r>
            <a:rPr lang="en-US" sz="1400" dirty="0">
              <a:solidFill>
                <a:sysClr val="windowText" lastClr="000000"/>
              </a:solidFill>
              <a:latin typeface="Calibri"/>
              <a:ea typeface="+mn-ea"/>
              <a:cs typeface="Arial" panose="020B0604020202020204" pitchFamily="34" charset="0"/>
            </a:rPr>
            <a:t>Trade Information and Promotion</a:t>
          </a:r>
        </a:p>
      </dgm:t>
    </dgm:pt>
    <dgm:pt modelId="{55EEEAE1-06A6-664A-83E2-556B5AADEC49}" type="parTrans" cxnId="{D50AA273-09BB-1440-A704-699D4985BCB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18E075-FFB0-C24B-89DE-130DCBE807C4}" type="sibTrans" cxnId="{D50AA273-09BB-1440-A704-699D4985BCB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06C42A-D530-2A4E-AE96-E304930643BA}">
      <dgm:prSet phldrT="[Text]" custT="1"/>
      <dgm:spPr>
        <a:xfrm>
          <a:off x="4301028" y="157604"/>
          <a:ext cx="1886595" cy="1061668"/>
        </a:xfrm>
        <a:prstGeom prst="roundRect">
          <a:avLst/>
        </a:prstGeom>
        <a:solidFill>
          <a:srgbClr val="44546A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Calibri"/>
              <a:ea typeface="+mn-ea"/>
              <a:cs typeface="Arial" panose="020B0604020202020204" pitchFamily="34" charset="0"/>
            </a:rPr>
            <a:t>National Quality Infrastructure</a:t>
          </a:r>
        </a:p>
      </dgm:t>
    </dgm:pt>
    <dgm:pt modelId="{B62ED15B-DB6D-8C4B-B638-4770ADB215FB}" type="parTrans" cxnId="{F7639DFD-1539-1942-9668-B0142C03D3C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EB46FE-490B-AB4B-A8EB-825087080C95}" type="sibTrans" cxnId="{F7639DFD-1539-1942-9668-B0142C03D3C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D283BB-8095-634C-A434-477806F3AF7D}">
      <dgm:prSet phldrT="[Text]" custT="1"/>
      <dgm:spPr>
        <a:xfrm>
          <a:off x="1875027" y="1473036"/>
          <a:ext cx="1886595" cy="1061668"/>
        </a:xfrm>
        <a:prstGeom prst="roundRect">
          <a:avLst/>
        </a:prstGeom>
        <a:solidFill>
          <a:srgbClr val="44546A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Calibri"/>
              <a:ea typeface="+mn-ea"/>
              <a:cs typeface="Arial" panose="020B0604020202020204" pitchFamily="34" charset="0"/>
            </a:rPr>
            <a:t>Innovation and R&amp;D</a:t>
          </a:r>
        </a:p>
      </dgm:t>
    </dgm:pt>
    <dgm:pt modelId="{7D546E71-4E43-A842-B1EC-F4DDD28EF598}" type="parTrans" cxnId="{B671FE98-ED32-F04B-859A-A0C5C35538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F969B-0551-054F-855E-0C489E556C6A}" type="sibTrans" cxnId="{B671FE98-ED32-F04B-859A-A0C5C35538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82C7A-A64D-7547-B0D5-A66B1FA27285}">
      <dgm:prSet phldrT="[Text]" custT="1"/>
      <dgm:spPr>
        <a:xfrm>
          <a:off x="4244653" y="1568416"/>
          <a:ext cx="1886595" cy="1061668"/>
        </a:xfrm>
        <a:prstGeom prst="roundRect">
          <a:avLst/>
        </a:prstGeom>
        <a:solidFill>
          <a:srgbClr val="44546A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Calibri"/>
              <a:ea typeface="+mn-ea"/>
              <a:cs typeface="Arial" panose="020B0604020202020204" pitchFamily="34" charset="0"/>
            </a:rPr>
            <a:t>Logistics &amp; Warehousing</a:t>
          </a:r>
        </a:p>
      </dgm:t>
    </dgm:pt>
    <dgm:pt modelId="{D8EC7551-7A50-A04A-92C7-460668E2C0DA}" type="parTrans" cxnId="{98671932-D7CB-C842-A101-0B3C4AE9250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C66F09-E645-734C-A262-E34A28B6076C}" type="sibTrans" cxnId="{98671932-D7CB-C842-A101-0B3C4AE9250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67375-79A0-294D-A134-A3DCF57E3FAC}" type="pres">
      <dgm:prSet presAssocID="{2BDD1B18-64B5-7343-9349-EB7DC7BCD570}" presName="matrix" presStyleCnt="0">
        <dgm:presLayoutVars>
          <dgm:chMax val="1"/>
          <dgm:dir/>
          <dgm:resizeHandles val="exact"/>
        </dgm:presLayoutVars>
      </dgm:prSet>
      <dgm:spPr/>
    </dgm:pt>
    <dgm:pt modelId="{CBEB01B5-67AA-CC4D-9785-D5E146FC9C7C}" type="pres">
      <dgm:prSet presAssocID="{2BDD1B18-64B5-7343-9349-EB7DC7BCD570}" presName="diamond" presStyleLbl="bgShp" presStyleIdx="0" presStyleCnt="1" custScaleX="182105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xfrm>
          <a:off x="1548943" y="0"/>
          <a:ext cx="4957311" cy="2722227"/>
        </a:xfrm>
        <a:prstGeom prst="diamond">
          <a:avLst/>
        </a:prstGeom>
        <a:solidFill>
          <a:srgbClr val="4472C4"/>
        </a:solidFill>
        <a:ln w="19050" cap="flat" cmpd="sng" algn="ctr">
          <a:solidFill>
            <a:sysClr val="window" lastClr="FFFFFF"/>
          </a:solidFill>
          <a:prstDash val="solid"/>
          <a:miter lim="800000"/>
        </a:ln>
        <a:effectLst/>
      </dgm:spPr>
    </dgm:pt>
    <dgm:pt modelId="{30DC5813-904D-3B4B-A664-A16C6D2862CF}" type="pres">
      <dgm:prSet presAssocID="{2BDD1B18-64B5-7343-9349-EB7DC7BCD570}" presName="quad1" presStyleLbl="node1" presStyleIdx="0" presStyleCnt="4" custScaleX="177701" custLinFactNeighborX="-64411" custLinFactNeighborY="-10004">
        <dgm:presLayoutVars>
          <dgm:chMax val="0"/>
          <dgm:chPref val="0"/>
          <dgm:bulletEnabled val="1"/>
        </dgm:presLayoutVars>
      </dgm:prSet>
      <dgm:spPr/>
    </dgm:pt>
    <dgm:pt modelId="{7BB365D3-2C0E-ED42-B7BA-B790FB6EA3AC}" type="pres">
      <dgm:prSet presAssocID="{2BDD1B18-64B5-7343-9349-EB7DC7BCD570}" presName="quad2" presStyleLbl="node1" presStyleIdx="1" presStyleCnt="4" custScaleX="177701" custLinFactNeighborX="60759" custLinFactNeighborY="-9514">
        <dgm:presLayoutVars>
          <dgm:chMax val="0"/>
          <dgm:chPref val="0"/>
          <dgm:bulletEnabled val="1"/>
        </dgm:presLayoutVars>
      </dgm:prSet>
      <dgm:spPr/>
    </dgm:pt>
    <dgm:pt modelId="{CAF031C1-3141-A748-84D3-2FF56D6B3527}" type="pres">
      <dgm:prSet presAssocID="{2BDD1B18-64B5-7343-9349-EB7DC7BCD570}" presName="quad3" presStyleLbl="node1" presStyleIdx="2" presStyleCnt="4" custScaleX="177701" custLinFactNeighborX="-60057" custLinFactNeighborY="6696">
        <dgm:presLayoutVars>
          <dgm:chMax val="0"/>
          <dgm:chPref val="0"/>
          <dgm:bulletEnabled val="1"/>
        </dgm:presLayoutVars>
      </dgm:prSet>
      <dgm:spPr/>
    </dgm:pt>
    <dgm:pt modelId="{607B0B0F-569E-7645-AF9B-FD46B03BBA08}" type="pres">
      <dgm:prSet presAssocID="{2BDD1B18-64B5-7343-9349-EB7DC7BCD570}" presName="quad4" presStyleLbl="node1" presStyleIdx="3" presStyleCnt="4" custScaleX="177701" custLinFactNeighborX="55449" custLinFactNeighborY="15680">
        <dgm:presLayoutVars>
          <dgm:chMax val="0"/>
          <dgm:chPref val="0"/>
          <dgm:bulletEnabled val="1"/>
        </dgm:presLayoutVars>
      </dgm:prSet>
      <dgm:spPr/>
    </dgm:pt>
  </dgm:ptLst>
  <dgm:cxnLst>
    <dgm:cxn modelId="{98671932-D7CB-C842-A101-0B3C4AE92503}" srcId="{2BDD1B18-64B5-7343-9349-EB7DC7BCD570}" destId="{70682C7A-A64D-7547-B0D5-A66B1FA27285}" srcOrd="3" destOrd="0" parTransId="{D8EC7551-7A50-A04A-92C7-460668E2C0DA}" sibTransId="{CDC66F09-E645-734C-A262-E34A28B6076C}"/>
    <dgm:cxn modelId="{6335EC68-5F0F-4FCA-BDE8-219A61B69925}" type="presOf" srcId="{C7D283BB-8095-634C-A434-477806F3AF7D}" destId="{CAF031C1-3141-A748-84D3-2FF56D6B3527}" srcOrd="0" destOrd="0" presId="urn:microsoft.com/office/officeart/2005/8/layout/matrix3"/>
    <dgm:cxn modelId="{2CF3564A-3674-469F-B2E4-E4E498CAF210}" type="presOf" srcId="{4B8D606B-BB33-3649-889C-9E64D2049E3E}" destId="{30DC5813-904D-3B4B-A664-A16C6D2862CF}" srcOrd="0" destOrd="0" presId="urn:microsoft.com/office/officeart/2005/8/layout/matrix3"/>
    <dgm:cxn modelId="{D50AA273-09BB-1440-A704-699D4985BCBA}" srcId="{2BDD1B18-64B5-7343-9349-EB7DC7BCD570}" destId="{4B8D606B-BB33-3649-889C-9E64D2049E3E}" srcOrd="0" destOrd="0" parTransId="{55EEEAE1-06A6-664A-83E2-556B5AADEC49}" sibTransId="{9A18E075-FFB0-C24B-89DE-130DCBE807C4}"/>
    <dgm:cxn modelId="{B671FE98-ED32-F04B-859A-A0C5C3553839}" srcId="{2BDD1B18-64B5-7343-9349-EB7DC7BCD570}" destId="{C7D283BB-8095-634C-A434-477806F3AF7D}" srcOrd="2" destOrd="0" parTransId="{7D546E71-4E43-A842-B1EC-F4DDD28EF598}" sibTransId="{71EF969B-0551-054F-855E-0C489E556C6A}"/>
    <dgm:cxn modelId="{8D944EC8-E388-4C10-9CA2-3FF8FE72F748}" type="presOf" srcId="{70682C7A-A64D-7547-B0D5-A66B1FA27285}" destId="{607B0B0F-569E-7645-AF9B-FD46B03BBA08}" srcOrd="0" destOrd="0" presId="urn:microsoft.com/office/officeart/2005/8/layout/matrix3"/>
    <dgm:cxn modelId="{F6C3FFCB-2B03-44C9-89E6-2F699B55E623}" type="presOf" srcId="{2BDD1B18-64B5-7343-9349-EB7DC7BCD570}" destId="{19A67375-79A0-294D-A134-A3DCF57E3FAC}" srcOrd="0" destOrd="0" presId="urn:microsoft.com/office/officeart/2005/8/layout/matrix3"/>
    <dgm:cxn modelId="{D42F28EB-5484-4A1A-9A50-7EEA14E07ECD}" type="presOf" srcId="{6406C42A-D530-2A4E-AE96-E304930643BA}" destId="{7BB365D3-2C0E-ED42-B7BA-B790FB6EA3AC}" srcOrd="0" destOrd="0" presId="urn:microsoft.com/office/officeart/2005/8/layout/matrix3"/>
    <dgm:cxn modelId="{F7639DFD-1539-1942-9668-B0142C03D3C3}" srcId="{2BDD1B18-64B5-7343-9349-EB7DC7BCD570}" destId="{6406C42A-D530-2A4E-AE96-E304930643BA}" srcOrd="1" destOrd="0" parTransId="{B62ED15B-DB6D-8C4B-B638-4770ADB215FB}" sibTransId="{DAEB46FE-490B-AB4B-A8EB-825087080C95}"/>
    <dgm:cxn modelId="{8ED482FC-92FB-4FE0-BD3F-67D8DED63D36}" type="presParOf" srcId="{19A67375-79A0-294D-A134-A3DCF57E3FAC}" destId="{CBEB01B5-67AA-CC4D-9785-D5E146FC9C7C}" srcOrd="0" destOrd="0" presId="urn:microsoft.com/office/officeart/2005/8/layout/matrix3"/>
    <dgm:cxn modelId="{16973B5F-85EA-4C27-A8C8-13C88C3DDB0C}" type="presParOf" srcId="{19A67375-79A0-294D-A134-A3DCF57E3FAC}" destId="{30DC5813-904D-3B4B-A664-A16C6D2862CF}" srcOrd="1" destOrd="0" presId="urn:microsoft.com/office/officeart/2005/8/layout/matrix3"/>
    <dgm:cxn modelId="{DD2F20A5-0116-44F0-9646-30EDFE79C3BD}" type="presParOf" srcId="{19A67375-79A0-294D-A134-A3DCF57E3FAC}" destId="{7BB365D3-2C0E-ED42-B7BA-B790FB6EA3AC}" srcOrd="2" destOrd="0" presId="urn:microsoft.com/office/officeart/2005/8/layout/matrix3"/>
    <dgm:cxn modelId="{B38591B0-87F0-468A-8740-7CAEE9B60435}" type="presParOf" srcId="{19A67375-79A0-294D-A134-A3DCF57E3FAC}" destId="{CAF031C1-3141-A748-84D3-2FF56D6B3527}" srcOrd="3" destOrd="0" presId="urn:microsoft.com/office/officeart/2005/8/layout/matrix3"/>
    <dgm:cxn modelId="{68900E71-ED38-4C82-8E7B-F0714DD3BA8F}" type="presParOf" srcId="{19A67375-79A0-294D-A134-A3DCF57E3FAC}" destId="{607B0B0F-569E-7645-AF9B-FD46B03BBA0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B01B5-67AA-CC4D-9785-D5E146FC9C7C}">
      <dsp:nvSpPr>
        <dsp:cNvPr id="0" name=""/>
        <dsp:cNvSpPr/>
      </dsp:nvSpPr>
      <dsp:spPr>
        <a:xfrm>
          <a:off x="1629153" y="0"/>
          <a:ext cx="4263491" cy="2341226"/>
        </a:xfrm>
        <a:prstGeom prst="diamond">
          <a:avLst/>
        </a:prstGeom>
        <a:solidFill>
          <a:srgbClr val="4472C4"/>
        </a:solidFill>
        <a:ln w="1905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30DC5813-904D-3B4B-A664-A16C6D2862CF}">
      <dsp:nvSpPr>
        <dsp:cNvPr id="0" name=""/>
        <dsp:cNvSpPr/>
      </dsp:nvSpPr>
      <dsp:spPr>
        <a:xfrm>
          <a:off x="1869843" y="131072"/>
          <a:ext cx="1622549" cy="913078"/>
        </a:xfrm>
        <a:prstGeom prst="roundRect">
          <a:avLst/>
        </a:prstGeom>
        <a:solidFill>
          <a:srgbClr val="44546A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Calibri"/>
              <a:ea typeface="+mn-ea"/>
              <a:cs typeface="Arial" panose="020B0604020202020204" pitchFamily="34" charset="0"/>
            </a:rPr>
            <a:t>Trade Information and Promotion</a:t>
          </a:r>
        </a:p>
      </dsp:txBody>
      <dsp:txXfrm>
        <a:off x="1914416" y="175645"/>
        <a:ext cx="1533403" cy="823932"/>
      </dsp:txXfrm>
    </dsp:sp>
    <dsp:sp modelId="{7BB365D3-2C0E-ED42-B7BA-B790FB6EA3AC}">
      <dsp:nvSpPr>
        <dsp:cNvPr id="0" name=""/>
        <dsp:cNvSpPr/>
      </dsp:nvSpPr>
      <dsp:spPr>
        <a:xfrm>
          <a:off x="3996059" y="135546"/>
          <a:ext cx="1622549" cy="913078"/>
        </a:xfrm>
        <a:prstGeom prst="roundRect">
          <a:avLst/>
        </a:prstGeom>
        <a:solidFill>
          <a:srgbClr val="44546A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Calibri"/>
              <a:ea typeface="+mn-ea"/>
              <a:cs typeface="Arial" panose="020B0604020202020204" pitchFamily="34" charset="0"/>
            </a:rPr>
            <a:t>National Quality Infrastructure</a:t>
          </a:r>
        </a:p>
      </dsp:txBody>
      <dsp:txXfrm>
        <a:off x="4040632" y="180119"/>
        <a:ext cx="1533403" cy="823932"/>
      </dsp:txXfrm>
    </dsp:sp>
    <dsp:sp modelId="{CAF031C1-3141-A748-84D3-2FF56D6B3527}">
      <dsp:nvSpPr>
        <dsp:cNvPr id="0" name=""/>
        <dsp:cNvSpPr/>
      </dsp:nvSpPr>
      <dsp:spPr>
        <a:xfrm>
          <a:off x="1909599" y="1266871"/>
          <a:ext cx="1622549" cy="913078"/>
        </a:xfrm>
        <a:prstGeom prst="roundRect">
          <a:avLst/>
        </a:prstGeom>
        <a:solidFill>
          <a:srgbClr val="44546A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Calibri"/>
              <a:ea typeface="+mn-ea"/>
              <a:cs typeface="Arial" panose="020B0604020202020204" pitchFamily="34" charset="0"/>
            </a:rPr>
            <a:t>Innovation and R&amp;D</a:t>
          </a:r>
        </a:p>
      </dsp:txBody>
      <dsp:txXfrm>
        <a:off x="1954172" y="1311444"/>
        <a:ext cx="1533403" cy="823932"/>
      </dsp:txXfrm>
    </dsp:sp>
    <dsp:sp modelId="{607B0B0F-569E-7645-AF9B-FD46B03BBA08}">
      <dsp:nvSpPr>
        <dsp:cNvPr id="0" name=""/>
        <dsp:cNvSpPr/>
      </dsp:nvSpPr>
      <dsp:spPr>
        <a:xfrm>
          <a:off x="3947575" y="1348902"/>
          <a:ext cx="1622549" cy="913078"/>
        </a:xfrm>
        <a:prstGeom prst="roundRect">
          <a:avLst/>
        </a:prstGeom>
        <a:solidFill>
          <a:srgbClr val="44546A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Calibri"/>
              <a:ea typeface="+mn-ea"/>
              <a:cs typeface="Arial" panose="020B0604020202020204" pitchFamily="34" charset="0"/>
            </a:rPr>
            <a:t>Logistics &amp; Warehousing</a:t>
          </a:r>
        </a:p>
      </dsp:txBody>
      <dsp:txXfrm>
        <a:off x="3992148" y="1393475"/>
        <a:ext cx="1533403" cy="823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0.03636</cdr:x>
      <cdr:y>0.01684</cdr:y>
    </cdr:from>
    <cdr:to>
      <cdr:x>0.92727</cdr:x>
      <cdr:y>0.11785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" y="76200"/>
          <a:ext cx="3733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0.54545</cdr:x>
      <cdr:y>0.79797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00" y="3611563"/>
          <a:ext cx="1905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0.39739</cdr:x>
      <cdr:y>0.28228</cdr:y>
    </cdr:from>
    <cdr:to>
      <cdr:x>0.90623</cdr:x>
      <cdr:y>0.48065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FF18806B-B3C4-4E21-A0E2-9BAA72F6DBF1}"/>
            </a:ext>
          </a:extLst>
        </cdr:cNvPr>
        <cdr:cNvSpPr/>
      </cdr:nvSpPr>
      <cdr:spPr>
        <a:xfrm xmlns:a="http://schemas.openxmlformats.org/drawingml/2006/main">
          <a:off x="2404456" y="1342105"/>
          <a:ext cx="3078834" cy="94317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chemeClr val="tx1">
              <a:lumMod val="95000"/>
              <a:lumOff val="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6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sz="1200" dirty="0">
              <a:solidFill>
                <a:schemeClr val="tx1"/>
              </a:solidFill>
            </a:rPr>
            <a:t>Total Number of Projects   </a:t>
          </a:r>
          <a:r>
            <a:rPr lang="en-US" sz="1200" b="1" dirty="0">
              <a:solidFill>
                <a:schemeClr val="tx1"/>
              </a:solidFill>
            </a:rPr>
            <a:t>240</a:t>
          </a:r>
        </a:p>
        <a:p xmlns:a="http://schemas.openxmlformats.org/drawingml/2006/main">
          <a:pPr algn="ctr"/>
          <a:r>
            <a:rPr lang="en-US" sz="1200" dirty="0">
              <a:solidFill>
                <a:schemeClr val="tx1"/>
              </a:solidFill>
            </a:rPr>
            <a:t>Export oriented projects </a:t>
          </a:r>
        </a:p>
        <a:p xmlns:a="http://schemas.openxmlformats.org/drawingml/2006/main">
          <a:pPr algn="ctr"/>
          <a:r>
            <a:rPr lang="en-US" sz="1200" b="1" dirty="0">
              <a:solidFill>
                <a:schemeClr val="tx1"/>
              </a:solidFill>
            </a:rPr>
            <a:t>153</a:t>
          </a:r>
        </a:p>
        <a:p xmlns:a="http://schemas.openxmlformats.org/drawingml/2006/main">
          <a:pPr algn="ctr"/>
          <a:endParaRPr lang="en-GB" sz="16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0.79186</cdr:x>
      <cdr:y>0.37313</cdr:y>
    </cdr:from>
    <cdr:to>
      <cdr:x>1</cdr:x>
      <cdr:y>0.49621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78688" y="1905000"/>
          <a:ext cx="1808112" cy="628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Fish &amp; Crustaceans (03)</a:t>
          </a:r>
          <a:endParaRPr lang="en-GB" sz="1400" dirty="0"/>
        </a:p>
      </cdr:txBody>
    </cdr:sp>
  </cdr:relSizeAnchor>
  <cdr:relSizeAnchor xmlns:cdr="http://schemas.openxmlformats.org/drawingml/2006/chartDrawing">
    <cdr:from>
      <cdr:x>0.65891</cdr:x>
      <cdr:y>0.64557</cdr:y>
    </cdr:from>
    <cdr:to>
      <cdr:x>0.98246</cdr:x>
      <cdr:y>0.72132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23819" y="3295893"/>
          <a:ext cx="2810581" cy="386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Apparel &amp; Clothing (61 &amp; 62))</a:t>
          </a:r>
          <a:endParaRPr lang="en-GB" sz="1400" dirty="0"/>
        </a:p>
      </cdr:txBody>
    </cdr:sp>
  </cdr:relSizeAnchor>
  <cdr:relSizeAnchor xmlns:cdr="http://schemas.openxmlformats.org/drawingml/2006/chartDrawing">
    <cdr:from>
      <cdr:x>0.40946</cdr:x>
      <cdr:y>0.33467</cdr:y>
    </cdr:from>
    <cdr:to>
      <cdr:x>0.68159</cdr:x>
      <cdr:y>0.40167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42482" y="1898469"/>
          <a:ext cx="3151988" cy="380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Coffee, tea , mate &amp; spices (09)</a:t>
          </a:r>
          <a:endParaRPr lang="en-GB" sz="1400" dirty="0"/>
        </a:p>
      </cdr:txBody>
    </cdr:sp>
  </cdr:relSizeAnchor>
  <cdr:relSizeAnchor xmlns:cdr="http://schemas.openxmlformats.org/drawingml/2006/chartDrawing">
    <cdr:from>
      <cdr:x>0.60214</cdr:x>
      <cdr:y>0.83302</cdr:y>
    </cdr:from>
    <cdr:to>
      <cdr:x>0.98074</cdr:x>
      <cdr:y>0.89345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974237" y="4725398"/>
          <a:ext cx="4385105" cy="342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Tobacco and Manu. Of tobacco Substitute (24)</a:t>
          </a:r>
          <a:endParaRPr lang="en-GB" sz="1400" dirty="0"/>
        </a:p>
      </cdr:txBody>
    </cdr:sp>
  </cdr:relSizeAnchor>
  <cdr:relSizeAnchor xmlns:cdr="http://schemas.openxmlformats.org/drawingml/2006/chartDrawing">
    <cdr:from>
      <cdr:x>0.75943</cdr:x>
      <cdr:y>0.29801</cdr:y>
    </cdr:from>
    <cdr:to>
      <cdr:x>0.93665</cdr:x>
      <cdr:y>0.38041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94476" y="1476043"/>
          <a:ext cx="1492223" cy="408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dirty="0"/>
            <a:t>Footwear(64)</a:t>
          </a:r>
          <a:endParaRPr lang="en-GB" sz="1400" dirty="0"/>
        </a:p>
      </cdr:txBody>
    </cdr:sp>
  </cdr:relSizeAnchor>
  <cdr:relSizeAnchor xmlns:cdr="http://schemas.openxmlformats.org/drawingml/2006/chartDrawing">
    <cdr:from>
      <cdr:x>0.8147</cdr:x>
      <cdr:y>0.1791</cdr:y>
    </cdr:from>
    <cdr:to>
      <cdr:x>1</cdr:x>
      <cdr:y>0.25516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077136" y="914400"/>
          <a:ext cx="1609664" cy="388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dirty="0"/>
            <a:t>Edible vegetables(07)</a:t>
          </a:r>
          <a:endParaRPr lang="en-GB" sz="1400" dirty="0"/>
        </a:p>
      </cdr:txBody>
    </cdr:sp>
  </cdr:relSizeAnchor>
  <cdr:relSizeAnchor xmlns:cdr="http://schemas.openxmlformats.org/drawingml/2006/chartDrawing">
    <cdr:from>
      <cdr:x>0.73039</cdr:x>
      <cdr:y>0.06962</cdr:y>
    </cdr:from>
    <cdr:to>
      <cdr:x>1</cdr:x>
      <cdr:y>0.18454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344771" y="355454"/>
          <a:ext cx="2342029" cy="586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dirty="0"/>
            <a:t>Preparation of Vegetables (20)</a:t>
          </a:r>
          <a:endParaRPr lang="en-GB" sz="1400" dirty="0"/>
        </a:p>
      </cdr:txBody>
    </cdr:sp>
  </cdr:relSizeAnchor>
  <cdr:relSizeAnchor xmlns:cdr="http://schemas.openxmlformats.org/drawingml/2006/chartDrawing">
    <cdr:from>
      <cdr:x>0.67825</cdr:x>
      <cdr:y>0.14313</cdr:y>
    </cdr:from>
    <cdr:to>
      <cdr:x>0.73981</cdr:x>
      <cdr:y>0.183</cdr:y>
    </cdr:to>
    <cdr:cxnSp macro="">
      <cdr:nvCxnSpPr>
        <cdr:cNvPr id="10" name="Curved Connector 9">
          <a:extLst xmlns:a="http://schemas.openxmlformats.org/drawingml/2006/main">
            <a:ext uri="{FF2B5EF4-FFF2-40B4-BE49-F238E27FC236}">
              <a16:creationId xmlns:a16="http://schemas.microsoft.com/office/drawing/2014/main" id="{1FC54043-FD1B-4BF9-9458-935107A14249}"/>
            </a:ext>
          </a:extLst>
        </cdr:cNvPr>
        <cdr:cNvCxnSpPr/>
      </cdr:nvCxnSpPr>
      <cdr:spPr>
        <a:xfrm xmlns:a="http://schemas.openxmlformats.org/drawingml/2006/main" rot="10800000" flipV="1">
          <a:off x="7855736" y="811906"/>
          <a:ext cx="713012" cy="226167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0.71722</cdr:x>
      <cdr:y>0.24047</cdr:y>
    </cdr:from>
    <cdr:to>
      <cdr:x>0.76302</cdr:x>
      <cdr:y>0.31853</cdr:y>
    </cdr:to>
    <cdr:cxnSp macro="">
      <cdr:nvCxnSpPr>
        <cdr:cNvPr id="14" name="Curved Connector 13">
          <a:extLst xmlns:a="http://schemas.openxmlformats.org/drawingml/2006/main">
            <a:ext uri="{FF2B5EF4-FFF2-40B4-BE49-F238E27FC236}">
              <a16:creationId xmlns:a16="http://schemas.microsoft.com/office/drawing/2014/main" id="{EED55072-8A65-4C40-A373-7F951D526F7C}"/>
            </a:ext>
          </a:extLst>
        </cdr:cNvPr>
        <cdr:cNvCxnSpPr/>
      </cdr:nvCxnSpPr>
      <cdr:spPr>
        <a:xfrm xmlns:a="http://schemas.openxmlformats.org/drawingml/2006/main" rot="10800000">
          <a:off x="8307092" y="1364100"/>
          <a:ext cx="530504" cy="442776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0.47528</cdr:x>
      <cdr:y>0.26034</cdr:y>
    </cdr:from>
    <cdr:to>
      <cdr:x>0.50045</cdr:x>
      <cdr:y>0.33883</cdr:y>
    </cdr:to>
    <cdr:cxnSp macro="">
      <cdr:nvCxnSpPr>
        <cdr:cNvPr id="16" name="Curved Connector 15">
          <a:extLst xmlns:a="http://schemas.openxmlformats.org/drawingml/2006/main">
            <a:ext uri="{FF2B5EF4-FFF2-40B4-BE49-F238E27FC236}">
              <a16:creationId xmlns:a16="http://schemas.microsoft.com/office/drawing/2014/main" id="{8064D3BA-6C3F-4940-9D3E-142B6A4592E0}"/>
            </a:ext>
          </a:extLst>
        </cdr:cNvPr>
        <cdr:cNvCxnSpPr/>
      </cdr:nvCxnSpPr>
      <cdr:spPr>
        <a:xfrm xmlns:a="http://schemas.openxmlformats.org/drawingml/2006/main" rot="16200000" flipV="1">
          <a:off x="5428018" y="1553691"/>
          <a:ext cx="445249" cy="291448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0.7481</cdr:x>
      <cdr:y>0.44748</cdr:y>
    </cdr:from>
    <cdr:to>
      <cdr:x>0.79276</cdr:x>
      <cdr:y>0.45994</cdr:y>
    </cdr:to>
    <cdr:cxnSp macro="">
      <cdr:nvCxnSpPr>
        <cdr:cNvPr id="19" name="Curved Connector 18">
          <a:extLst xmlns:a="http://schemas.openxmlformats.org/drawingml/2006/main">
            <a:ext uri="{FF2B5EF4-FFF2-40B4-BE49-F238E27FC236}">
              <a16:creationId xmlns:a16="http://schemas.microsoft.com/office/drawing/2014/main" id="{09D9A2EA-4024-4E87-8C22-EC21F8A8508F}"/>
            </a:ext>
          </a:extLst>
        </cdr:cNvPr>
        <cdr:cNvCxnSpPr/>
      </cdr:nvCxnSpPr>
      <cdr:spPr>
        <a:xfrm xmlns:a="http://schemas.openxmlformats.org/drawingml/2006/main" rot="10800000">
          <a:off x="8664795" y="2538376"/>
          <a:ext cx="517270" cy="70681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0.63707</cdr:x>
      <cdr:y>0.55866</cdr:y>
    </cdr:from>
    <cdr:to>
      <cdr:x>0.6744</cdr:x>
      <cdr:y>0.64482</cdr:y>
    </cdr:to>
    <cdr:cxnSp macro="">
      <cdr:nvCxnSpPr>
        <cdr:cNvPr id="21" name="Curved Connector 20">
          <a:extLst xmlns:a="http://schemas.openxmlformats.org/drawingml/2006/main">
            <a:ext uri="{FF2B5EF4-FFF2-40B4-BE49-F238E27FC236}">
              <a16:creationId xmlns:a16="http://schemas.microsoft.com/office/drawing/2014/main" id="{B78FD41E-D143-4998-9D5E-08F06A7C9350}"/>
            </a:ext>
          </a:extLst>
        </cdr:cNvPr>
        <cdr:cNvCxnSpPr/>
      </cdr:nvCxnSpPr>
      <cdr:spPr>
        <a:xfrm xmlns:a="http://schemas.openxmlformats.org/drawingml/2006/main" rot="16200000" flipV="1">
          <a:off x="7350581" y="3197282"/>
          <a:ext cx="488781" cy="432351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0.77913</cdr:x>
      <cdr:y>0.19848</cdr:y>
    </cdr:from>
    <cdr:to>
      <cdr:x>0.82843</cdr:x>
      <cdr:y>0.22241</cdr:y>
    </cdr:to>
    <cdr:cxnSp macro="">
      <cdr:nvCxnSpPr>
        <cdr:cNvPr id="15" name="Curved Connector 14">
          <a:extLst xmlns:a="http://schemas.openxmlformats.org/drawingml/2006/main">
            <a:ext uri="{FF2B5EF4-FFF2-40B4-BE49-F238E27FC236}">
              <a16:creationId xmlns:a16="http://schemas.microsoft.com/office/drawing/2014/main" id="{3D49BDEB-8354-46F3-837F-1489B1504CC1}"/>
            </a:ext>
          </a:extLst>
        </cdr:cNvPr>
        <cdr:cNvCxnSpPr/>
      </cdr:nvCxnSpPr>
      <cdr:spPr>
        <a:xfrm xmlns:a="http://schemas.openxmlformats.org/drawingml/2006/main" rot="10800000">
          <a:off x="6055721" y="914400"/>
          <a:ext cx="383179" cy="110248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F8E3-7B7B-4119-8AD3-6B61CDC7A842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E6F5D-EE2C-4031-B2CC-02D239280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98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26371-B755-49E0-A781-8E1BFCB52CCA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B4759-72FF-483F-AC71-9DD810DC3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2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B4759-72FF-483F-AC71-9DD810DC3A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8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21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noFill/>
          <a:ln>
            <a:headEnd/>
            <a:tailEnd/>
          </a:ln>
        </p:spPr>
      </p:sp>
      <p:sp>
        <p:nvSpPr>
          <p:cNvPr id="33795" name="Shape 216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400"/>
            </a:pPr>
            <a:endParaRPr lang="en-US" altLang="en-US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280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noFill/>
          <a:ln>
            <a:headEnd/>
            <a:tailEnd/>
          </a:ln>
        </p:spPr>
      </p:sp>
      <p:sp>
        <p:nvSpPr>
          <p:cNvPr id="30723" name="Shape 28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3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4946-7110-4B0F-B456-0B8D06D2F19F}" type="datetime1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07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39F-873F-4738-ABBB-9EF8E787B492}" type="datetime1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635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45E6-27A1-4583-8CAB-B46CDEEFA4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324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7DA0-68FE-4C02-B732-B6A5B8878D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075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5A7-3E16-4F4B-876E-E74815DB5B3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23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328F-E226-41B1-B7E4-F76FD1037CC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568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91C4-FF9A-4C17-AACF-5F191E5A7FA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83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CBE6-258C-4684-A38A-1A15730564F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614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3E06-967B-42CE-A9A9-564940A180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473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8569-19EB-468F-980E-8C286FE3184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462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F31C-FF13-4D7A-BC57-DC2E253C78F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774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6992-58AD-49F3-982C-D6CC0CFF350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3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AE36-3E9C-40E8-B28C-705F88F2E3EE}" type="datetime1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212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D2BD-A4F0-4070-B2D3-0D9C59EA904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601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6780-AE30-4402-81FE-6A81F6D1A16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260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D1EE-0736-4AB8-95EF-59B0AD6EBF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837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7DED-84B5-45F3-8939-30BBE751F4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945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500-C7B4-42A0-A691-A091F9B06D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230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935-D082-40C4-B9BB-41721B3CD16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620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9F43-35A9-4CF8-A05C-FCDA5828374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098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3903-589F-47D7-89CA-6775D32B6A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627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AAE9-2EA9-4B23-BB45-EA3FC6F2BE6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483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11F2-E86A-487C-B63E-1FEB0B4639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6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D562-A649-4DDB-B313-6E1BD1D50FA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419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6B4E-3240-4C94-BF3C-A08A8B2F37B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896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F59E-CC9F-4350-9670-1571BDD3695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497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49B8-FF6F-4D4F-9887-59FEFE7126E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448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C78-55EE-4BE0-883F-8DB6E3E7736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015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5BBB-8605-4B71-B55B-86969A23211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221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FB84-1A8F-4AE1-9163-B55E2D5ECD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249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31FF-9D63-4908-83A2-D1C637F5E50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873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5396-4DD4-4863-BC01-AEBD6259FE3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704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7C2D-1E6C-418C-9B34-B13041B3ED2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906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66F4-AF79-4135-97AD-4A1C818222E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41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3A1-D090-41CC-B64F-5C9C0CF209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687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8DF2-E26E-446A-871C-E85681C3B50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405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11A0-84FE-4C31-8C9E-910CD0F4383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90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8F6F-6DE9-4F75-9765-4ADC85FB4A7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048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97DF-77D1-41E9-B3F4-A6C2E3DFF52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021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E417-2FB0-41B3-8185-49113CDCE3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071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1FE0-172F-486C-9C42-33E4DCF071A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36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8EBA-655A-4A8B-80EB-7495786BC15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1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630-FF28-4DCB-9965-9A266647606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067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4946-7110-4B0F-B456-0B8D06D2F19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622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333C-EBAE-4C51-BFBA-04B2156D70F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7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DA41-8BF1-434E-B2DB-866B3F9253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587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2F5D-DEA0-460D-B429-7BDF554B36C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469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F6F0-271F-42BA-B3E8-4DD1C346952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633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9FBB-E540-49F6-B67B-8E5DCF6A21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735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CD71-C808-4B38-A89A-9874F4DCDC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746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5076-1499-4C5C-A32C-DE347AAD74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053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3AE4-5469-4E65-B663-B6ADACD75E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100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B4E2-35F6-491F-958D-EDE8AB4CE4C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283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F39F-873F-4738-ABBB-9EF8E787B4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991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AE36-3E9C-40E8-B28C-705F88F2E3E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0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084F-2170-42A1-9032-2047BBA32CA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8FD0-DF63-4DAB-A864-6D879B5693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6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571C-2B00-4512-9A2E-758B4D347D5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2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4C81-8835-4644-BF4C-2240DB0AA19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F184-B5E5-4521-B07F-34497047BAC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7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333C-EBAE-4C51-BFBA-04B2156D70F5}" type="datetime1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45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4F90-BCF9-48B8-93F8-2A56A6D2755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78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34F6-8B2A-4CC7-9D54-51319B21F89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84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BCDF-846E-43CE-8D3C-C37F82E79A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6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E859-236C-4054-9D12-0EA87287639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46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4444-E13C-4FE1-ADFF-6F88EF09838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88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2512-3F9E-4B31-8AA3-636FD5825D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35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7927-F67B-47FD-8611-33CF076D599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71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FC0E-F1C1-4C9B-BDBB-AC232C3580C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85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4DC9-A9F9-4012-A6BD-235C1DD91DA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1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F761-441B-43E8-B604-B4BAA57DCFD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0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2F5D-DEA0-460D-B429-7BDF554B36C1}" type="datetime1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427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6693-3DA8-4FFE-BA22-B1A8FA7D544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32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F07A-E701-4945-A946-81715D775C7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77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4FC3-A0D5-46D6-91E1-56119569FEA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51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568-CED8-4101-8DC0-B082536C00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00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FE2-DAB2-466A-A988-4257C1B71E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64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368A-A648-4585-8855-A4ECF054DCB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72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27F9-94A5-4179-A0B1-02E31E5717F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05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F499-5133-4D2C-A740-5FC41112BA2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85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9BE3-F910-4E21-8BBA-B44CB3066E4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47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58EF-0DEF-4296-80C6-3AAF8D663DC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9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F6F0-271F-42BA-B3E8-4DD1C3469527}" type="datetime1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941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2870-80AC-4B2A-AB21-1C6330EC674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09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3A11-9E21-4276-A563-EB19FDA620D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40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0F50-B03B-4130-8ED5-6FA07065907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85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DA4-A9F8-43B2-99BA-841C3FA3F9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99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0244-F503-46EA-B4A1-F21F9DBC0CF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08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55E4-128D-46D7-B32A-8AC8B9A7E8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66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2D29-57B5-4526-B34E-74384A7B2D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46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4D81-092F-4F6E-AFCB-75C191C8E8C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27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FA05-F8F1-4455-8566-3E139C8E155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91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3C3B-00E0-4A48-B25F-0DA19F45537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9FBB-E540-49F6-B67B-8E5DCF6A210A}" type="datetime1">
              <a:rPr lang="en-GB" smtClean="0"/>
              <a:t>17/05/2018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13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4167-41AE-4C6A-9A53-9974168F664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47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6631-1E53-4299-9681-FC96EF30E6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168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408C-14C8-429E-B4AD-1B00C09EA8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6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5917-3F46-4358-91D3-F28709ABBD4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15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E989-FC94-4F8B-9075-CF26E7DB7C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27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1DB-0F8E-430F-B004-DDC6A5208E2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989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35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D319-498C-4FCB-8696-501E3C5E72E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98-523F-4A6D-A0C1-CB45515100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hape 58"/>
          <p:cNvSpPr/>
          <p:nvPr userDrawn="1"/>
        </p:nvSpPr>
        <p:spPr>
          <a:xfrm>
            <a:off x="3" y="10428"/>
            <a:ext cx="7004957" cy="6868437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6F0907">
              <a:alpha val="7059"/>
            </a:srgbClr>
          </a:solidFill>
          <a:ln>
            <a:noFill/>
          </a:ln>
        </p:spPr>
      </p:sp>
      <p:sp>
        <p:nvSpPr>
          <p:cNvPr id="7" name="Shape 59"/>
          <p:cNvSpPr/>
          <p:nvPr userDrawn="1"/>
        </p:nvSpPr>
        <p:spPr>
          <a:xfrm>
            <a:off x="0" y="-10437"/>
            <a:ext cx="6649811" cy="6868437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5225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F35035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228602" y="-13915"/>
            <a:ext cx="8229315" cy="6885849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1" name="Shape 51"/>
          <p:cNvSpPr/>
          <p:nvPr/>
        </p:nvSpPr>
        <p:spPr>
          <a:xfrm>
            <a:off x="1" y="-13915"/>
            <a:ext cx="8229315" cy="6885849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41000" y="2512133"/>
            <a:ext cx="480150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4830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3503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670" y="-12899"/>
            <a:ext cx="5276875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48300" y="4539400"/>
            <a:ext cx="3530700" cy="1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" name="Shape 50"/>
          <p:cNvSpPr/>
          <p:nvPr userDrawn="1"/>
        </p:nvSpPr>
        <p:spPr>
          <a:xfrm>
            <a:off x="228602" y="-13915"/>
            <a:ext cx="8229315" cy="6885849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" name="Shape 51"/>
          <p:cNvSpPr/>
          <p:nvPr userDrawn="1"/>
        </p:nvSpPr>
        <p:spPr>
          <a:xfrm>
            <a:off x="1" y="-13915"/>
            <a:ext cx="8229315" cy="6885849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Picture 15" descr="BOI Logo 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20" y="153307"/>
            <a:ext cx="63698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15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7214-9731-4941-8D01-F840EE7BF7C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98-523F-4A6D-A0C1-CB45515100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7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CD71-C808-4B38-A89A-9874F4DCDC51}" type="datetime1">
              <a:rPr lang="en-GB" smtClean="0"/>
              <a:t>17/05/2018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5958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5959-4A8D-4C1F-BB88-ED8FF221335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98-523F-4A6D-A0C1-CB45515100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040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4069-A367-45A3-8E0E-9D4600DF7D3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98-523F-4A6D-A0C1-CB45515100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196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729F-218A-427B-8CC3-1DA9DCC6A5A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98-523F-4A6D-A0C1-CB45515100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555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1383-D237-45A9-8A66-DBF4D8C4961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98-523F-4A6D-A0C1-CB45515100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51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7292-7D0F-49E8-9CFB-F21AC36F52C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98-523F-4A6D-A0C1-CB45515100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216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373A-0C6D-4432-92B0-150C5D2CB92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98-523F-4A6D-A0C1-CB45515100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4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5707-B46E-48F3-A833-F45B9EE61B6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98-523F-4A6D-A0C1-CB45515100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434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484B-E8FD-4ACC-BEA9-2CCF4B78AD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98-523F-4A6D-A0C1-CB45515100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792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635F-A95C-4F71-AE2D-899B6DCB55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A498-523F-4A6D-A0C1-CB45515100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297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3E61-9C3F-47CE-B163-DBA9212DB8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3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5076-1499-4C5C-A32C-DE347AAD7497}" type="datetime1">
              <a:rPr lang="en-GB" smtClean="0"/>
              <a:t>17/05/2018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4921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7F19-F236-4BAF-B2BB-4052C203E49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584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4C7-6D21-44FF-A984-BB22EF81979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62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0DAD-1AB3-4435-8408-9AD6217AB58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354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8D8-9DB9-4B16-A52B-BE616B4E16E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112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5476-A9F3-4E13-B721-60C76EB737C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081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C5FB-5FF0-491E-925E-355BC895189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368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CD92-C67F-47B9-8CF1-660A9E052CF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215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1DB1-4E6C-4A15-85A4-C59739BE35E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665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034-F1B1-4966-AD22-5BF89394410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740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75EA-4B2E-46A9-832B-97383F53BF2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3AE4-5469-4E65-B663-B6ADACD75E92}" type="datetime1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990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/>
          <p:cNvSpPr>
            <a:spLocks noChangeArrowheads="1"/>
          </p:cNvSpPr>
          <p:nvPr/>
        </p:nvSpPr>
        <p:spPr bwMode="auto">
          <a:xfrm rot="10800000">
            <a:off x="0" y="5541434"/>
            <a:ext cx="9144000" cy="370417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hape 11"/>
          <p:cNvSpPr>
            <a:spLocks noChangeArrowheads="1"/>
          </p:cNvSpPr>
          <p:nvPr/>
        </p:nvSpPr>
        <p:spPr bwMode="auto">
          <a:xfrm flipH="1">
            <a:off x="0" y="1"/>
            <a:ext cx="9144000" cy="5541433"/>
          </a:xfrm>
          <a:prstGeom prst="rect">
            <a:avLst/>
          </a:prstGeom>
          <a:solidFill>
            <a:srgbClr val="0EBB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3366967"/>
            <a:ext cx="5309700" cy="1546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3356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"/>
          <p:cNvSpPr>
            <a:spLocks noChangeArrowheads="1"/>
          </p:cNvSpPr>
          <p:nvPr/>
        </p:nvSpPr>
        <p:spPr bwMode="auto">
          <a:xfrm rot="10800000">
            <a:off x="0" y="4110567"/>
            <a:ext cx="9144000" cy="916517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hape 15"/>
          <p:cNvSpPr>
            <a:spLocks noChangeArrowheads="1"/>
          </p:cNvSpPr>
          <p:nvPr/>
        </p:nvSpPr>
        <p:spPr bwMode="auto">
          <a:xfrm flipH="1">
            <a:off x="0" y="0"/>
            <a:ext cx="9144000" cy="4110567"/>
          </a:xfrm>
          <a:prstGeom prst="rect">
            <a:avLst/>
          </a:prstGeom>
          <a:solidFill>
            <a:srgbClr val="0DB7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543545"/>
            <a:ext cx="5008200" cy="1393600"/>
          </a:xfrm>
          <a:prstGeom prst="rect">
            <a:avLst/>
          </a:prstGeom>
        </p:spPr>
        <p:txBody>
          <a:bodyPr spcFirstLastPara="1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4109667"/>
            <a:ext cx="5008200" cy="916800"/>
          </a:xfrm>
          <a:prstGeom prst="rect">
            <a:avLst/>
          </a:prstGeom>
        </p:spPr>
        <p:txBody>
          <a:bodyPr spcFirstLastPara="1" anchor="ctr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" name="Shape 18"/>
          <p:cNvSpPr txBox="1">
            <a:spLocks noGrp="1"/>
          </p:cNvSpPr>
          <p:nvPr>
            <p:ph type="sldNum" idx="10"/>
          </p:nvPr>
        </p:nvSpPr>
        <p:spPr>
          <a:xfrm>
            <a:off x="0" y="4559301"/>
            <a:ext cx="669925" cy="2298700"/>
          </a:xfrm>
        </p:spPr>
        <p:txBody>
          <a:bodyPr/>
          <a:lstStyle>
            <a:lvl1pPr>
              <a:defRPr sz="2400">
                <a:solidFill>
                  <a:srgbClr val="0DB7C4"/>
                </a:solidFill>
                <a:latin typeface="Dosis"/>
                <a:cs typeface="Dosis"/>
                <a:sym typeface="Dosis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079B10EB-592C-4404-8F1C-AD0900F3D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652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"/>
          <p:cNvSpPr>
            <a:spLocks noChangeArrowheads="1"/>
          </p:cNvSpPr>
          <p:nvPr/>
        </p:nvSpPr>
        <p:spPr bwMode="auto">
          <a:xfrm rot="10800000">
            <a:off x="0" y="5027085"/>
            <a:ext cx="9144000" cy="916516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hape 21"/>
          <p:cNvSpPr>
            <a:spLocks noChangeArrowheads="1"/>
          </p:cNvSpPr>
          <p:nvPr/>
        </p:nvSpPr>
        <p:spPr bwMode="auto">
          <a:xfrm flipH="1">
            <a:off x="0" y="1"/>
            <a:ext cx="9144000" cy="5027084"/>
          </a:xfrm>
          <a:prstGeom prst="rect">
            <a:avLst/>
          </a:prstGeom>
          <a:solidFill>
            <a:srgbClr val="0DB7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hape 23"/>
          <p:cNvSpPr txBox="1">
            <a:spLocks noChangeArrowheads="1"/>
          </p:cNvSpPr>
          <p:nvPr/>
        </p:nvSpPr>
        <p:spPr bwMode="auto">
          <a:xfrm>
            <a:off x="3594100" y="4893733"/>
            <a:ext cx="1955800" cy="8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 b="1">
                <a:solidFill>
                  <a:srgbClr val="0DB7C4"/>
                </a:solidFill>
              </a:rPr>
              <a:t>”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5026400"/>
          </a:xfrm>
          <a:prstGeom prst="rect">
            <a:avLst/>
          </a:prstGeom>
        </p:spPr>
        <p:txBody>
          <a:bodyPr spcFirstLastPara="1" anchor="ctr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" name="Shape 24"/>
          <p:cNvSpPr txBox="1">
            <a:spLocks noGrp="1"/>
          </p:cNvSpPr>
          <p:nvPr>
            <p:ph type="sldNum" idx="10"/>
          </p:nvPr>
        </p:nvSpPr>
        <p:spPr>
          <a:xfrm>
            <a:off x="0" y="4559301"/>
            <a:ext cx="669925" cy="2298700"/>
          </a:xfrm>
        </p:spPr>
        <p:txBody>
          <a:bodyPr/>
          <a:lstStyle>
            <a:lvl1pPr>
              <a:defRPr sz="2400">
                <a:solidFill>
                  <a:srgbClr val="0DB7C4"/>
                </a:solidFill>
                <a:latin typeface="Dosis"/>
                <a:cs typeface="Dosis"/>
                <a:sym typeface="Dosis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2116F422-AE90-4498-825B-1C1EA99F4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2731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6"/>
          <p:cNvSpPr>
            <a:spLocks noChangeArrowheads="1"/>
          </p:cNvSpPr>
          <p:nvPr/>
        </p:nvSpPr>
        <p:spPr bwMode="auto">
          <a:xfrm flipH="1">
            <a:off x="0" y="0"/>
            <a:ext cx="669925" cy="6858000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hape 27"/>
          <p:cNvSpPr>
            <a:spLocks noChangeArrowheads="1"/>
          </p:cNvSpPr>
          <p:nvPr/>
        </p:nvSpPr>
        <p:spPr bwMode="auto">
          <a:xfrm flipH="1">
            <a:off x="0" y="0"/>
            <a:ext cx="669925" cy="1519767"/>
          </a:xfrm>
          <a:prstGeom prst="rect">
            <a:avLst/>
          </a:prstGeom>
          <a:solidFill>
            <a:srgbClr val="0DB7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44425" y="7464"/>
            <a:ext cx="3552600" cy="15200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44425" y="2050767"/>
            <a:ext cx="5169000" cy="4517200"/>
          </a:xfrm>
          <a:prstGeom prst="rect">
            <a:avLst/>
          </a:prstGeom>
        </p:spPr>
        <p:txBody>
          <a:bodyPr spcFirstLastPara="1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" name="Shape 30"/>
          <p:cNvSpPr txBox="1">
            <a:spLocks noGrp="1"/>
          </p:cNvSpPr>
          <p:nvPr>
            <p:ph type="sldNum" idx="10"/>
          </p:nvPr>
        </p:nvSpPr>
        <p:spPr>
          <a:xfrm>
            <a:off x="8474076" y="5336118"/>
            <a:ext cx="669925" cy="1519767"/>
          </a:xfrm>
        </p:spPr>
        <p:txBody>
          <a:bodyPr/>
          <a:lstStyle>
            <a:lvl1pPr>
              <a:defRPr sz="1100">
                <a:solidFill>
                  <a:srgbClr val="0B9097"/>
                </a:solidFill>
                <a:latin typeface="Segoe UI" pitchFamily="34" charset="0"/>
                <a:cs typeface="Segoe UI" pitchFamily="34" charset="0"/>
                <a:sym typeface="Dosis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0A00CFA5-FD86-44FA-B312-611B2D7D6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3494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2"/>
          <p:cNvSpPr>
            <a:spLocks noChangeArrowheads="1"/>
          </p:cNvSpPr>
          <p:nvPr/>
        </p:nvSpPr>
        <p:spPr bwMode="auto">
          <a:xfrm flipH="1">
            <a:off x="0" y="0"/>
            <a:ext cx="669925" cy="6858000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hape 33"/>
          <p:cNvSpPr>
            <a:spLocks noChangeArrowheads="1"/>
          </p:cNvSpPr>
          <p:nvPr/>
        </p:nvSpPr>
        <p:spPr bwMode="auto">
          <a:xfrm flipH="1">
            <a:off x="0" y="0"/>
            <a:ext cx="669925" cy="1519767"/>
          </a:xfrm>
          <a:prstGeom prst="rect">
            <a:avLst/>
          </a:prstGeom>
          <a:solidFill>
            <a:srgbClr val="0DB7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>
              <a:solidFill>
                <a:srgbClr val="0B90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44425" y="7464"/>
            <a:ext cx="3552600" cy="15200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44425" y="2045676"/>
            <a:ext cx="2804700" cy="4428800"/>
          </a:xfrm>
          <a:prstGeom prst="rect">
            <a:avLst/>
          </a:prstGeom>
        </p:spPr>
        <p:txBody>
          <a:bodyPr spcFirstLastPara="1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818123" y="2045676"/>
            <a:ext cx="2804700" cy="4428800"/>
          </a:xfrm>
          <a:prstGeom prst="rect">
            <a:avLst/>
          </a:prstGeom>
        </p:spPr>
        <p:txBody>
          <a:bodyPr spcFirstLastPara="1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" name="Shape 37"/>
          <p:cNvSpPr txBox="1">
            <a:spLocks noGrp="1"/>
          </p:cNvSpPr>
          <p:nvPr>
            <p:ph type="sldNum" idx="10"/>
          </p:nvPr>
        </p:nvSpPr>
        <p:spPr>
          <a:xfrm>
            <a:off x="8474076" y="5336118"/>
            <a:ext cx="669925" cy="1519767"/>
          </a:xfrm>
        </p:spPr>
        <p:txBody>
          <a:bodyPr/>
          <a:lstStyle>
            <a:lvl1pPr>
              <a:defRPr sz="1200">
                <a:solidFill>
                  <a:srgbClr val="0B9097"/>
                </a:solidFill>
                <a:latin typeface="Segoe UI" pitchFamily="34" charset="0"/>
                <a:cs typeface="Segoe UI" pitchFamily="34" charset="0"/>
                <a:sym typeface="Dosis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7C798CD8-DAF6-4F29-949C-EAB9FE694B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7164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"/>
          <p:cNvSpPr>
            <a:spLocks noChangeArrowheads="1"/>
          </p:cNvSpPr>
          <p:nvPr/>
        </p:nvSpPr>
        <p:spPr bwMode="auto">
          <a:xfrm flipH="1">
            <a:off x="0" y="0"/>
            <a:ext cx="669925" cy="6858000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hape 40"/>
          <p:cNvSpPr>
            <a:spLocks noChangeArrowheads="1"/>
          </p:cNvSpPr>
          <p:nvPr/>
        </p:nvSpPr>
        <p:spPr bwMode="auto">
          <a:xfrm flipH="1">
            <a:off x="0" y="0"/>
            <a:ext cx="669925" cy="1519767"/>
          </a:xfrm>
          <a:prstGeom prst="rect">
            <a:avLst/>
          </a:prstGeom>
          <a:solidFill>
            <a:srgbClr val="0DB7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44425" y="7464"/>
            <a:ext cx="3552600" cy="1520000"/>
          </a:xfrm>
          <a:prstGeom prst="rect">
            <a:avLst/>
          </a:prstGeom>
        </p:spPr>
        <p:txBody>
          <a:bodyPr spcFirstLastPara="1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44425" y="2064700"/>
            <a:ext cx="1918800" cy="4300000"/>
          </a:xfrm>
          <a:prstGeom prst="rect">
            <a:avLst/>
          </a:prstGeom>
        </p:spPr>
        <p:txBody>
          <a:bodyPr spcFirstLastPara="1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2861613" y="2064700"/>
            <a:ext cx="1918800" cy="4300000"/>
          </a:xfrm>
          <a:prstGeom prst="rect">
            <a:avLst/>
          </a:prstGeom>
        </p:spPr>
        <p:txBody>
          <a:bodyPr spcFirstLastPara="1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878801" y="2064700"/>
            <a:ext cx="1918800" cy="4300000"/>
          </a:xfrm>
          <a:prstGeom prst="rect">
            <a:avLst/>
          </a:prstGeom>
        </p:spPr>
        <p:txBody>
          <a:bodyPr spcFirstLastPara="1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" name="Shape 4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z="2400">
                <a:solidFill>
                  <a:srgbClr val="FFFFFF"/>
                </a:solidFill>
                <a:latin typeface="Dosis"/>
                <a:cs typeface="Dosis"/>
                <a:sym typeface="Dosis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24023571-3EF6-465F-A5E3-CE7B860A4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3283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7"/>
          <p:cNvSpPr>
            <a:spLocks noChangeArrowheads="1"/>
          </p:cNvSpPr>
          <p:nvPr/>
        </p:nvSpPr>
        <p:spPr bwMode="auto">
          <a:xfrm flipH="1">
            <a:off x="0" y="0"/>
            <a:ext cx="669925" cy="6858000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hape 48"/>
          <p:cNvSpPr>
            <a:spLocks noChangeArrowheads="1"/>
          </p:cNvSpPr>
          <p:nvPr/>
        </p:nvSpPr>
        <p:spPr bwMode="auto">
          <a:xfrm flipH="1">
            <a:off x="0" y="0"/>
            <a:ext cx="669925" cy="1519767"/>
          </a:xfrm>
          <a:prstGeom prst="rect">
            <a:avLst/>
          </a:prstGeom>
          <a:solidFill>
            <a:srgbClr val="0DB7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B9097"/>
              </a:solidFill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44425" y="7464"/>
            <a:ext cx="3552600" cy="15200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" name="Shape 50"/>
          <p:cNvSpPr txBox="1">
            <a:spLocks noGrp="1"/>
          </p:cNvSpPr>
          <p:nvPr>
            <p:ph type="sldNum" idx="10"/>
          </p:nvPr>
        </p:nvSpPr>
        <p:spPr>
          <a:xfrm>
            <a:off x="8474076" y="5338234"/>
            <a:ext cx="669925" cy="1519767"/>
          </a:xfrm>
        </p:spPr>
        <p:txBody>
          <a:bodyPr/>
          <a:lstStyle>
            <a:lvl1pPr>
              <a:defRPr sz="1200">
                <a:solidFill>
                  <a:srgbClr val="0B9097"/>
                </a:solidFill>
                <a:latin typeface="Segoe UI" pitchFamily="34" charset="0"/>
                <a:cs typeface="Segoe UI" pitchFamily="34" charset="0"/>
                <a:sym typeface="Dosis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6F9D8C44-8280-43E1-84D8-AAE894B41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5976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/>
          <p:cNvSpPr>
            <a:spLocks noChangeArrowheads="1"/>
          </p:cNvSpPr>
          <p:nvPr/>
        </p:nvSpPr>
        <p:spPr bwMode="auto">
          <a:xfrm>
            <a:off x="7543809" y="876304"/>
            <a:ext cx="1300163" cy="577851"/>
          </a:xfrm>
          <a:prstGeom prst="triangle">
            <a:avLst>
              <a:gd name="adj" fmla="val 32426"/>
            </a:avLst>
          </a:prstGeom>
          <a:solidFill>
            <a:srgbClr val="2632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vo"/>
              <a:sym typeface="Arvo"/>
            </a:endParaRPr>
          </a:p>
        </p:txBody>
      </p:sp>
      <p:grpSp>
        <p:nvGrpSpPr>
          <p:cNvPr id="4" name="Shape 11"/>
          <p:cNvGrpSpPr>
            <a:grpSpLocks/>
          </p:cNvGrpSpPr>
          <p:nvPr/>
        </p:nvGrpSpPr>
        <p:grpSpPr bwMode="auto">
          <a:xfrm>
            <a:off x="0" y="-8464"/>
            <a:ext cx="8661400" cy="6866467"/>
            <a:chOff x="0" y="-7088"/>
            <a:chExt cx="8661398" cy="5150588"/>
          </a:xfrm>
        </p:grpSpPr>
        <p:sp>
          <p:nvSpPr>
            <p:cNvPr id="5" name="Shape 12"/>
            <p:cNvSpPr>
              <a:spLocks noChangeArrowheads="1"/>
            </p:cNvSpPr>
            <p:nvPr/>
          </p:nvSpPr>
          <p:spPr bwMode="auto">
            <a:xfrm>
              <a:off x="0" y="-737"/>
              <a:ext cx="3524249" cy="5144237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6" name="Shape 13"/>
            <p:cNvSpPr>
              <a:spLocks noChangeArrowheads="1"/>
            </p:cNvSpPr>
            <p:nvPr/>
          </p:nvSpPr>
          <p:spPr bwMode="auto">
            <a:xfrm rot="10800000" flipH="1">
              <a:off x="3517899" y="-7088"/>
              <a:ext cx="5143499" cy="5144237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latin typeface="Arvo"/>
                <a:sym typeface="Arvo"/>
              </a:endParaRPr>
            </a:p>
          </p:txBody>
        </p:sp>
      </p:grpSp>
      <p:grpSp>
        <p:nvGrpSpPr>
          <p:cNvPr id="7" name="Shape 14"/>
          <p:cNvGrpSpPr>
            <a:grpSpLocks/>
          </p:cNvGrpSpPr>
          <p:nvPr/>
        </p:nvGrpSpPr>
        <p:grpSpPr bwMode="auto">
          <a:xfrm rot="10800000" flipH="1">
            <a:off x="0" y="1454151"/>
            <a:ext cx="8847138" cy="3949700"/>
            <a:chOff x="-8178042" y="-4493254"/>
            <a:chExt cx="19483598" cy="6522736"/>
          </a:xfrm>
        </p:grpSpPr>
        <p:sp>
          <p:nvSpPr>
            <p:cNvPr id="8" name="Shape 15"/>
            <p:cNvSpPr>
              <a:spLocks noChangeArrowheads="1"/>
            </p:cNvSpPr>
            <p:nvPr/>
          </p:nvSpPr>
          <p:spPr bwMode="auto">
            <a:xfrm>
              <a:off x="-8178042" y="-4493254"/>
              <a:ext cx="12966924" cy="6522736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latin typeface="Arvo"/>
                <a:sym typeface="Arvo"/>
              </a:endParaRPr>
            </a:p>
          </p:txBody>
        </p:sp>
        <p:sp>
          <p:nvSpPr>
            <p:cNvPr id="9" name="Shape 16"/>
            <p:cNvSpPr>
              <a:spLocks noChangeArrowheads="1"/>
            </p:cNvSpPr>
            <p:nvPr/>
          </p:nvSpPr>
          <p:spPr bwMode="auto">
            <a:xfrm>
              <a:off x="4795874" y="-4493254"/>
              <a:ext cx="6523666" cy="6522736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latin typeface="Arvo"/>
                <a:sym typeface="Arvo"/>
              </a:endParaRPr>
            </a:p>
          </p:txBody>
        </p:sp>
      </p:grpSp>
      <p:grpSp>
        <p:nvGrpSpPr>
          <p:cNvPr id="10" name="Shape 17"/>
          <p:cNvGrpSpPr>
            <a:grpSpLocks/>
          </p:cNvGrpSpPr>
          <p:nvPr/>
        </p:nvGrpSpPr>
        <p:grpSpPr bwMode="auto">
          <a:xfrm>
            <a:off x="3676651" y="5704434"/>
            <a:ext cx="5481638" cy="577849"/>
            <a:chOff x="5582265" y="4646738"/>
            <a:chExt cx="5480829" cy="432996"/>
          </a:xfrm>
        </p:grpSpPr>
        <p:sp>
          <p:nvSpPr>
            <p:cNvPr id="11" name="Shape 18"/>
            <p:cNvSpPr>
              <a:spLocks noChangeArrowheads="1"/>
            </p:cNvSpPr>
            <p:nvPr/>
          </p:nvSpPr>
          <p:spPr bwMode="auto">
            <a:xfrm rot="10800000">
              <a:off x="5582265" y="4948091"/>
              <a:ext cx="393642" cy="131643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grpSp>
          <p:nvGrpSpPr>
            <p:cNvPr id="12" name="Shape 19"/>
            <p:cNvGrpSpPr>
              <a:grpSpLocks/>
            </p:cNvGrpSpPr>
            <p:nvPr/>
          </p:nvGrpSpPr>
          <p:grpSpPr bwMode="auto"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3" name="Shape 20"/>
              <p:cNvSpPr>
                <a:spLocks noChangeArrowheads="1"/>
              </p:cNvSpPr>
              <p:nvPr/>
            </p:nvSpPr>
            <p:spPr bwMode="auto">
              <a:xfrm>
                <a:off x="-24158754" y="330075"/>
                <a:ext cx="28910911" cy="1699361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  <p:sp>
            <p:nvSpPr>
              <p:cNvPr id="14" name="Shape 21"/>
              <p:cNvSpPr>
                <a:spLocks noChangeArrowheads="1"/>
              </p:cNvSpPr>
              <p:nvPr/>
            </p:nvSpPr>
            <p:spPr bwMode="auto">
              <a:xfrm>
                <a:off x="4707873" y="330075"/>
                <a:ext cx="1700642" cy="1699361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454333"/>
            <a:ext cx="5367900" cy="3949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08920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"/>
          <p:cNvSpPr>
            <a:spLocks noChangeArrowheads="1"/>
          </p:cNvSpPr>
          <p:nvPr/>
        </p:nvSpPr>
        <p:spPr bwMode="auto">
          <a:xfrm>
            <a:off x="5697540" y="3513673"/>
            <a:ext cx="889000" cy="395817"/>
          </a:xfrm>
          <a:prstGeom prst="triangle">
            <a:avLst>
              <a:gd name="adj" fmla="val 32426"/>
            </a:avLst>
          </a:prstGeom>
          <a:solidFill>
            <a:srgbClr val="2632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vo"/>
              <a:sym typeface="Arvo"/>
            </a:endParaRPr>
          </a:p>
        </p:txBody>
      </p:sp>
      <p:grpSp>
        <p:nvGrpSpPr>
          <p:cNvPr id="5" name="Shape 25"/>
          <p:cNvGrpSpPr>
            <a:grpSpLocks/>
          </p:cNvGrpSpPr>
          <p:nvPr/>
        </p:nvGrpSpPr>
        <p:grpSpPr bwMode="auto">
          <a:xfrm>
            <a:off x="0" y="-8464"/>
            <a:ext cx="8661400" cy="6866467"/>
            <a:chOff x="0" y="-7088"/>
            <a:chExt cx="8661398" cy="5150588"/>
          </a:xfrm>
        </p:grpSpPr>
        <p:sp>
          <p:nvSpPr>
            <p:cNvPr id="6" name="Shape 26"/>
            <p:cNvSpPr>
              <a:spLocks noChangeArrowheads="1"/>
            </p:cNvSpPr>
            <p:nvPr/>
          </p:nvSpPr>
          <p:spPr bwMode="auto">
            <a:xfrm>
              <a:off x="0" y="-737"/>
              <a:ext cx="3524249" cy="5144237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7" name="Shape 27"/>
            <p:cNvSpPr>
              <a:spLocks noChangeArrowheads="1"/>
            </p:cNvSpPr>
            <p:nvPr/>
          </p:nvSpPr>
          <p:spPr bwMode="auto">
            <a:xfrm rot="10800000" flipH="1">
              <a:off x="3517899" y="-7088"/>
              <a:ext cx="5143499" cy="5144237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latin typeface="Arvo"/>
                <a:sym typeface="Arvo"/>
              </a:endParaRPr>
            </a:p>
          </p:txBody>
        </p:sp>
      </p:grpSp>
      <p:grpSp>
        <p:nvGrpSpPr>
          <p:cNvPr id="8" name="Shape 28"/>
          <p:cNvGrpSpPr>
            <a:grpSpLocks/>
          </p:cNvGrpSpPr>
          <p:nvPr/>
        </p:nvGrpSpPr>
        <p:grpSpPr bwMode="auto">
          <a:xfrm rot="10800000" flipH="1">
            <a:off x="1" y="3898900"/>
            <a:ext cx="6589713" cy="2702984"/>
            <a:chOff x="-9894852" y="-4493254"/>
            <a:chExt cx="21200407" cy="6522740"/>
          </a:xfrm>
        </p:grpSpPr>
        <p:sp>
          <p:nvSpPr>
            <p:cNvPr id="9" name="Shape 29"/>
            <p:cNvSpPr>
              <a:spLocks noChangeArrowheads="1"/>
            </p:cNvSpPr>
            <p:nvPr/>
          </p:nvSpPr>
          <p:spPr bwMode="auto">
            <a:xfrm>
              <a:off x="-9894852" y="-4472823"/>
              <a:ext cx="14683491" cy="652274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latin typeface="Arvo"/>
                <a:sym typeface="Arvo"/>
              </a:endParaRPr>
            </a:p>
          </p:txBody>
        </p:sp>
        <p:sp>
          <p:nvSpPr>
            <p:cNvPr id="10" name="Shape 30"/>
            <p:cNvSpPr>
              <a:spLocks noChangeArrowheads="1"/>
            </p:cNvSpPr>
            <p:nvPr/>
          </p:nvSpPr>
          <p:spPr bwMode="auto">
            <a:xfrm>
              <a:off x="4783530" y="-4493254"/>
              <a:ext cx="6522025" cy="652274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latin typeface="Arvo"/>
                <a:sym typeface="Arvo"/>
              </a:endParaRPr>
            </a:p>
          </p:txBody>
        </p:sp>
      </p:grpSp>
      <p:grpSp>
        <p:nvGrpSpPr>
          <p:cNvPr id="11" name="Shape 31"/>
          <p:cNvGrpSpPr>
            <a:grpSpLocks/>
          </p:cNvGrpSpPr>
          <p:nvPr/>
        </p:nvGrpSpPr>
        <p:grpSpPr bwMode="auto">
          <a:xfrm>
            <a:off x="6946902" y="5962667"/>
            <a:ext cx="2203450" cy="895349"/>
            <a:chOff x="5575242" y="4472723"/>
            <a:chExt cx="2202830" cy="670795"/>
          </a:xfrm>
        </p:grpSpPr>
        <p:sp>
          <p:nvSpPr>
            <p:cNvPr id="12" name="Shape 32"/>
            <p:cNvSpPr>
              <a:spLocks noChangeArrowheads="1"/>
            </p:cNvSpPr>
            <p:nvPr/>
          </p:nvSpPr>
          <p:spPr bwMode="auto">
            <a:xfrm rot="10800000">
              <a:off x="5575242" y="4948464"/>
              <a:ext cx="393589" cy="13162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grpSp>
          <p:nvGrpSpPr>
            <p:cNvPr id="13" name="Shape 33"/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" name="Shape 34"/>
              <p:cNvSpPr>
                <a:spLocks noChangeArrowheads="1"/>
              </p:cNvSpPr>
              <p:nvPr/>
            </p:nvSpPr>
            <p:spPr bwMode="auto"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  <p:sp>
            <p:nvSpPr>
              <p:cNvPr id="18" name="Shape 35"/>
              <p:cNvSpPr>
                <a:spLocks noChangeArrowheads="1"/>
              </p:cNvSpPr>
              <p:nvPr/>
            </p:nvSpPr>
            <p:spPr bwMode="auto"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</p:grpSp>
        <p:grpSp>
          <p:nvGrpSpPr>
            <p:cNvPr id="14" name="Shape 36"/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5" name="Shape 37"/>
              <p:cNvSpPr>
                <a:spLocks noChangeArrowheads="1"/>
              </p:cNvSpPr>
              <p:nvPr/>
            </p:nvSpPr>
            <p:spPr bwMode="auto">
              <a:xfrm>
                <a:off x="-5827153" y="332439"/>
                <a:ext cx="10609875" cy="1699073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  <p:sp>
            <p:nvSpPr>
              <p:cNvPr id="16" name="Shape 38"/>
              <p:cNvSpPr>
                <a:spLocks noChangeArrowheads="1"/>
              </p:cNvSpPr>
              <p:nvPr/>
            </p:nvSpPr>
            <p:spPr bwMode="auto">
              <a:xfrm>
                <a:off x="4747297" y="332439"/>
                <a:ext cx="1700414" cy="1699073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3828197"/>
            <a:ext cx="4094400" cy="15464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ts val="3000"/>
              <a:buNone/>
              <a:defRPr sz="3000"/>
            </a:lvl1pPr>
            <a:lvl2pPr lvl="1" rtl="0">
              <a:spcBef>
                <a:spcPts val="0"/>
              </a:spcBef>
              <a:buSzPts val="3000"/>
              <a:buNone/>
              <a:defRPr sz="3000"/>
            </a:lvl2pPr>
            <a:lvl3pPr lvl="2" rtl="0">
              <a:spcBef>
                <a:spcPts val="0"/>
              </a:spcBef>
              <a:buSzPts val="3000"/>
              <a:buNone/>
              <a:defRPr sz="3000"/>
            </a:lvl3pPr>
            <a:lvl4pPr lvl="3" rtl="0">
              <a:spcBef>
                <a:spcPts val="0"/>
              </a:spcBef>
              <a:buSzPts val="3000"/>
              <a:buNone/>
              <a:defRPr sz="3000"/>
            </a:lvl4pPr>
            <a:lvl5pPr lvl="4" rtl="0">
              <a:spcBef>
                <a:spcPts val="0"/>
              </a:spcBef>
              <a:buSzPts val="3000"/>
              <a:buNone/>
              <a:defRPr sz="3000"/>
            </a:lvl5pPr>
            <a:lvl6pPr lvl="5" rtl="0">
              <a:spcBef>
                <a:spcPts val="0"/>
              </a:spcBef>
              <a:buSzPts val="3000"/>
              <a:buNone/>
              <a:defRPr sz="3000"/>
            </a:lvl6pPr>
            <a:lvl7pPr lvl="6" rtl="0">
              <a:spcBef>
                <a:spcPts val="0"/>
              </a:spcBef>
              <a:buSzPts val="3000"/>
              <a:buNone/>
              <a:defRPr sz="3000"/>
            </a:lvl7pPr>
            <a:lvl8pPr lvl="7" rtl="0">
              <a:spcBef>
                <a:spcPts val="0"/>
              </a:spcBef>
              <a:buSzPts val="3000"/>
              <a:buNone/>
              <a:defRPr sz="3000"/>
            </a:lvl8pPr>
            <a:lvl9pPr lvl="8" rtl="0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5300599"/>
            <a:ext cx="4094400" cy="1046400"/>
          </a:xfrm>
          <a:prstGeom prst="rect">
            <a:avLst/>
          </a:prstGeom>
        </p:spPr>
        <p:txBody>
          <a:bodyPr anchor="t"/>
          <a:lstStyle>
            <a:lvl1pPr lvl="0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19" name="Shape 4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 b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695FFFB6-32B5-4F52-BB38-525A7C6320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9765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62"/>
          <p:cNvGrpSpPr>
            <a:grpSpLocks/>
          </p:cNvGrpSpPr>
          <p:nvPr/>
        </p:nvGrpSpPr>
        <p:grpSpPr bwMode="auto">
          <a:xfrm>
            <a:off x="6350" y="-97366"/>
            <a:ext cx="7248525" cy="963084"/>
            <a:chOff x="-4" y="40"/>
            <a:chExt cx="7072430" cy="1327315"/>
          </a:xfrm>
        </p:grpSpPr>
        <p:sp>
          <p:nvSpPr>
            <p:cNvPr id="5" name="Shape 63"/>
            <p:cNvSpPr>
              <a:spLocks noChangeArrowheads="1"/>
            </p:cNvSpPr>
            <p:nvPr/>
          </p:nvSpPr>
          <p:spPr bwMode="auto">
            <a:xfrm>
              <a:off x="6293313" y="125478"/>
              <a:ext cx="779113" cy="259629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latin typeface="Arvo"/>
                <a:sym typeface="Arvo"/>
              </a:endParaRPr>
            </a:p>
          </p:txBody>
        </p:sp>
        <p:grpSp>
          <p:nvGrpSpPr>
            <p:cNvPr id="6" name="Shape 64"/>
            <p:cNvGrpSpPr>
              <a:grpSpLocks/>
            </p:cNvGrpSpPr>
            <p:nvPr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" name="Shape 65"/>
              <p:cNvSpPr>
                <a:spLocks noChangeArrowheads="1"/>
              </p:cNvSpPr>
              <p:nvPr/>
            </p:nvSpPr>
            <p:spPr bwMode="auto">
              <a:xfrm>
                <a:off x="-2176080" y="345016"/>
                <a:ext cx="6959293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  <p:sp>
            <p:nvSpPr>
              <p:cNvPr id="11" name="Shape 66"/>
              <p:cNvSpPr>
                <a:spLocks noChangeArrowheads="1"/>
              </p:cNvSpPr>
              <p:nvPr/>
            </p:nvSpPr>
            <p:spPr bwMode="auto">
              <a:xfrm>
                <a:off x="4775280" y="330075"/>
                <a:ext cx="1699661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</p:grpSp>
        <p:grpSp>
          <p:nvGrpSpPr>
            <p:cNvPr id="7" name="Shape 67"/>
            <p:cNvGrpSpPr>
              <a:grpSpLocks/>
            </p:cNvGrpSpPr>
            <p:nvPr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" name="Shape 68"/>
              <p:cNvSpPr>
                <a:spLocks noChangeArrowheads="1"/>
              </p:cNvSpPr>
              <p:nvPr/>
            </p:nvSpPr>
            <p:spPr bwMode="auto">
              <a:xfrm>
                <a:off x="-9092084" y="356710"/>
                <a:ext cx="13882755" cy="1695956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  <p:sp>
            <p:nvSpPr>
              <p:cNvPr id="9" name="Shape 69"/>
              <p:cNvSpPr>
                <a:spLocks noChangeArrowheads="1"/>
              </p:cNvSpPr>
              <p:nvPr/>
            </p:nvSpPr>
            <p:spPr bwMode="auto">
              <a:xfrm>
                <a:off x="4783849" y="331014"/>
                <a:ext cx="1698676" cy="1695956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</p:grpSp>
      </p:grpSp>
      <p:grpSp>
        <p:nvGrpSpPr>
          <p:cNvPr id="12" name="Shape 70"/>
          <p:cNvGrpSpPr>
            <a:grpSpLocks/>
          </p:cNvGrpSpPr>
          <p:nvPr/>
        </p:nvGrpSpPr>
        <p:grpSpPr bwMode="auto">
          <a:xfrm>
            <a:off x="6946902" y="6373285"/>
            <a:ext cx="2203450" cy="484716"/>
            <a:chOff x="5575242" y="4472723"/>
            <a:chExt cx="2202830" cy="670795"/>
          </a:xfrm>
        </p:grpSpPr>
        <p:sp>
          <p:nvSpPr>
            <p:cNvPr id="13" name="Shape 71"/>
            <p:cNvSpPr>
              <a:spLocks noChangeArrowheads="1"/>
            </p:cNvSpPr>
            <p:nvPr/>
          </p:nvSpPr>
          <p:spPr bwMode="auto">
            <a:xfrm rot="10800000">
              <a:off x="5575242" y="4947260"/>
              <a:ext cx="393589" cy="131815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grpSp>
          <p:nvGrpSpPr>
            <p:cNvPr id="14" name="Shape 72"/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8" name="Shape 73"/>
              <p:cNvSpPr>
                <a:spLocks noChangeArrowheads="1"/>
              </p:cNvSpPr>
              <p:nvPr/>
            </p:nvSpPr>
            <p:spPr bwMode="auto"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  <p:sp>
            <p:nvSpPr>
              <p:cNvPr id="19" name="Shape 74"/>
              <p:cNvSpPr>
                <a:spLocks noChangeArrowheads="1"/>
              </p:cNvSpPr>
              <p:nvPr/>
            </p:nvSpPr>
            <p:spPr bwMode="auto"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</p:grpSp>
        <p:grpSp>
          <p:nvGrpSpPr>
            <p:cNvPr id="15" name="Shape 75"/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" name="Shape 76"/>
              <p:cNvSpPr>
                <a:spLocks noChangeArrowheads="1"/>
              </p:cNvSpPr>
              <p:nvPr/>
            </p:nvSpPr>
            <p:spPr bwMode="auto">
              <a:xfrm>
                <a:off x="-5827153" y="323434"/>
                <a:ext cx="10609875" cy="1700001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  <p:sp>
            <p:nvSpPr>
              <p:cNvPr id="17" name="Shape 77"/>
              <p:cNvSpPr>
                <a:spLocks noChangeArrowheads="1"/>
              </p:cNvSpPr>
              <p:nvPr/>
            </p:nvSpPr>
            <p:spPr bwMode="auto">
              <a:xfrm>
                <a:off x="4747297" y="323434"/>
                <a:ext cx="1700414" cy="1700001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492400" cy="10216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ts val="2000"/>
              <a:buNone/>
              <a:defRPr/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769800"/>
            <a:ext cx="6132600" cy="4194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ts val="2400"/>
              <a:buChar char="▰"/>
              <a:defRPr/>
            </a:lvl1pPr>
            <a:lvl2pPr lvl="1">
              <a:spcBef>
                <a:spcPts val="0"/>
              </a:spcBef>
              <a:buSzPts val="2400"/>
              <a:buChar char="▻"/>
              <a:defRPr/>
            </a:lvl2pPr>
            <a:lvl3pPr lvl="2">
              <a:spcBef>
                <a:spcPts val="0"/>
              </a:spcBef>
              <a:buSzPts val="2400"/>
              <a:buChar char="▻"/>
              <a:defRPr/>
            </a:lvl3pPr>
            <a:lvl4pPr lvl="3">
              <a:spcBef>
                <a:spcPts val="0"/>
              </a:spcBef>
              <a:buSzPts val="2400"/>
              <a:buChar char="▻"/>
              <a:defRPr/>
            </a:lvl4pPr>
            <a:lvl5pPr lvl="4">
              <a:spcBef>
                <a:spcPts val="0"/>
              </a:spcBef>
              <a:buSzPts val="2400"/>
              <a:buChar char="▻"/>
              <a:defRPr/>
            </a:lvl5pPr>
            <a:lvl6pPr lvl="5">
              <a:spcBef>
                <a:spcPts val="0"/>
              </a:spcBef>
              <a:buSzPts val="2400"/>
              <a:buChar char="▻"/>
              <a:defRPr/>
            </a:lvl6pPr>
            <a:lvl7pPr lvl="6">
              <a:spcBef>
                <a:spcPts val="0"/>
              </a:spcBef>
              <a:buSzPts val="2400"/>
              <a:buChar char="▻"/>
              <a:defRPr/>
            </a:lvl7pPr>
            <a:lvl8pPr lvl="7">
              <a:spcBef>
                <a:spcPts val="0"/>
              </a:spcBef>
              <a:buSzPts val="2400"/>
              <a:buChar char="▻"/>
              <a:defRPr/>
            </a:lvl8pPr>
            <a:lvl9pPr lvl="8">
              <a:spcBef>
                <a:spcPts val="0"/>
              </a:spcBef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20" name="Shape 80"/>
          <p:cNvSpPr txBox="1">
            <a:spLocks noGrp="1"/>
          </p:cNvSpPr>
          <p:nvPr>
            <p:ph type="sldNum" idx="10"/>
          </p:nvPr>
        </p:nvSpPr>
        <p:spPr>
          <a:xfrm>
            <a:off x="8837615" y="6398684"/>
            <a:ext cx="1487487" cy="421216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68DE14B7-935B-4A11-87DD-51737CCE1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4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B4E2-35F6-491F-958D-EDE8AB4CE4C9}" type="datetime1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510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82"/>
          <p:cNvGrpSpPr>
            <a:grpSpLocks/>
          </p:cNvGrpSpPr>
          <p:nvPr/>
        </p:nvGrpSpPr>
        <p:grpSpPr bwMode="auto">
          <a:xfrm>
            <a:off x="30163" y="1"/>
            <a:ext cx="7077075" cy="963084"/>
            <a:chOff x="-4" y="40"/>
            <a:chExt cx="7072430" cy="1327315"/>
          </a:xfrm>
        </p:grpSpPr>
        <p:sp>
          <p:nvSpPr>
            <p:cNvPr id="6" name="Shape 83"/>
            <p:cNvSpPr>
              <a:spLocks noChangeArrowheads="1"/>
            </p:cNvSpPr>
            <p:nvPr/>
          </p:nvSpPr>
          <p:spPr bwMode="auto">
            <a:xfrm>
              <a:off x="6291889" y="125479"/>
              <a:ext cx="780537" cy="259628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latin typeface="Arvo"/>
                <a:sym typeface="Arvo"/>
              </a:endParaRPr>
            </a:p>
          </p:txBody>
        </p:sp>
        <p:grpSp>
          <p:nvGrpSpPr>
            <p:cNvPr id="7" name="Shape 84"/>
            <p:cNvGrpSpPr>
              <a:grpSpLocks/>
            </p:cNvGrpSpPr>
            <p:nvPr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1" name="Shape 85"/>
              <p:cNvSpPr>
                <a:spLocks noChangeArrowheads="1"/>
              </p:cNvSpPr>
              <p:nvPr/>
            </p:nvSpPr>
            <p:spPr bwMode="auto">
              <a:xfrm>
                <a:off x="-2160022" y="345016"/>
                <a:ext cx="6959290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  <p:sp>
            <p:nvSpPr>
              <p:cNvPr id="12" name="Shape 86"/>
              <p:cNvSpPr>
                <a:spLocks noChangeArrowheads="1"/>
              </p:cNvSpPr>
              <p:nvPr/>
            </p:nvSpPr>
            <p:spPr bwMode="auto">
              <a:xfrm>
                <a:off x="4783018" y="330075"/>
                <a:ext cx="1700211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</p:grpSp>
        <p:grpSp>
          <p:nvGrpSpPr>
            <p:cNvPr id="8" name="Shape 87"/>
            <p:cNvGrpSpPr>
              <a:grpSpLocks/>
            </p:cNvGrpSpPr>
            <p:nvPr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9" name="Shape 88"/>
              <p:cNvSpPr>
                <a:spLocks noChangeArrowheads="1"/>
              </p:cNvSpPr>
              <p:nvPr/>
            </p:nvSpPr>
            <p:spPr bwMode="auto">
              <a:xfrm>
                <a:off x="-9092084" y="356710"/>
                <a:ext cx="13883691" cy="1695956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  <p:sp>
            <p:nvSpPr>
              <p:cNvPr id="10" name="Shape 89"/>
              <p:cNvSpPr>
                <a:spLocks noChangeArrowheads="1"/>
              </p:cNvSpPr>
              <p:nvPr/>
            </p:nvSpPr>
            <p:spPr bwMode="auto">
              <a:xfrm>
                <a:off x="4784620" y="331014"/>
                <a:ext cx="1697905" cy="1695956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</p:grpSp>
      </p:grpSp>
      <p:grpSp>
        <p:nvGrpSpPr>
          <p:cNvPr id="13" name="Shape 90"/>
          <p:cNvGrpSpPr>
            <a:grpSpLocks/>
          </p:cNvGrpSpPr>
          <p:nvPr/>
        </p:nvGrpSpPr>
        <p:grpSpPr bwMode="auto">
          <a:xfrm>
            <a:off x="6946902" y="5962667"/>
            <a:ext cx="2203450" cy="895349"/>
            <a:chOff x="5575242" y="4472723"/>
            <a:chExt cx="2202830" cy="670795"/>
          </a:xfrm>
        </p:grpSpPr>
        <p:sp>
          <p:nvSpPr>
            <p:cNvPr id="14" name="Shape 91"/>
            <p:cNvSpPr>
              <a:spLocks noChangeArrowheads="1"/>
            </p:cNvSpPr>
            <p:nvPr/>
          </p:nvSpPr>
          <p:spPr bwMode="auto">
            <a:xfrm rot="10800000">
              <a:off x="5575242" y="4948464"/>
              <a:ext cx="393589" cy="13162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grpSp>
          <p:nvGrpSpPr>
            <p:cNvPr id="15" name="Shape 92"/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Shape 93"/>
              <p:cNvSpPr>
                <a:spLocks noChangeArrowheads="1"/>
              </p:cNvSpPr>
              <p:nvPr/>
            </p:nvSpPr>
            <p:spPr bwMode="auto"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  <p:sp>
            <p:nvSpPr>
              <p:cNvPr id="20" name="Shape 94"/>
              <p:cNvSpPr>
                <a:spLocks noChangeArrowheads="1"/>
              </p:cNvSpPr>
              <p:nvPr/>
            </p:nvSpPr>
            <p:spPr bwMode="auto"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</p:grpSp>
        <p:grpSp>
          <p:nvGrpSpPr>
            <p:cNvPr id="16" name="Shape 95"/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" name="Shape 96"/>
              <p:cNvSpPr>
                <a:spLocks noChangeArrowheads="1"/>
              </p:cNvSpPr>
              <p:nvPr/>
            </p:nvSpPr>
            <p:spPr bwMode="auto">
              <a:xfrm>
                <a:off x="-5827153" y="332439"/>
                <a:ext cx="10609875" cy="1699073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  <p:sp>
            <p:nvSpPr>
              <p:cNvPr id="18" name="Shape 97"/>
              <p:cNvSpPr>
                <a:spLocks noChangeArrowheads="1"/>
              </p:cNvSpPr>
              <p:nvPr/>
            </p:nvSpPr>
            <p:spPr bwMode="auto">
              <a:xfrm>
                <a:off x="4747297" y="332439"/>
                <a:ext cx="1700414" cy="1699073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26873" y="515401"/>
            <a:ext cx="5258400" cy="10216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ts val="2000"/>
              <a:buNone/>
              <a:defRPr/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2050651"/>
            <a:ext cx="3378300" cy="3632400"/>
          </a:xfrm>
          <a:prstGeom prst="rect">
            <a:avLst/>
          </a:prstGeom>
        </p:spPr>
        <p:txBody>
          <a:bodyPr anchor="t"/>
          <a:lstStyle>
            <a:lvl1pPr lvl="0">
              <a:spcBef>
                <a:spcPts val="0"/>
              </a:spcBef>
              <a:buSzPts val="2000"/>
              <a:buChar char="▰"/>
              <a:defRPr sz="2000"/>
            </a:lvl1pPr>
            <a:lvl2pPr lvl="1">
              <a:spcBef>
                <a:spcPts val="0"/>
              </a:spcBef>
              <a:buSzPts val="2000"/>
              <a:buChar char="▻"/>
              <a:defRPr sz="2000"/>
            </a:lvl2pPr>
            <a:lvl3pPr lvl="2">
              <a:spcBef>
                <a:spcPts val="0"/>
              </a:spcBef>
              <a:buSzPts val="2000"/>
              <a:buChar char="▻"/>
              <a:defRPr sz="2000"/>
            </a:lvl3pPr>
            <a:lvl4pPr lvl="3">
              <a:spcBef>
                <a:spcPts val="0"/>
              </a:spcBef>
              <a:buSzPts val="2000"/>
              <a:buChar char="▻"/>
              <a:defRPr sz="2000"/>
            </a:lvl4pPr>
            <a:lvl5pPr lvl="4">
              <a:spcBef>
                <a:spcPts val="0"/>
              </a:spcBef>
              <a:buSzPts val="2000"/>
              <a:buChar char="▻"/>
              <a:defRPr sz="2000"/>
            </a:lvl5pPr>
            <a:lvl6pPr lvl="5">
              <a:spcBef>
                <a:spcPts val="0"/>
              </a:spcBef>
              <a:buSzPts val="2000"/>
              <a:buChar char="▻"/>
              <a:defRPr sz="2000"/>
            </a:lvl6pPr>
            <a:lvl7pPr lvl="6">
              <a:spcBef>
                <a:spcPts val="0"/>
              </a:spcBef>
              <a:buSzPts val="2000"/>
              <a:buChar char="▻"/>
              <a:defRPr sz="2000"/>
            </a:lvl7pPr>
            <a:lvl8pPr lvl="7">
              <a:spcBef>
                <a:spcPts val="0"/>
              </a:spcBef>
              <a:buSzPts val="2000"/>
              <a:buChar char="▻"/>
              <a:defRPr sz="2000"/>
            </a:lvl8pPr>
            <a:lvl9pPr lvl="8">
              <a:spcBef>
                <a:spcPts val="0"/>
              </a:spcBef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2050651"/>
            <a:ext cx="3378300" cy="3632400"/>
          </a:xfrm>
          <a:prstGeom prst="rect">
            <a:avLst/>
          </a:prstGeom>
        </p:spPr>
        <p:txBody>
          <a:bodyPr anchor="t"/>
          <a:lstStyle>
            <a:lvl1pPr lvl="0">
              <a:spcBef>
                <a:spcPts val="0"/>
              </a:spcBef>
              <a:buSzPts val="2000"/>
              <a:buChar char="▰"/>
              <a:defRPr sz="2000"/>
            </a:lvl1pPr>
            <a:lvl2pPr lvl="1">
              <a:spcBef>
                <a:spcPts val="0"/>
              </a:spcBef>
              <a:buSzPts val="2000"/>
              <a:buChar char="▻"/>
              <a:defRPr sz="2000"/>
            </a:lvl2pPr>
            <a:lvl3pPr lvl="2">
              <a:spcBef>
                <a:spcPts val="0"/>
              </a:spcBef>
              <a:buSzPts val="2000"/>
              <a:buChar char="▻"/>
              <a:defRPr sz="2000"/>
            </a:lvl3pPr>
            <a:lvl4pPr lvl="3">
              <a:spcBef>
                <a:spcPts val="0"/>
              </a:spcBef>
              <a:buSzPts val="2000"/>
              <a:buChar char="▻"/>
              <a:defRPr sz="2000"/>
            </a:lvl4pPr>
            <a:lvl5pPr lvl="4">
              <a:spcBef>
                <a:spcPts val="0"/>
              </a:spcBef>
              <a:buSzPts val="2000"/>
              <a:buChar char="▻"/>
              <a:defRPr sz="2000"/>
            </a:lvl5pPr>
            <a:lvl6pPr lvl="5">
              <a:spcBef>
                <a:spcPts val="0"/>
              </a:spcBef>
              <a:buSzPts val="2000"/>
              <a:buChar char="▻"/>
              <a:defRPr sz="2000"/>
            </a:lvl6pPr>
            <a:lvl7pPr lvl="6">
              <a:spcBef>
                <a:spcPts val="0"/>
              </a:spcBef>
              <a:buSzPts val="2000"/>
              <a:buChar char="▻"/>
              <a:defRPr sz="2000"/>
            </a:lvl7pPr>
            <a:lvl8pPr lvl="7">
              <a:spcBef>
                <a:spcPts val="0"/>
              </a:spcBef>
              <a:buSzPts val="2000"/>
              <a:buChar char="▻"/>
              <a:defRPr sz="2000"/>
            </a:lvl8pPr>
            <a:lvl9pPr lvl="8">
              <a:spcBef>
                <a:spcPts val="0"/>
              </a:spcBef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21" name="Shape 10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 b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DCFBA1FD-CC0D-43BA-858B-A2ABDE994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1162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103"/>
          <p:cNvGrpSpPr>
            <a:grpSpLocks/>
          </p:cNvGrpSpPr>
          <p:nvPr/>
        </p:nvGrpSpPr>
        <p:grpSpPr bwMode="auto">
          <a:xfrm>
            <a:off x="0" y="0"/>
            <a:ext cx="7107238" cy="891117"/>
            <a:chOff x="-4" y="40"/>
            <a:chExt cx="7072430" cy="1327315"/>
          </a:xfrm>
        </p:grpSpPr>
        <p:sp>
          <p:nvSpPr>
            <p:cNvPr id="7" name="Shape 104"/>
            <p:cNvSpPr>
              <a:spLocks noChangeArrowheads="1"/>
            </p:cNvSpPr>
            <p:nvPr/>
          </p:nvSpPr>
          <p:spPr bwMode="auto">
            <a:xfrm>
              <a:off x="6292042" y="126151"/>
              <a:ext cx="780384" cy="258527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latin typeface="Arvo"/>
                <a:sym typeface="Arvo"/>
              </a:endParaRPr>
            </a:p>
          </p:txBody>
        </p:sp>
        <p:grpSp>
          <p:nvGrpSpPr>
            <p:cNvPr id="8" name="Shape 105"/>
            <p:cNvGrpSpPr>
              <a:grpSpLocks/>
            </p:cNvGrpSpPr>
            <p:nvPr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" name="Shape 106"/>
              <p:cNvSpPr>
                <a:spLocks noChangeArrowheads="1"/>
              </p:cNvSpPr>
              <p:nvPr/>
            </p:nvSpPr>
            <p:spPr bwMode="auto">
              <a:xfrm>
                <a:off x="-2160056" y="346222"/>
                <a:ext cx="6958073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  <p:sp>
            <p:nvSpPr>
              <p:cNvPr id="13" name="Shape 107"/>
              <p:cNvSpPr>
                <a:spLocks noChangeArrowheads="1"/>
              </p:cNvSpPr>
              <p:nvPr/>
            </p:nvSpPr>
            <p:spPr bwMode="auto">
              <a:xfrm>
                <a:off x="4791949" y="330075"/>
                <a:ext cx="1699064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</p:grpSp>
        <p:grpSp>
          <p:nvGrpSpPr>
            <p:cNvPr id="9" name="Shape 108"/>
            <p:cNvGrpSpPr>
              <a:grpSpLocks/>
            </p:cNvGrpSpPr>
            <p:nvPr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" name="Shape 109"/>
              <p:cNvSpPr>
                <a:spLocks noChangeArrowheads="1"/>
              </p:cNvSpPr>
              <p:nvPr/>
            </p:nvSpPr>
            <p:spPr bwMode="auto">
              <a:xfrm>
                <a:off x="-9092084" y="355201"/>
                <a:ext cx="13883910" cy="1701005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  <p:sp>
            <p:nvSpPr>
              <p:cNvPr id="11" name="Shape 110"/>
              <p:cNvSpPr>
                <a:spLocks noChangeArrowheads="1"/>
              </p:cNvSpPr>
              <p:nvPr/>
            </p:nvSpPr>
            <p:spPr bwMode="auto">
              <a:xfrm>
                <a:off x="4781388" y="327429"/>
                <a:ext cx="1701137" cy="1701005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</p:grpSp>
      </p:grpSp>
      <p:grpSp>
        <p:nvGrpSpPr>
          <p:cNvPr id="14" name="Shape 111"/>
          <p:cNvGrpSpPr>
            <a:grpSpLocks/>
          </p:cNvGrpSpPr>
          <p:nvPr/>
        </p:nvGrpSpPr>
        <p:grpSpPr bwMode="auto">
          <a:xfrm>
            <a:off x="6946902" y="6182784"/>
            <a:ext cx="2203450" cy="675216"/>
            <a:chOff x="5575242" y="4472723"/>
            <a:chExt cx="2202830" cy="670795"/>
          </a:xfrm>
        </p:grpSpPr>
        <p:sp>
          <p:nvSpPr>
            <p:cNvPr id="15" name="Shape 112"/>
            <p:cNvSpPr>
              <a:spLocks noChangeArrowheads="1"/>
            </p:cNvSpPr>
            <p:nvPr/>
          </p:nvSpPr>
          <p:spPr bwMode="auto">
            <a:xfrm rot="10800000">
              <a:off x="5575242" y="4947958"/>
              <a:ext cx="393589" cy="132476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grpSp>
          <p:nvGrpSpPr>
            <p:cNvPr id="16" name="Shape 113"/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0" name="Shape 114"/>
              <p:cNvSpPr>
                <a:spLocks noChangeArrowheads="1"/>
              </p:cNvSpPr>
              <p:nvPr/>
            </p:nvSpPr>
            <p:spPr bwMode="auto"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  <p:sp>
            <p:nvSpPr>
              <p:cNvPr id="21" name="Shape 115"/>
              <p:cNvSpPr>
                <a:spLocks noChangeArrowheads="1"/>
              </p:cNvSpPr>
              <p:nvPr/>
            </p:nvSpPr>
            <p:spPr bwMode="auto"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</p:grpSp>
        <p:grpSp>
          <p:nvGrpSpPr>
            <p:cNvPr id="17" name="Shape 116"/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8" name="Shape 117"/>
              <p:cNvSpPr>
                <a:spLocks noChangeArrowheads="1"/>
              </p:cNvSpPr>
              <p:nvPr/>
            </p:nvSpPr>
            <p:spPr bwMode="auto">
              <a:xfrm>
                <a:off x="-5827153" y="332965"/>
                <a:ext cx="10609875" cy="1701491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  <p:sp>
            <p:nvSpPr>
              <p:cNvPr id="19" name="Shape 118"/>
              <p:cNvSpPr>
                <a:spLocks noChangeArrowheads="1"/>
              </p:cNvSpPr>
              <p:nvPr/>
            </p:nvSpPr>
            <p:spPr bwMode="auto">
              <a:xfrm>
                <a:off x="4747297" y="332965"/>
                <a:ext cx="1700414" cy="1701491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ts val="2000"/>
              <a:buNone/>
              <a:defRPr/>
            </a:lvl1pPr>
            <a:lvl2pPr lvl="1" rtl="0">
              <a:spcBef>
                <a:spcPts val="0"/>
              </a:spcBef>
              <a:buSzPts val="2000"/>
              <a:buNone/>
              <a:defRPr/>
            </a:lvl2pPr>
            <a:lvl3pPr lvl="2" rtl="0">
              <a:spcBef>
                <a:spcPts val="0"/>
              </a:spcBef>
              <a:buSzPts val="2000"/>
              <a:buNone/>
              <a:defRPr/>
            </a:lvl3pPr>
            <a:lvl4pPr lvl="3" rtl="0">
              <a:spcBef>
                <a:spcPts val="0"/>
              </a:spcBef>
              <a:buSzPts val="2000"/>
              <a:buNone/>
              <a:defRPr/>
            </a:lvl4pPr>
            <a:lvl5pPr lvl="4" rtl="0">
              <a:spcBef>
                <a:spcPts val="0"/>
              </a:spcBef>
              <a:buSzPts val="2000"/>
              <a:buNone/>
              <a:defRPr/>
            </a:lvl5pPr>
            <a:lvl6pPr lvl="5" rtl="0">
              <a:spcBef>
                <a:spcPts val="0"/>
              </a:spcBef>
              <a:buSzPts val="2000"/>
              <a:buNone/>
              <a:defRPr/>
            </a:lvl6pPr>
            <a:lvl7pPr lvl="6" rtl="0">
              <a:spcBef>
                <a:spcPts val="0"/>
              </a:spcBef>
              <a:buSzPts val="2000"/>
              <a:buNone/>
              <a:defRPr/>
            </a:lvl7pPr>
            <a:lvl8pPr lvl="7" rtl="0">
              <a:spcBef>
                <a:spcPts val="0"/>
              </a:spcBef>
              <a:buSzPts val="2000"/>
              <a:buNone/>
              <a:defRPr/>
            </a:lvl8pPr>
            <a:lvl9pPr lvl="8" rtl="0">
              <a:spcBef>
                <a:spcPts val="0"/>
              </a:spcBef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2060101"/>
            <a:ext cx="2247900" cy="3613200"/>
          </a:xfrm>
          <a:prstGeom prst="rect">
            <a:avLst/>
          </a:prstGeom>
        </p:spPr>
        <p:txBody>
          <a:bodyPr anchor="t"/>
          <a:lstStyle>
            <a:lvl1pPr lvl="0" rtl="0">
              <a:spcBef>
                <a:spcPts val="0"/>
              </a:spcBef>
              <a:buSzPts val="1800"/>
              <a:buChar char="▰"/>
              <a:defRPr sz="1800"/>
            </a:lvl1pPr>
            <a:lvl2pPr lvl="1" rtl="0">
              <a:spcBef>
                <a:spcPts val="0"/>
              </a:spcBef>
              <a:buSzPts val="1800"/>
              <a:buChar char="▻"/>
              <a:defRPr sz="1800"/>
            </a:lvl2pPr>
            <a:lvl3pPr lvl="2" rtl="0">
              <a:spcBef>
                <a:spcPts val="0"/>
              </a:spcBef>
              <a:buSzPts val="1800"/>
              <a:buChar char="▻"/>
              <a:defRPr sz="1800"/>
            </a:lvl3pPr>
            <a:lvl4pPr lvl="3" rtl="0">
              <a:spcBef>
                <a:spcPts val="0"/>
              </a:spcBef>
              <a:buSzPts val="1800"/>
              <a:buChar char="▻"/>
              <a:defRPr sz="1800"/>
            </a:lvl4pPr>
            <a:lvl5pPr lvl="4" rtl="0">
              <a:spcBef>
                <a:spcPts val="0"/>
              </a:spcBef>
              <a:buSzPts val="1800"/>
              <a:buChar char="▻"/>
              <a:defRPr sz="1800"/>
            </a:lvl5pPr>
            <a:lvl6pPr lvl="5" rtl="0">
              <a:spcBef>
                <a:spcPts val="0"/>
              </a:spcBef>
              <a:buSzPts val="1800"/>
              <a:buChar char="▻"/>
              <a:defRPr sz="1800"/>
            </a:lvl6pPr>
            <a:lvl7pPr lvl="6" rtl="0">
              <a:spcBef>
                <a:spcPts val="0"/>
              </a:spcBef>
              <a:buSzPts val="1800"/>
              <a:buChar char="▻"/>
              <a:defRPr sz="1800"/>
            </a:lvl7pPr>
            <a:lvl8pPr lvl="7" rtl="0">
              <a:spcBef>
                <a:spcPts val="0"/>
              </a:spcBef>
              <a:buSzPts val="1800"/>
              <a:buChar char="▻"/>
              <a:defRPr sz="1800"/>
            </a:lvl8pPr>
            <a:lvl9pPr lvl="8" rtl="0">
              <a:spcBef>
                <a:spcPts val="0"/>
              </a:spcBef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2060101"/>
            <a:ext cx="2247900" cy="3613200"/>
          </a:xfrm>
          <a:prstGeom prst="rect">
            <a:avLst/>
          </a:prstGeom>
        </p:spPr>
        <p:txBody>
          <a:bodyPr anchor="t"/>
          <a:lstStyle>
            <a:lvl1pPr lvl="0" rtl="0">
              <a:spcBef>
                <a:spcPts val="0"/>
              </a:spcBef>
              <a:buSzPts val="1800"/>
              <a:buChar char="▰"/>
              <a:defRPr sz="1800"/>
            </a:lvl1pPr>
            <a:lvl2pPr lvl="1" rtl="0">
              <a:spcBef>
                <a:spcPts val="0"/>
              </a:spcBef>
              <a:buSzPts val="1800"/>
              <a:buChar char="▻"/>
              <a:defRPr sz="1800"/>
            </a:lvl2pPr>
            <a:lvl3pPr lvl="2" rtl="0">
              <a:spcBef>
                <a:spcPts val="0"/>
              </a:spcBef>
              <a:buSzPts val="1800"/>
              <a:buChar char="▻"/>
              <a:defRPr sz="1800"/>
            </a:lvl3pPr>
            <a:lvl4pPr lvl="3" rtl="0">
              <a:spcBef>
                <a:spcPts val="0"/>
              </a:spcBef>
              <a:buSzPts val="1800"/>
              <a:buChar char="▻"/>
              <a:defRPr sz="1800"/>
            </a:lvl4pPr>
            <a:lvl5pPr lvl="4" rtl="0">
              <a:spcBef>
                <a:spcPts val="0"/>
              </a:spcBef>
              <a:buSzPts val="1800"/>
              <a:buChar char="▻"/>
              <a:defRPr sz="1800"/>
            </a:lvl5pPr>
            <a:lvl6pPr lvl="5" rtl="0">
              <a:spcBef>
                <a:spcPts val="0"/>
              </a:spcBef>
              <a:buSzPts val="1800"/>
              <a:buChar char="▻"/>
              <a:defRPr sz="1800"/>
            </a:lvl6pPr>
            <a:lvl7pPr lvl="6" rtl="0">
              <a:spcBef>
                <a:spcPts val="0"/>
              </a:spcBef>
              <a:buSzPts val="1800"/>
              <a:buChar char="▻"/>
              <a:defRPr sz="1800"/>
            </a:lvl7pPr>
            <a:lvl8pPr lvl="7" rtl="0">
              <a:spcBef>
                <a:spcPts val="0"/>
              </a:spcBef>
              <a:buSzPts val="1800"/>
              <a:buChar char="▻"/>
              <a:defRPr sz="1800"/>
            </a:lvl8pPr>
            <a:lvl9pPr lvl="8" rtl="0">
              <a:spcBef>
                <a:spcPts val="0"/>
              </a:spcBef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50" y="2060101"/>
            <a:ext cx="2247900" cy="3613200"/>
          </a:xfrm>
          <a:prstGeom prst="rect">
            <a:avLst/>
          </a:prstGeom>
        </p:spPr>
        <p:txBody>
          <a:bodyPr anchor="t"/>
          <a:lstStyle>
            <a:lvl1pPr lvl="0" rtl="0">
              <a:spcBef>
                <a:spcPts val="0"/>
              </a:spcBef>
              <a:buSzPts val="1800"/>
              <a:buChar char="▰"/>
              <a:defRPr sz="1800"/>
            </a:lvl1pPr>
            <a:lvl2pPr lvl="1" rtl="0">
              <a:spcBef>
                <a:spcPts val="0"/>
              </a:spcBef>
              <a:buSzPts val="1800"/>
              <a:buChar char="▻"/>
              <a:defRPr sz="1800"/>
            </a:lvl2pPr>
            <a:lvl3pPr lvl="2" rtl="0">
              <a:spcBef>
                <a:spcPts val="0"/>
              </a:spcBef>
              <a:buSzPts val="1800"/>
              <a:buChar char="▻"/>
              <a:defRPr sz="1800"/>
            </a:lvl3pPr>
            <a:lvl4pPr lvl="3" rtl="0">
              <a:spcBef>
                <a:spcPts val="0"/>
              </a:spcBef>
              <a:buSzPts val="1800"/>
              <a:buChar char="▻"/>
              <a:defRPr sz="1800"/>
            </a:lvl4pPr>
            <a:lvl5pPr lvl="4" rtl="0">
              <a:spcBef>
                <a:spcPts val="0"/>
              </a:spcBef>
              <a:buSzPts val="1800"/>
              <a:buChar char="▻"/>
              <a:defRPr sz="1800"/>
            </a:lvl5pPr>
            <a:lvl6pPr lvl="5" rtl="0">
              <a:spcBef>
                <a:spcPts val="0"/>
              </a:spcBef>
              <a:buSzPts val="1800"/>
              <a:buChar char="▻"/>
              <a:defRPr sz="1800"/>
            </a:lvl6pPr>
            <a:lvl7pPr lvl="6" rtl="0">
              <a:spcBef>
                <a:spcPts val="0"/>
              </a:spcBef>
              <a:buSzPts val="1800"/>
              <a:buChar char="▻"/>
              <a:defRPr sz="1800"/>
            </a:lvl7pPr>
            <a:lvl8pPr lvl="7" rtl="0">
              <a:spcBef>
                <a:spcPts val="0"/>
              </a:spcBef>
              <a:buSzPts val="1800"/>
              <a:buChar char="▻"/>
              <a:defRPr sz="1800"/>
            </a:lvl8pPr>
            <a:lvl9pPr lvl="8" rtl="0">
              <a:spcBef>
                <a:spcPts val="0"/>
              </a:spcBef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22" name="Shape 12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 b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89874ECF-1748-4EA0-B74C-1041B5AC8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127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125"/>
          <p:cNvGrpSpPr>
            <a:grpSpLocks/>
          </p:cNvGrpSpPr>
          <p:nvPr/>
        </p:nvGrpSpPr>
        <p:grpSpPr bwMode="auto">
          <a:xfrm>
            <a:off x="3" y="2"/>
            <a:ext cx="7072313" cy="817033"/>
            <a:chOff x="-4" y="40"/>
            <a:chExt cx="7072430" cy="1327315"/>
          </a:xfrm>
        </p:grpSpPr>
        <p:sp>
          <p:nvSpPr>
            <p:cNvPr id="4" name="Shape 126"/>
            <p:cNvSpPr>
              <a:spLocks noChangeArrowheads="1"/>
            </p:cNvSpPr>
            <p:nvPr/>
          </p:nvSpPr>
          <p:spPr bwMode="auto">
            <a:xfrm>
              <a:off x="6292950" y="127271"/>
              <a:ext cx="779476" cy="257897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latin typeface="Arvo"/>
                <a:sym typeface="Arvo"/>
              </a:endParaRPr>
            </a:p>
          </p:txBody>
        </p:sp>
        <p:grpSp>
          <p:nvGrpSpPr>
            <p:cNvPr id="5" name="Shape 127"/>
            <p:cNvGrpSpPr>
              <a:grpSpLocks/>
            </p:cNvGrpSpPr>
            <p:nvPr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9" name="Shape 128"/>
              <p:cNvSpPr>
                <a:spLocks noChangeArrowheads="1"/>
              </p:cNvSpPr>
              <p:nvPr/>
            </p:nvSpPr>
            <p:spPr bwMode="auto">
              <a:xfrm>
                <a:off x="-2176278" y="347686"/>
                <a:ext cx="6957878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  <p:sp>
            <p:nvSpPr>
              <p:cNvPr id="10" name="Shape 129"/>
              <p:cNvSpPr>
                <a:spLocks noChangeArrowheads="1"/>
              </p:cNvSpPr>
              <p:nvPr/>
            </p:nvSpPr>
            <p:spPr bwMode="auto">
              <a:xfrm>
                <a:off x="4783633" y="330075"/>
                <a:ext cx="1699324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</p:grpSp>
        <p:grpSp>
          <p:nvGrpSpPr>
            <p:cNvPr id="6" name="Shape 130"/>
            <p:cNvGrpSpPr>
              <a:grpSpLocks/>
            </p:cNvGrpSpPr>
            <p:nvPr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" name="Shape 131"/>
              <p:cNvSpPr>
                <a:spLocks noChangeArrowheads="1"/>
              </p:cNvSpPr>
              <p:nvPr/>
            </p:nvSpPr>
            <p:spPr bwMode="auto">
              <a:xfrm>
                <a:off x="-9092084" y="362049"/>
                <a:ext cx="13882553" cy="1696224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  <p:sp>
            <p:nvSpPr>
              <p:cNvPr id="8" name="Shape 132"/>
              <p:cNvSpPr>
                <a:spLocks noChangeArrowheads="1"/>
              </p:cNvSpPr>
              <p:nvPr/>
            </p:nvSpPr>
            <p:spPr bwMode="auto">
              <a:xfrm>
                <a:off x="4797461" y="331759"/>
                <a:ext cx="1699048" cy="1696224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latin typeface="Arvo"/>
                  <a:sym typeface="Arvo"/>
                </a:endParaRPr>
              </a:p>
            </p:txBody>
          </p:sp>
        </p:grpSp>
      </p:grpSp>
      <p:grpSp>
        <p:nvGrpSpPr>
          <p:cNvPr id="11" name="Shape 133"/>
          <p:cNvGrpSpPr>
            <a:grpSpLocks/>
          </p:cNvGrpSpPr>
          <p:nvPr/>
        </p:nvGrpSpPr>
        <p:grpSpPr bwMode="auto">
          <a:xfrm>
            <a:off x="6946902" y="5962667"/>
            <a:ext cx="2203450" cy="895349"/>
            <a:chOff x="5575242" y="4472723"/>
            <a:chExt cx="2202830" cy="670795"/>
          </a:xfrm>
        </p:grpSpPr>
        <p:sp>
          <p:nvSpPr>
            <p:cNvPr id="12" name="Shape 134"/>
            <p:cNvSpPr>
              <a:spLocks noChangeArrowheads="1"/>
            </p:cNvSpPr>
            <p:nvPr/>
          </p:nvSpPr>
          <p:spPr bwMode="auto">
            <a:xfrm rot="10800000">
              <a:off x="5575242" y="4948464"/>
              <a:ext cx="393589" cy="13162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grpSp>
          <p:nvGrpSpPr>
            <p:cNvPr id="13" name="Shape 135"/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" name="Shape 136"/>
              <p:cNvSpPr>
                <a:spLocks noChangeArrowheads="1"/>
              </p:cNvSpPr>
              <p:nvPr/>
            </p:nvSpPr>
            <p:spPr bwMode="auto"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  <p:sp>
            <p:nvSpPr>
              <p:cNvPr id="18" name="Shape 137"/>
              <p:cNvSpPr>
                <a:spLocks noChangeArrowheads="1"/>
              </p:cNvSpPr>
              <p:nvPr/>
            </p:nvSpPr>
            <p:spPr bwMode="auto"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</p:grpSp>
        <p:grpSp>
          <p:nvGrpSpPr>
            <p:cNvPr id="14" name="Shape 138"/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5" name="Shape 139"/>
              <p:cNvSpPr>
                <a:spLocks noChangeArrowheads="1"/>
              </p:cNvSpPr>
              <p:nvPr/>
            </p:nvSpPr>
            <p:spPr bwMode="auto">
              <a:xfrm>
                <a:off x="-5827153" y="332439"/>
                <a:ext cx="10609875" cy="1699073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  <p:sp>
            <p:nvSpPr>
              <p:cNvPr id="16" name="Shape 140"/>
              <p:cNvSpPr>
                <a:spLocks noChangeArrowheads="1"/>
              </p:cNvSpPr>
              <p:nvPr/>
            </p:nvSpPr>
            <p:spPr bwMode="auto">
              <a:xfrm>
                <a:off x="4747297" y="332439"/>
                <a:ext cx="1700414" cy="1699073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36864" y="247248"/>
            <a:ext cx="5258400" cy="10216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ts val="2000"/>
              <a:buNone/>
              <a:defRPr/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9" name="Shape 14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 b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CDF250AD-4648-4FA9-BFAA-E12652F4A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318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64"/>
          <p:cNvGrpSpPr>
            <a:grpSpLocks/>
          </p:cNvGrpSpPr>
          <p:nvPr/>
        </p:nvGrpSpPr>
        <p:grpSpPr bwMode="auto">
          <a:xfrm>
            <a:off x="6946902" y="5962667"/>
            <a:ext cx="2203450" cy="895349"/>
            <a:chOff x="5575242" y="4472723"/>
            <a:chExt cx="2202830" cy="670795"/>
          </a:xfrm>
        </p:grpSpPr>
        <p:sp>
          <p:nvSpPr>
            <p:cNvPr id="3" name="Shape 165"/>
            <p:cNvSpPr>
              <a:spLocks noChangeArrowheads="1"/>
            </p:cNvSpPr>
            <p:nvPr/>
          </p:nvSpPr>
          <p:spPr bwMode="auto">
            <a:xfrm rot="10800000">
              <a:off x="5575242" y="4948464"/>
              <a:ext cx="393589" cy="13162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grpSp>
          <p:nvGrpSpPr>
            <p:cNvPr id="4" name="Shape 166"/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8" name="Shape 167"/>
              <p:cNvSpPr>
                <a:spLocks noChangeArrowheads="1"/>
              </p:cNvSpPr>
              <p:nvPr/>
            </p:nvSpPr>
            <p:spPr bwMode="auto"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  <p:sp>
            <p:nvSpPr>
              <p:cNvPr id="9" name="Shape 168"/>
              <p:cNvSpPr>
                <a:spLocks noChangeArrowheads="1"/>
              </p:cNvSpPr>
              <p:nvPr/>
            </p:nvSpPr>
            <p:spPr bwMode="auto"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</p:grpSp>
        <p:grpSp>
          <p:nvGrpSpPr>
            <p:cNvPr id="5" name="Shape 169"/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" name="Shape 170"/>
              <p:cNvSpPr>
                <a:spLocks noChangeArrowheads="1"/>
              </p:cNvSpPr>
              <p:nvPr/>
            </p:nvSpPr>
            <p:spPr bwMode="auto">
              <a:xfrm>
                <a:off x="-5827153" y="332439"/>
                <a:ext cx="10609875" cy="1699073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  <p:sp>
            <p:nvSpPr>
              <p:cNvPr id="7" name="Shape 171"/>
              <p:cNvSpPr>
                <a:spLocks noChangeArrowheads="1"/>
              </p:cNvSpPr>
              <p:nvPr/>
            </p:nvSpPr>
            <p:spPr bwMode="auto">
              <a:xfrm>
                <a:off x="4747297" y="332439"/>
                <a:ext cx="1700414" cy="1699073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</p:grpSp>
      </p:grpSp>
      <p:grpSp>
        <p:nvGrpSpPr>
          <p:cNvPr id="10" name="Shape 172"/>
          <p:cNvGrpSpPr>
            <a:grpSpLocks/>
          </p:cNvGrpSpPr>
          <p:nvPr/>
        </p:nvGrpSpPr>
        <p:grpSpPr bwMode="auto">
          <a:xfrm rot="10800000">
            <a:off x="0" y="1"/>
            <a:ext cx="2203450" cy="895351"/>
            <a:chOff x="5575242" y="4472723"/>
            <a:chExt cx="2202830" cy="670795"/>
          </a:xfrm>
        </p:grpSpPr>
        <p:sp>
          <p:nvSpPr>
            <p:cNvPr id="11" name="Shape 173"/>
            <p:cNvSpPr>
              <a:spLocks noChangeArrowheads="1"/>
            </p:cNvSpPr>
            <p:nvPr/>
          </p:nvSpPr>
          <p:spPr bwMode="auto">
            <a:xfrm rot="10800000">
              <a:off x="5575242" y="4954807"/>
              <a:ext cx="393589" cy="131622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grpSp>
          <p:nvGrpSpPr>
            <p:cNvPr id="12" name="Shape 174"/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" name="Shape 175"/>
              <p:cNvSpPr>
                <a:spLocks noChangeArrowheads="1"/>
              </p:cNvSpPr>
              <p:nvPr/>
            </p:nvSpPr>
            <p:spPr bwMode="auto">
              <a:xfrm>
                <a:off x="1299952" y="346146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  <p:sp>
            <p:nvSpPr>
              <p:cNvPr id="17" name="Shape 176"/>
              <p:cNvSpPr>
                <a:spLocks noChangeArrowheads="1"/>
              </p:cNvSpPr>
              <p:nvPr/>
            </p:nvSpPr>
            <p:spPr bwMode="auto">
              <a:xfrm>
                <a:off x="4769120" y="362217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</p:grpSp>
        <p:grpSp>
          <p:nvGrpSpPr>
            <p:cNvPr id="13" name="Shape 177"/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4" name="Shape 178"/>
              <p:cNvSpPr>
                <a:spLocks noChangeArrowheads="1"/>
              </p:cNvSpPr>
              <p:nvPr/>
            </p:nvSpPr>
            <p:spPr bwMode="auto">
              <a:xfrm>
                <a:off x="-5827153" y="367836"/>
                <a:ext cx="10609875" cy="1699073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  <p:sp>
            <p:nvSpPr>
              <p:cNvPr id="15" name="Shape 179"/>
              <p:cNvSpPr>
                <a:spLocks noChangeArrowheads="1"/>
              </p:cNvSpPr>
              <p:nvPr/>
            </p:nvSpPr>
            <p:spPr bwMode="auto">
              <a:xfrm>
                <a:off x="4747297" y="367836"/>
                <a:ext cx="1700414" cy="1699073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/>
              </a:p>
            </p:txBody>
          </p:sp>
        </p:grpSp>
      </p:grpSp>
      <p:sp>
        <p:nvSpPr>
          <p:cNvPr id="18" name="Shape 16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 b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0F1B4DDC-7FD2-4B86-A704-42660442B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5501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23F9-3C8D-44F5-B2B5-A940F63C6C3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072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CD73-1A5F-4CBE-9E10-E443CA1CC7E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926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C953-7033-4F83-8064-55FF7E09781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645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4354-E98D-4C98-9A99-8B1D4D50BC0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790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AD81-3845-4C48-AB24-161F33ED508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032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2C8-4278-4729-87ED-4EC9768A443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5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223DB-E540-48F5-B4F6-4CC40501839B}" type="datetime1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D708-3CE8-4EF9-AF84-8CE4F1C5E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8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D2D13-CC01-45DC-A259-2FEF3BECB33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0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27EA-4DD1-41B7-BFEA-FEFD3DD785D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5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42134-8E55-405D-AD4E-8196966637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3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866A-FEBA-43F5-B804-6A89CBFF1E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223DB-E540-48F5-B4F6-4CC40501839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0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3D719-B15E-400C-9176-DA264137C68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7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2A9A8-3B14-4F67-9D2D-8DA68F7537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0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1D65A-471C-4D64-893A-E3BEA215447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04A4-741D-4CE6-A793-B0D33B9FB82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6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BB86-7F8B-4D1D-9D0C-4043B87118C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AA498-523F-4A6D-A0C1-CB45515100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2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E4C6-C324-4265-AD60-BBBCC2D3310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17/05/2018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44550" y="8467"/>
            <a:ext cx="3552825" cy="151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44550" y="2051051"/>
            <a:ext cx="5168900" cy="451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itchFamily="34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0" y="0"/>
            <a:ext cx="669925" cy="151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itchFamily="34" charset="0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06F9E3-C04D-4EC7-8BA5-E8AF120676C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2939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14388" y="522819"/>
            <a:ext cx="5257800" cy="102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14388" y="1769535"/>
            <a:ext cx="6132512" cy="419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7618415" y="6182785"/>
            <a:ext cx="14874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FFFFFF"/>
                </a:solidFill>
                <a:latin typeface="Roboto Condensed" charset="0"/>
                <a:cs typeface="Arial" charset="0"/>
                <a:sym typeface="Roboto Condensed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275620-0EFE-45EF-BA47-13B7CD1DECE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2987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22.png"/><Relationship Id="rId5" Type="http://schemas.openxmlformats.org/officeDocument/2006/relationships/image" Target="../media/image21.t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3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ritannic Bold" pitchFamily="34" charset="0"/>
              </a:rPr>
              <a:t>Sri Lanka: Next</a:t>
            </a:r>
            <a:br>
              <a:rPr lang="en-US" sz="4000" dirty="0">
                <a:solidFill>
                  <a:srgbClr val="002060"/>
                </a:solidFill>
                <a:latin typeface="Britannic Bold" pitchFamily="34" charset="0"/>
              </a:rPr>
            </a:br>
            <a:r>
              <a:rPr lang="en-US" sz="4000" dirty="0">
                <a:solidFill>
                  <a:srgbClr val="002060"/>
                </a:solidFill>
                <a:latin typeface="Britannic Bold" pitchFamily="34" charset="0"/>
              </a:rPr>
              <a:t>Trade and Investment Destination</a:t>
            </a:r>
            <a:br>
              <a:rPr lang="en-US" sz="4000" dirty="0">
                <a:solidFill>
                  <a:srgbClr val="002060"/>
                </a:solidFill>
                <a:latin typeface="Britannic Bold" pitchFamily="34" charset="0"/>
              </a:rPr>
            </a:br>
            <a:r>
              <a:rPr lang="en-US" sz="4000" dirty="0">
                <a:solidFill>
                  <a:srgbClr val="002060"/>
                </a:solidFill>
                <a:latin typeface="Britannic Bold" pitchFamily="34" charset="0"/>
              </a:rPr>
              <a:t>in Asia</a:t>
            </a:r>
            <a:br>
              <a:rPr lang="en-US" sz="4000" dirty="0">
                <a:solidFill>
                  <a:srgbClr val="002060"/>
                </a:solidFill>
                <a:latin typeface="Britannic Bold" pitchFamily="34" charset="0"/>
              </a:rPr>
            </a:b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0600"/>
            <a:ext cx="6400800" cy="1752600"/>
          </a:xfrm>
        </p:spPr>
        <p:txBody>
          <a:bodyPr/>
          <a:lstStyle/>
          <a:p>
            <a:pPr lvl="0" algn="l"/>
            <a:r>
              <a:rPr lang="en-US" dirty="0">
                <a:solidFill>
                  <a:prstClr val="black"/>
                </a:solidFill>
              </a:rPr>
              <a:t>Presentation by Mr. M P T </a:t>
            </a:r>
            <a:r>
              <a:rPr lang="en-US" dirty="0" err="1">
                <a:solidFill>
                  <a:prstClr val="black"/>
                </a:solidFill>
              </a:rPr>
              <a:t>Cooray</a:t>
            </a:r>
            <a:endParaRPr lang="en-US" dirty="0">
              <a:solidFill>
                <a:prstClr val="black"/>
              </a:solidFill>
            </a:endParaRPr>
          </a:p>
          <a:p>
            <a:pPr lvl="0" algn="l"/>
            <a:r>
              <a:rPr lang="en-US">
                <a:solidFill>
                  <a:prstClr val="black"/>
                </a:solidFill>
              </a:rPr>
              <a:t>May </a:t>
            </a:r>
            <a:r>
              <a:rPr lang="en-US" dirty="0">
                <a:solidFill>
                  <a:prstClr val="black"/>
                </a:solidFill>
              </a:rPr>
              <a:t>2017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8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Britannic Bold" pitchFamily="34" charset="0"/>
              </a:rPr>
              <a:t>New Maritime &amp; Logistics Policy</a:t>
            </a:r>
            <a:br>
              <a:rPr lang="en-GB" dirty="0">
                <a:solidFill>
                  <a:srgbClr val="002060"/>
                </a:solidFill>
                <a:latin typeface="Britannic Bold" pitchFamily="34" charset="0"/>
              </a:rPr>
            </a:br>
            <a:r>
              <a:rPr lang="en-GB" dirty="0">
                <a:solidFill>
                  <a:srgbClr val="002060"/>
                </a:solidFill>
                <a:latin typeface="Britannic Bold" pitchFamily="34" charset="0"/>
              </a:rPr>
              <a:t>(</a:t>
            </a:r>
            <a:r>
              <a:rPr lang="en-GB" sz="3600" dirty="0">
                <a:solidFill>
                  <a:srgbClr val="002060"/>
                </a:solidFill>
                <a:latin typeface="Britannic Bold" pitchFamily="34" charset="0"/>
              </a:rPr>
              <a:t>under preparation</a:t>
            </a:r>
            <a:r>
              <a:rPr lang="en-GB" dirty="0">
                <a:solidFill>
                  <a:srgbClr val="002060"/>
                </a:solidFill>
                <a:latin typeface="Britannic Bold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Desire is to utilize locational logistic advantage of Sri Lanka and to develop new maritime hub with market driven policies and appointment of a regulator.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Further liberalization of shipping, logistics and ancillary services are being thought of.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2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06" y="609600"/>
            <a:ext cx="9063093" cy="5334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sz="4000" dirty="0">
                <a:solidFill>
                  <a:srgbClr val="002060"/>
                </a:solidFill>
                <a:latin typeface="Britannic Bold" pitchFamily="34" charset="0"/>
              </a:rPr>
              <a:t>Sri Lanka as a Vibrant Trading Nati</a:t>
            </a:r>
            <a:r>
              <a:rPr lang="en-US" sz="4000" dirty="0">
                <a:solidFill>
                  <a:prstClr val="black"/>
                </a:solidFill>
                <a:latin typeface="Britannic Bold" pitchFamily="34" charset="0"/>
              </a:rPr>
              <a:t>on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(US$ </a:t>
            </a:r>
            <a:r>
              <a:rPr lang="en-US" sz="2200" dirty="0" err="1">
                <a:solidFill>
                  <a:prstClr val="black"/>
                </a:solidFill>
              </a:rPr>
              <a:t>mn</a:t>
            </a:r>
            <a:r>
              <a:rPr lang="en-US" sz="2200" dirty="0">
                <a:solidFill>
                  <a:prstClr val="black"/>
                </a:solidFill>
              </a:rPr>
              <a:t>)</a:t>
            </a:r>
            <a:endParaRPr lang="en-GB" sz="2200" dirty="0"/>
          </a:p>
        </p:txBody>
      </p:sp>
      <p:sp>
        <p:nvSpPr>
          <p:cNvPr id="6" name="object 4"/>
          <p:cNvSpPr>
            <a:spLocks noGrp="1" noChangeArrowheads="1"/>
          </p:cNvSpPr>
          <p:nvPr>
            <p:ph idx="1"/>
          </p:nvPr>
        </p:nvSpPr>
        <p:spPr bwMode="auto">
          <a:xfrm>
            <a:off x="74212" y="1460500"/>
            <a:ext cx="4267200" cy="609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4"/>
          <p:cNvSpPr>
            <a:spLocks noChangeArrowheads="1"/>
          </p:cNvSpPr>
          <p:nvPr/>
        </p:nvSpPr>
        <p:spPr bwMode="auto">
          <a:xfrm>
            <a:off x="4592197" y="1468035"/>
            <a:ext cx="4330526" cy="622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9" y="1546483"/>
            <a:ext cx="2891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cs typeface="Calibri" panose="020F0502020204030204" pitchFamily="34" charset="0"/>
              </a:rPr>
              <a:t>TOP EXPORT DESTINATIONS </a:t>
            </a:r>
          </a:p>
        </p:txBody>
      </p:sp>
      <p:sp>
        <p:nvSpPr>
          <p:cNvPr id="9" name="object 7"/>
          <p:cNvSpPr txBox="1">
            <a:spLocks noChangeArrowheads="1"/>
          </p:cNvSpPr>
          <p:nvPr/>
        </p:nvSpPr>
        <p:spPr bwMode="auto">
          <a:xfrm>
            <a:off x="4949755" y="1586284"/>
            <a:ext cx="37274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5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cs typeface="Calibri" panose="020F0502020204030204" pitchFamily="34" charset="0"/>
              </a:rPr>
              <a:t>        TOP IMPORT SOURCES</a:t>
            </a: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22" y="2209806"/>
            <a:ext cx="4262769" cy="379397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78" y="2432471"/>
            <a:ext cx="428032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0561" y="6125519"/>
            <a:ext cx="42608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prstClr val="black"/>
                </a:solidFill>
                <a:cs typeface="Calibri" panose="020F0502020204030204" pitchFamily="34" charset="0"/>
              </a:rPr>
              <a:t>Source: Information Technology Division /Sri Lanka Export Development Board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2420188"/>
            <a:ext cx="24933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Total Exports –  11.408 </a:t>
            </a:r>
            <a:r>
              <a:rPr lang="en-US" sz="1300" dirty="0" err="1"/>
              <a:t>mn</a:t>
            </a:r>
            <a:r>
              <a:rPr lang="en-US" sz="1300" dirty="0"/>
              <a:t> </a:t>
            </a:r>
          </a:p>
          <a:p>
            <a:r>
              <a:rPr lang="en-US" sz="1300" dirty="0"/>
              <a:t> To EU                   3.301 </a:t>
            </a:r>
            <a:r>
              <a:rPr lang="en-US" sz="1300" dirty="0" err="1"/>
              <a:t>mn</a:t>
            </a:r>
            <a:r>
              <a:rPr lang="en-US" sz="1300" dirty="0"/>
              <a:t> (29%)</a:t>
            </a:r>
          </a:p>
          <a:p>
            <a:r>
              <a:rPr lang="en-US" sz="1300" dirty="0"/>
              <a:t>To USA                  2.909 </a:t>
            </a:r>
            <a:r>
              <a:rPr lang="en-US" sz="1300" dirty="0" err="1"/>
              <a:t>mn</a:t>
            </a:r>
            <a:r>
              <a:rPr lang="en-US" sz="1300" dirty="0"/>
              <a:t> (26%) </a:t>
            </a:r>
          </a:p>
          <a:p>
            <a:r>
              <a:rPr lang="en-US" sz="1300" dirty="0"/>
              <a:t>Rest of the world 5.150 </a:t>
            </a:r>
            <a:r>
              <a:rPr lang="en-US" sz="1300" dirty="0" err="1"/>
              <a:t>mn</a:t>
            </a:r>
            <a:r>
              <a:rPr lang="en-US" sz="1300" dirty="0"/>
              <a:t> (45%)</a:t>
            </a:r>
            <a:endParaRPr lang="en-GB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2398058"/>
            <a:ext cx="26743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Total Imports –     20.980 </a:t>
            </a:r>
            <a:r>
              <a:rPr lang="en-US" sz="1300" dirty="0" err="1"/>
              <a:t>mn</a:t>
            </a:r>
            <a:endParaRPr lang="en-US" sz="1300" dirty="0"/>
          </a:p>
          <a:p>
            <a:r>
              <a:rPr lang="en-US" sz="1300" dirty="0"/>
              <a:t>From China             3.955 </a:t>
            </a:r>
            <a:r>
              <a:rPr lang="en-US" sz="1300" dirty="0" err="1"/>
              <a:t>mn</a:t>
            </a:r>
            <a:r>
              <a:rPr lang="en-US" sz="1300" dirty="0"/>
              <a:t> (18.9%)</a:t>
            </a:r>
          </a:p>
          <a:p>
            <a:r>
              <a:rPr lang="en-US" sz="1300" dirty="0"/>
              <a:t>From India              4.527 </a:t>
            </a:r>
            <a:r>
              <a:rPr lang="en-US" sz="1300" dirty="0" err="1"/>
              <a:t>mn</a:t>
            </a:r>
            <a:r>
              <a:rPr lang="en-US" sz="1300" dirty="0"/>
              <a:t> (21.6%)</a:t>
            </a:r>
          </a:p>
          <a:p>
            <a:r>
              <a:rPr lang="en-US" sz="1300" dirty="0"/>
              <a:t>From EU                     712 </a:t>
            </a:r>
            <a:r>
              <a:rPr lang="en-US" sz="1300" dirty="0" err="1"/>
              <a:t>mn</a:t>
            </a:r>
            <a:r>
              <a:rPr lang="en-US" sz="1300" dirty="0"/>
              <a:t>  (8.2%)</a:t>
            </a:r>
          </a:p>
          <a:p>
            <a:r>
              <a:rPr lang="en-US" sz="1300" dirty="0"/>
              <a:t>From  USA                  492 </a:t>
            </a:r>
            <a:r>
              <a:rPr lang="en-US" sz="1300" dirty="0" err="1"/>
              <a:t>mn</a:t>
            </a:r>
            <a:r>
              <a:rPr lang="en-US" sz="1300" dirty="0"/>
              <a:t>  (2.3%)</a:t>
            </a:r>
          </a:p>
          <a:p>
            <a:r>
              <a:rPr lang="en-US" sz="1300" dirty="0"/>
              <a:t>Rest of the world 10.686mn   (49%)</a:t>
            </a:r>
            <a:endParaRPr lang="en-GB" sz="13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3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Britannic Bold" pitchFamily="34" charset="0"/>
              </a:rPr>
              <a:t>Major Export Produc</a:t>
            </a:r>
            <a:r>
              <a:rPr lang="en-US" dirty="0">
                <a:latin typeface="Britannic Bold" pitchFamily="34" charset="0"/>
              </a:rPr>
              <a:t>ts</a:t>
            </a:r>
            <a:endParaRPr lang="en-GB" dirty="0">
              <a:latin typeface="Britannic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3" indent="-457200">
              <a:buFont typeface="Wingdings" pitchFamily="2" charset="2"/>
              <a:buChar char="v"/>
            </a:pPr>
            <a:r>
              <a:rPr lang="en-US" sz="2400" b="1" dirty="0">
                <a:solidFill>
                  <a:prstClr val="black"/>
                </a:solidFill>
              </a:rPr>
              <a:t>Tea </a:t>
            </a:r>
          </a:p>
          <a:p>
            <a:pPr marL="914400" lvl="4" indent="-457200"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Cleanest Tea, ISO 3720 quality standards       US$ 1,512.41 </a:t>
            </a:r>
            <a:r>
              <a:rPr lang="en-US" dirty="0" err="1">
                <a:solidFill>
                  <a:prstClr val="black"/>
                </a:solidFill>
              </a:rPr>
              <a:t>mn</a:t>
            </a:r>
            <a:endParaRPr lang="en-US" dirty="0">
              <a:solidFill>
                <a:prstClr val="black"/>
              </a:solidFill>
            </a:endParaRPr>
          </a:p>
          <a:p>
            <a:pPr marL="406400" lvl="3" indent="-406400">
              <a:buFont typeface="Wingdings" pitchFamily="2" charset="2"/>
              <a:buChar char="v"/>
            </a:pPr>
            <a:r>
              <a:rPr lang="en-US" b="1" dirty="0">
                <a:solidFill>
                  <a:prstClr val="black"/>
                </a:solidFill>
              </a:rPr>
              <a:t>P</a:t>
            </a:r>
            <a:r>
              <a:rPr lang="en-US" sz="2400" b="1" dirty="0">
                <a:solidFill>
                  <a:prstClr val="black"/>
                </a:solidFill>
              </a:rPr>
              <a:t>rocessed Food Products</a:t>
            </a:r>
          </a:p>
          <a:p>
            <a:pPr marL="914400" lvl="4" indent="-457200"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Fruits, vegetables, confectionery, beverages  US$ 114 </a:t>
            </a:r>
            <a:r>
              <a:rPr lang="en-US" dirty="0" err="1">
                <a:solidFill>
                  <a:prstClr val="black"/>
                </a:solidFill>
              </a:rPr>
              <a:t>mn</a:t>
            </a:r>
            <a:endParaRPr lang="en-US" dirty="0">
              <a:solidFill>
                <a:prstClr val="black"/>
              </a:solidFill>
            </a:endParaRPr>
          </a:p>
          <a:p>
            <a:pPr marL="406400" lvl="3" indent="-406400">
              <a:buFont typeface="Wingdings" pitchFamily="2" charset="2"/>
              <a:buChar char="v"/>
            </a:pPr>
            <a:r>
              <a:rPr lang="en-US" sz="2400" b="1" dirty="0">
                <a:solidFill>
                  <a:prstClr val="black"/>
                </a:solidFill>
              </a:rPr>
              <a:t>Seafood</a:t>
            </a:r>
          </a:p>
          <a:p>
            <a:pPr marL="914400" lvl="4" indent="-457200"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34 EU approved plants,</a:t>
            </a:r>
          </a:p>
          <a:p>
            <a:pPr marL="914400" lvl="4" indent="-457200"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Premium quality tuna</a:t>
            </a:r>
          </a:p>
          <a:p>
            <a:pPr marL="914400" lvl="4" indent="-457200"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100% VMS licensed fishery vessels      US$ 255.65 </a:t>
            </a:r>
            <a:r>
              <a:rPr lang="en-US" dirty="0" err="1">
                <a:solidFill>
                  <a:prstClr val="black"/>
                </a:solidFill>
              </a:rPr>
              <a:t>mn</a:t>
            </a:r>
            <a:endParaRPr lang="en-US" dirty="0">
              <a:solidFill>
                <a:prstClr val="black"/>
              </a:solidFill>
            </a:endParaRPr>
          </a:p>
          <a:p>
            <a:pPr marL="406400" lvl="3" indent="-406400">
              <a:buFont typeface="Wingdings" pitchFamily="2" charset="2"/>
              <a:buChar char="v"/>
            </a:pPr>
            <a:r>
              <a:rPr lang="en-US" sz="2400" b="1" dirty="0">
                <a:solidFill>
                  <a:prstClr val="black"/>
                </a:solidFill>
              </a:rPr>
              <a:t>Spices</a:t>
            </a:r>
          </a:p>
          <a:p>
            <a:pPr marL="863600" lvl="4" indent="-406400"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Nutmeg, Mace, Cardamoms, </a:t>
            </a:r>
          </a:p>
          <a:p>
            <a:pPr marL="863600" lvl="4" indent="-406400"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Ceylon Cinnamon, Essential oils  US$ 399 </a:t>
            </a:r>
            <a:r>
              <a:rPr lang="en-US" dirty="0" err="1">
                <a:solidFill>
                  <a:prstClr val="black"/>
                </a:solidFill>
              </a:rPr>
              <a:t>mn</a:t>
            </a:r>
            <a:endParaRPr lang="en-US" dirty="0">
              <a:solidFill>
                <a:prstClr val="black"/>
              </a:solidFill>
            </a:endParaRPr>
          </a:p>
          <a:p>
            <a:pPr marL="406400" lvl="3" indent="-406400">
              <a:buFont typeface="Wingdings" pitchFamily="2" charset="2"/>
              <a:buChar char="v"/>
            </a:pPr>
            <a:r>
              <a:rPr lang="en-US" sz="2400" b="1" dirty="0">
                <a:solidFill>
                  <a:prstClr val="black"/>
                </a:solidFill>
              </a:rPr>
              <a:t>Apparel </a:t>
            </a:r>
          </a:p>
          <a:p>
            <a:pPr marL="863600" lvl="4" indent="-406400"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Ethical Sourcing destination catering to all brands  US$ 5,015.12 </a:t>
            </a:r>
            <a:r>
              <a:rPr lang="en-US" dirty="0" err="1">
                <a:solidFill>
                  <a:prstClr val="black"/>
                </a:solidFill>
              </a:rPr>
              <a:t>mn</a:t>
            </a:r>
            <a:endParaRPr lang="en-US" b="1" dirty="0">
              <a:solidFill>
                <a:prstClr val="black"/>
              </a:solidFill>
            </a:endParaRPr>
          </a:p>
          <a:p>
            <a:pPr marL="1371600" lvl="4" indent="-914400">
              <a:buFont typeface="Wingdings" pitchFamily="2" charset="2"/>
              <a:buChar char="v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756" y="990599"/>
            <a:ext cx="1200944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43125"/>
            <a:ext cx="1219200" cy="11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5"/>
          <p:cNvSpPr/>
          <p:nvPr/>
        </p:nvSpPr>
        <p:spPr>
          <a:xfrm>
            <a:off x="7955756" y="3240899"/>
            <a:ext cx="1219200" cy="10739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13"/>
          <p:cNvSpPr>
            <a:spLocks noChangeArrowheads="1"/>
          </p:cNvSpPr>
          <p:nvPr/>
        </p:nvSpPr>
        <p:spPr bwMode="auto">
          <a:xfrm>
            <a:off x="7981156" y="4314825"/>
            <a:ext cx="1219200" cy="12446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solidFill>
              <a:srgbClr val="5B9BD5">
                <a:lumMod val="50000"/>
              </a:srgbClr>
            </a:solidFill>
          </a:ln>
          <a:effectLst>
            <a:glow rad="228600">
              <a:srgbClr val="FFC000">
                <a:lumMod val="75000"/>
                <a:alpha val="40000"/>
              </a:srgbClr>
            </a:glow>
          </a:effectLst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55" y="5572125"/>
            <a:ext cx="1219201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1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383" y="3527101"/>
            <a:ext cx="1153013" cy="117189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2200" b="1" dirty="0">
                <a:solidFill>
                  <a:prstClr val="black"/>
                </a:solidFill>
              </a:rPr>
              <a:t>Rubber based products  </a:t>
            </a:r>
            <a:r>
              <a:rPr lang="en-US" sz="2000" dirty="0">
                <a:solidFill>
                  <a:prstClr val="black"/>
                </a:solidFill>
              </a:rPr>
              <a:t>- US$ 873.34 </a:t>
            </a:r>
            <a:r>
              <a:rPr lang="en-US" sz="2000" dirty="0" err="1">
                <a:solidFill>
                  <a:prstClr val="black"/>
                </a:solidFill>
              </a:rPr>
              <a:t>mn</a:t>
            </a:r>
            <a:endParaRPr lang="en-US" sz="20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sz="2200" b="1" dirty="0">
                <a:solidFill>
                  <a:prstClr val="black"/>
                </a:solidFill>
              </a:rPr>
              <a:t>Gems &amp; </a:t>
            </a:r>
            <a:r>
              <a:rPr lang="en-US" sz="2200" b="1" dirty="0" err="1">
                <a:solidFill>
                  <a:prstClr val="black"/>
                </a:solidFill>
              </a:rPr>
              <a:t>Jewellery</a:t>
            </a:r>
            <a:endParaRPr lang="en-US" sz="2200" b="1" dirty="0">
              <a:solidFill>
                <a:prstClr val="black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900" dirty="0">
                <a:solidFill>
                  <a:prstClr val="black"/>
                </a:solidFill>
              </a:rPr>
              <a:t>Leading sapphire supplier             US$ 266.29 </a:t>
            </a:r>
            <a:r>
              <a:rPr lang="en-US" sz="1900" dirty="0" err="1">
                <a:solidFill>
                  <a:prstClr val="black"/>
                </a:solidFill>
              </a:rPr>
              <a:t>mn</a:t>
            </a:r>
            <a:endParaRPr lang="en-US" sz="19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sz="2200" b="1" dirty="0">
                <a:solidFill>
                  <a:prstClr val="black"/>
                </a:solidFill>
              </a:rPr>
              <a:t>Electronic &amp; Electrical Sector</a:t>
            </a:r>
          </a:p>
          <a:p>
            <a:pPr lvl="1">
              <a:buFont typeface="Wingdings" pitchFamily="2" charset="2"/>
              <a:buChar char="§"/>
            </a:pPr>
            <a:r>
              <a:rPr lang="en-US" sz="1900" dirty="0">
                <a:solidFill>
                  <a:prstClr val="black"/>
                </a:solidFill>
              </a:rPr>
              <a:t>Automotive Electronics, PCB Assembly, Consumer Electronics US$ 353mn</a:t>
            </a:r>
          </a:p>
          <a:p>
            <a:pPr lvl="0">
              <a:buFont typeface="Wingdings" pitchFamily="2" charset="2"/>
              <a:buChar char="v"/>
            </a:pPr>
            <a:r>
              <a:rPr lang="en-US" sz="2200" b="1" dirty="0">
                <a:solidFill>
                  <a:prstClr val="black"/>
                </a:solidFill>
              </a:rPr>
              <a:t>Boat Building Sector </a:t>
            </a:r>
            <a:r>
              <a:rPr lang="en-US" sz="2200" dirty="0">
                <a:solidFill>
                  <a:prstClr val="black"/>
                </a:solidFill>
              </a:rPr>
              <a:t>– US$ 279 </a:t>
            </a:r>
            <a:r>
              <a:rPr lang="en-US" sz="2200" dirty="0" err="1">
                <a:solidFill>
                  <a:prstClr val="black"/>
                </a:solidFill>
              </a:rPr>
              <a:t>mn</a:t>
            </a:r>
            <a:endParaRPr lang="en-US" sz="22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sz="2200" b="1" dirty="0">
                <a:solidFill>
                  <a:prstClr val="black"/>
                </a:solidFill>
              </a:rPr>
              <a:t>ICT/BPO</a:t>
            </a:r>
          </a:p>
          <a:p>
            <a:pPr lvl="1">
              <a:buFont typeface="Wingdings" pitchFamily="2" charset="2"/>
              <a:buChar char="§"/>
            </a:pPr>
            <a:r>
              <a:rPr lang="en-US" sz="1900" dirty="0">
                <a:solidFill>
                  <a:prstClr val="black"/>
                </a:solidFill>
              </a:rPr>
              <a:t>Leading brands are operated    - US 1.2 </a:t>
            </a:r>
            <a:r>
              <a:rPr lang="en-US" sz="1900" dirty="0" err="1">
                <a:solidFill>
                  <a:prstClr val="black"/>
                </a:solidFill>
              </a:rPr>
              <a:t>bn</a:t>
            </a:r>
            <a:endParaRPr lang="en-US" sz="19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sz="2200" b="1" dirty="0">
                <a:solidFill>
                  <a:prstClr val="black"/>
                </a:solidFill>
              </a:rPr>
              <a:t>Construction Service Sector </a:t>
            </a:r>
          </a:p>
          <a:p>
            <a:pPr lvl="1">
              <a:buFont typeface="Wingdings" pitchFamily="2" charset="2"/>
              <a:buChar char="§"/>
            </a:pPr>
            <a:r>
              <a:rPr lang="en-US" sz="1900" dirty="0">
                <a:solidFill>
                  <a:prstClr val="black"/>
                </a:solidFill>
              </a:rPr>
              <a:t>Designing, system planning, project management, 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prstClr val="black"/>
                </a:solidFill>
              </a:rPr>
              <a:t>      green construction US$ 60 </a:t>
            </a:r>
            <a:r>
              <a:rPr lang="en-US" sz="1900" dirty="0" err="1">
                <a:solidFill>
                  <a:prstClr val="black"/>
                </a:solidFill>
              </a:rPr>
              <a:t>mn</a:t>
            </a:r>
            <a:endParaRPr lang="en-US" sz="19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2060"/>
                </a:solidFill>
                <a:latin typeface="Britannic Bold" pitchFamily="34" charset="0"/>
              </a:rPr>
              <a:t>Major Export Products       </a:t>
            </a:r>
            <a:r>
              <a:rPr lang="en-US" sz="4000" dirty="0">
                <a:solidFill>
                  <a:srgbClr val="002060"/>
                </a:solidFill>
                <a:latin typeface="Britannic Bold" pitchFamily="34" charset="0"/>
              </a:rPr>
              <a:t>cont’d…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www.majesticwaterfowl.org/images/rubber%20gloves%20tri%20col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5418" y="1413185"/>
            <a:ext cx="1131887" cy="99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7978509" y="2438400"/>
            <a:ext cx="1131887" cy="952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7383" y="4724400"/>
            <a:ext cx="1175504" cy="13064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8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2574" y="912312"/>
            <a:ext cx="4011310" cy="2135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What are Free Port (FP) &amp; Bonded Areas (BA)  for the purpose of Finance Act 12 of 2012 ?</a:t>
            </a:r>
          </a:p>
          <a:p>
            <a:pPr marL="5746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Areas “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which are geographically inside Sri Lanka but are legally considered outside its customs territory”.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83" y="1143740"/>
            <a:ext cx="2693194" cy="539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068641" y="4624409"/>
            <a:ext cx="1085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Katunayake</a:t>
            </a:r>
          </a:p>
        </p:txBody>
      </p:sp>
      <p:sp>
        <p:nvSpPr>
          <p:cNvPr id="6" name="Oval 5"/>
          <p:cNvSpPr/>
          <p:nvPr/>
        </p:nvSpPr>
        <p:spPr>
          <a:xfrm flipV="1">
            <a:off x="4783016" y="4889521"/>
            <a:ext cx="57150" cy="984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018896" y="6323033"/>
            <a:ext cx="1296304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Hambantota</a:t>
            </a:r>
          </a:p>
        </p:txBody>
      </p:sp>
      <p:sp>
        <p:nvSpPr>
          <p:cNvPr id="8" name="Oval 7"/>
          <p:cNvSpPr/>
          <p:nvPr/>
        </p:nvSpPr>
        <p:spPr>
          <a:xfrm flipV="1">
            <a:off x="5983166" y="6261121"/>
            <a:ext cx="57150" cy="9842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 flipV="1">
            <a:off x="4725866" y="5270521"/>
            <a:ext cx="57150" cy="9842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068641" y="5170509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Colombo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113884" y="6369070"/>
            <a:ext cx="1085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Koggala</a:t>
            </a:r>
          </a:p>
        </p:txBody>
      </p:sp>
      <p:sp>
        <p:nvSpPr>
          <p:cNvPr id="12" name="Oval 11"/>
          <p:cNvSpPr/>
          <p:nvPr/>
        </p:nvSpPr>
        <p:spPr>
          <a:xfrm flipV="1">
            <a:off x="5183066" y="6467496"/>
            <a:ext cx="57150" cy="984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 flipV="1">
            <a:off x="5811716" y="6238896"/>
            <a:ext cx="57150" cy="984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4819925" y="6184921"/>
            <a:ext cx="1085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Mirijjawila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5354516" y="5980133"/>
            <a:ext cx="1085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Mattala</a:t>
            </a:r>
          </a:p>
        </p:txBody>
      </p:sp>
      <p:sp>
        <p:nvSpPr>
          <p:cNvPr id="16" name="Oval 15"/>
          <p:cNvSpPr/>
          <p:nvPr/>
        </p:nvSpPr>
        <p:spPr>
          <a:xfrm flipV="1">
            <a:off x="5868866" y="6081733"/>
            <a:ext cx="57150" cy="984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701678" y="4422795"/>
            <a:ext cx="18085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Exports from FP/BA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1927898" y="3248046"/>
            <a:ext cx="18085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Imports to FP /BA</a:t>
            </a:r>
          </a:p>
        </p:txBody>
      </p:sp>
      <p:sp>
        <p:nvSpPr>
          <p:cNvPr id="23" name="Left Arrow 22"/>
          <p:cNvSpPr/>
          <p:nvPr/>
        </p:nvSpPr>
        <p:spPr>
          <a:xfrm rot="2385767">
            <a:off x="3373315" y="4927600"/>
            <a:ext cx="710804" cy="319088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 rot="2532736">
            <a:off x="3597153" y="3862390"/>
            <a:ext cx="685800" cy="2984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4833307" y="4447034"/>
            <a:ext cx="2099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Imports to SL from FP/BA</a:t>
            </a:r>
          </a:p>
        </p:txBody>
      </p:sp>
      <p:sp>
        <p:nvSpPr>
          <p:cNvPr id="26" name="Right Arrow 25"/>
          <p:cNvSpPr/>
          <p:nvPr/>
        </p:nvSpPr>
        <p:spPr>
          <a:xfrm rot="19811762">
            <a:off x="4816353" y="4959369"/>
            <a:ext cx="685800" cy="346075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5092082"/>
            <a:ext cx="3462817" cy="1661993"/>
            <a:chOff x="46038" y="5255137"/>
            <a:chExt cx="5223278" cy="1661992"/>
          </a:xfrm>
        </p:grpSpPr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333778" y="5255137"/>
              <a:ext cx="4935538" cy="166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            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Admissions into FP/BA TZ                    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: 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Duty Free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            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927E9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Exports from FP/BA	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927E9">
                      <a:lumMod val="75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           	:  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927E9">
                      <a:lumMod val="75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Duty Free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             Imports to Sri Lanka from FP/BA    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	: 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927E9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Dutiable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217487" y="5395991"/>
              <a:ext cx="630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46038" y="5826125"/>
              <a:ext cx="630237" cy="0"/>
            </a:xfrm>
            <a:prstGeom prst="line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214311" y="6281686"/>
              <a:ext cx="636587" cy="1270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" name="Title 26">
            <a:extLst>
              <a:ext uri="{FF2B5EF4-FFF2-40B4-BE49-F238E27FC236}">
                <a16:creationId xmlns:a16="http://schemas.microsoft.com/office/drawing/2014/main" id="{4D98A0B5-6430-4B0E-9D40-E4618F49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Britannic Bold" pitchFamily="34" charset="0"/>
                <a:ea typeface="+mn-ea"/>
                <a:cs typeface="+mn-cs"/>
              </a:rPr>
              <a:t>Free  Ports &amp;  Bonded  Areas</a:t>
            </a:r>
            <a:br>
              <a:rPr lang="en-GB" sz="3600" b="1" dirty="0">
                <a:solidFill>
                  <a:srgbClr val="002060"/>
                </a:solidFill>
                <a:latin typeface="Candara" panose="020E0502030303020204" pitchFamily="34" charset="0"/>
                <a:ea typeface="+mn-ea"/>
                <a:cs typeface="+mn-cs"/>
              </a:rPr>
            </a:b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61E41A71-DF21-4699-9AFB-CCAE85034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5"/>
            <a:ext cx="8534400" cy="466091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A11A9-6161-4F45-886A-7AF349FAEFB8}"/>
              </a:ext>
            </a:extLst>
          </p:cNvPr>
          <p:cNvSpPr txBox="1"/>
          <p:nvPr/>
        </p:nvSpPr>
        <p:spPr>
          <a:xfrm>
            <a:off x="6905953" y="2193374"/>
            <a:ext cx="2223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Entrepot Trade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Offshore business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Front end 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Operations of the Headquarters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1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Britannic Bold" pitchFamily="34" charset="0"/>
              </a:rPr>
              <a:t>An Investment Regime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270796"/>
              </p:ext>
            </p:extLst>
          </p:nvPr>
        </p:nvGraphicFramePr>
        <p:xfrm>
          <a:off x="647703" y="2667009"/>
          <a:ext cx="8153399" cy="3684941"/>
        </p:xfrm>
        <a:graphic>
          <a:graphicData uri="http://schemas.openxmlformats.org/drawingml/2006/table">
            <a:tbl>
              <a:tblPr firstRow="1" bandRow="1"/>
              <a:tblGrid>
                <a:gridCol w="372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2000" dirty="0"/>
                        <a:t>Economic indicator</a:t>
                      </a:r>
                      <a:endParaRPr lang="en-US" sz="2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005" marR="95005" marT="47515" marB="47515">
                    <a:lnL w="9525" cap="rnd" cmpd="sng" algn="ctr">
                      <a:solidFill>
                        <a:srgbClr val="54849A"/>
                      </a:solidFill>
                      <a:prstDash val="solid"/>
                    </a:lnL>
                    <a:lnR>
                      <a:noFill/>
                    </a:lnR>
                    <a:lnT w="9525" cap="rnd" cmpd="sng" algn="ctr">
                      <a:solidFill>
                        <a:srgbClr val="54849A"/>
                      </a:solidFill>
                      <a:prstDash val="solid"/>
                    </a:lnT>
                    <a:lnB w="9525" cap="rnd" cmpd="sng" algn="ctr">
                      <a:solidFill>
                        <a:srgbClr val="54849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2007-2016</a:t>
                      </a:r>
                    </a:p>
                    <a:p>
                      <a:pPr algn="ctr"/>
                      <a:r>
                        <a:rPr lang="en-US" sz="2000" dirty="0"/>
                        <a:t>(Actual)</a:t>
                      </a:r>
                      <a:endParaRPr lang="en-US" sz="2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005" marR="95005" marT="47515" marB="47515">
                    <a:lnL>
                      <a:noFill/>
                    </a:lnL>
                    <a:lnR>
                      <a:noFill/>
                    </a:lnR>
                    <a:lnT w="9525" cap="rnd" cmpd="sng" algn="ctr">
                      <a:solidFill>
                        <a:srgbClr val="54849A"/>
                      </a:solidFill>
                      <a:prstDash val="solid"/>
                    </a:lnT>
                    <a:lnB w="9525" cap="rnd" cmpd="sng" algn="ctr">
                      <a:solidFill>
                        <a:srgbClr val="54849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2020 </a:t>
                      </a:r>
                    </a:p>
                    <a:p>
                      <a:pPr algn="ctr"/>
                      <a:r>
                        <a:rPr lang="en-US" sz="2000" dirty="0"/>
                        <a:t>(Targets)</a:t>
                      </a:r>
                      <a:endParaRPr lang="en-US" sz="2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005" marR="95005" marT="47515" marB="47515">
                    <a:lnL>
                      <a:noFill/>
                    </a:lnL>
                    <a:lnR w="9525" cap="rnd" cmpd="sng" algn="ctr">
                      <a:solidFill>
                        <a:srgbClr val="54849A"/>
                      </a:solidFill>
                      <a:prstDash val="solid"/>
                    </a:lnR>
                    <a:lnT w="9525" cap="rnd" cmpd="sng" algn="ctr">
                      <a:solidFill>
                        <a:srgbClr val="54849A"/>
                      </a:solidFill>
                      <a:prstDash val="solid"/>
                    </a:lnT>
                    <a:lnB w="9525" cap="rnd" cmpd="sng" algn="ctr">
                      <a:solidFill>
                        <a:srgbClr val="54849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900" dirty="0"/>
                        <a:t>GDP Growth – Average</a:t>
                      </a:r>
                    </a:p>
                    <a:p>
                      <a:endParaRPr lang="en-US" sz="19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005" marR="95005" marT="47515" marB="47515" anchor="ctr">
                    <a:lnL w="9525" cap="rnd" cmpd="sng" algn="ctr">
                      <a:solidFill>
                        <a:srgbClr val="54849A"/>
                      </a:solidFill>
                      <a:prstDash val="solid"/>
                    </a:lnL>
                    <a:lnR>
                      <a:noFill/>
                    </a:lnR>
                    <a:lnT w="9525" cap="rnd" cmpd="sng" algn="ctr">
                      <a:solidFill>
                        <a:srgbClr val="54849A"/>
                      </a:solidFill>
                      <a:prstDash val="solid"/>
                    </a:lnT>
                    <a:lnB w="9525" cap="rnd" cmpd="sng" algn="ctr">
                      <a:solidFill>
                        <a:srgbClr val="54849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5.9%</a:t>
                      </a:r>
                      <a:endParaRPr lang="en-US" sz="19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005" marR="95005" marT="47515" marB="47515" anchor="ctr">
                    <a:lnL>
                      <a:noFill/>
                    </a:lnL>
                    <a:lnR>
                      <a:noFill/>
                    </a:lnR>
                    <a:lnT w="9525" cap="rnd" cmpd="sng" algn="ctr">
                      <a:solidFill>
                        <a:srgbClr val="54849A"/>
                      </a:solidFill>
                      <a:prstDash val="solid"/>
                    </a:lnT>
                    <a:lnB w="9525" cap="rnd" cmpd="sng" algn="ctr">
                      <a:solidFill>
                        <a:srgbClr val="54849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7%</a:t>
                      </a:r>
                      <a:endParaRPr lang="en-US" sz="19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005" marR="95005" marT="47515" marB="47515" anchor="ctr">
                    <a:lnL>
                      <a:noFill/>
                    </a:lnL>
                    <a:lnR w="9525" cap="rnd" cmpd="sng" algn="ctr">
                      <a:solidFill>
                        <a:srgbClr val="54849A"/>
                      </a:solidFill>
                      <a:prstDash val="solid"/>
                    </a:lnR>
                    <a:lnT w="9525" cap="rnd" cmpd="sng" algn="ctr">
                      <a:solidFill>
                        <a:srgbClr val="54849A"/>
                      </a:solidFill>
                      <a:prstDash val="solid"/>
                    </a:lnT>
                    <a:lnB w="9525" cap="rnd" cmpd="sng" algn="ctr">
                      <a:solidFill>
                        <a:srgbClr val="54849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900" dirty="0"/>
                        <a:t>National Investment – Average </a:t>
                      </a:r>
                    </a:p>
                    <a:p>
                      <a:r>
                        <a:rPr lang="en-US" sz="1900" dirty="0"/>
                        <a:t>	(as a % of GDP)</a:t>
                      </a:r>
                      <a:endParaRPr lang="en-US" sz="19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005" marR="95005" marT="47515" marB="47515" anchor="ctr">
                    <a:lnL w="9525" cap="rnd" cmpd="sng" algn="ctr">
                      <a:solidFill>
                        <a:srgbClr val="54849A"/>
                      </a:solidFill>
                      <a:prstDash val="solid"/>
                    </a:lnL>
                    <a:lnR>
                      <a:noFill/>
                    </a:lnR>
                    <a:lnT w="9525" cap="rnd" cmpd="sng" algn="ctr">
                      <a:solidFill>
                        <a:srgbClr val="54849A"/>
                      </a:solidFill>
                      <a:prstDash val="solid"/>
                    </a:lnT>
                    <a:lnB w="9525" cap="rnd" cmpd="sng" algn="ctr">
                      <a:solidFill>
                        <a:srgbClr val="54849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30.8%</a:t>
                      </a:r>
                      <a:endParaRPr lang="en-US" sz="19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005" marR="95005" marT="47515" marB="47515" anchor="ctr">
                    <a:lnL>
                      <a:noFill/>
                    </a:lnL>
                    <a:lnR>
                      <a:noFill/>
                    </a:lnR>
                    <a:lnT w="9525" cap="rnd" cmpd="sng" algn="ctr">
                      <a:solidFill>
                        <a:srgbClr val="54849A"/>
                      </a:solidFill>
                      <a:prstDash val="solid"/>
                    </a:lnT>
                    <a:lnB w="9525" cap="rnd" cmpd="sng" algn="ctr">
                      <a:solidFill>
                        <a:srgbClr val="54849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35%</a:t>
                      </a:r>
                      <a:endParaRPr lang="en-US" sz="19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005" marR="95005" marT="47515" marB="47515" anchor="ctr">
                    <a:lnL>
                      <a:noFill/>
                    </a:lnL>
                    <a:lnR w="9525" cap="rnd" cmpd="sng" algn="ctr">
                      <a:solidFill>
                        <a:srgbClr val="54849A"/>
                      </a:solidFill>
                      <a:prstDash val="solid"/>
                    </a:lnR>
                    <a:lnT w="9525" cap="rnd" cmpd="sng" algn="ctr">
                      <a:solidFill>
                        <a:srgbClr val="54849A"/>
                      </a:solidFill>
                      <a:prstDash val="solid"/>
                    </a:lnT>
                    <a:lnB w="9525" cap="rnd" cmpd="sng" algn="ctr">
                      <a:solidFill>
                        <a:srgbClr val="54849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900" dirty="0"/>
                        <a:t>National Savings – Average </a:t>
                      </a:r>
                    </a:p>
                    <a:p>
                      <a:r>
                        <a:rPr lang="en-US" sz="1900" dirty="0"/>
                        <a:t>	(as a % of GDP)</a:t>
                      </a:r>
                      <a:endParaRPr lang="en-US" sz="19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005" marR="95005" marT="47515" marB="47515" anchor="ctr">
                    <a:lnL w="9525" cap="rnd" cmpd="sng" algn="ctr">
                      <a:solidFill>
                        <a:srgbClr val="54849A"/>
                      </a:solidFill>
                      <a:prstDash val="solid"/>
                    </a:lnL>
                    <a:lnR>
                      <a:noFill/>
                    </a:lnR>
                    <a:lnT w="9525" cap="rnd" cmpd="sng" algn="ctr">
                      <a:solidFill>
                        <a:srgbClr val="54849A"/>
                      </a:solidFill>
                      <a:prstDash val="solid"/>
                    </a:lnT>
                    <a:lnB w="9525" cap="rnd" cmpd="sng" algn="ctr">
                      <a:solidFill>
                        <a:srgbClr val="54849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26.8%</a:t>
                      </a:r>
                      <a:endParaRPr lang="en-US" sz="19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005" marR="95005" marT="47515" marB="47515" anchor="ctr">
                    <a:lnL>
                      <a:noFill/>
                    </a:lnL>
                    <a:lnR>
                      <a:noFill/>
                    </a:lnR>
                    <a:lnT w="9525" cap="rnd" cmpd="sng" algn="ctr">
                      <a:solidFill>
                        <a:srgbClr val="54849A"/>
                      </a:solidFill>
                      <a:prstDash val="solid"/>
                    </a:lnT>
                    <a:lnB w="9525" cap="rnd" cmpd="sng" algn="ctr">
                      <a:solidFill>
                        <a:srgbClr val="54849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30%</a:t>
                      </a:r>
                      <a:endParaRPr lang="en-US" sz="19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005" marR="95005" marT="47515" marB="47515" anchor="ctr">
                    <a:lnL>
                      <a:noFill/>
                    </a:lnL>
                    <a:lnR w="9525" cap="rnd" cmpd="sng" algn="ctr">
                      <a:solidFill>
                        <a:srgbClr val="54849A"/>
                      </a:solidFill>
                      <a:prstDash val="solid"/>
                    </a:lnR>
                    <a:lnT w="9525" cap="rnd" cmpd="sng" algn="ctr">
                      <a:solidFill>
                        <a:srgbClr val="54849A"/>
                      </a:solidFill>
                      <a:prstDash val="solid"/>
                    </a:lnT>
                    <a:lnB w="9525" cap="rnd" cmpd="sng" algn="ctr">
                      <a:solidFill>
                        <a:srgbClr val="54849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en-US" sz="1900" dirty="0"/>
                        <a:t>FDI – Average (as a % of GDP)</a:t>
                      </a:r>
                    </a:p>
                    <a:p>
                      <a:endParaRPr lang="en-US" sz="19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005" marR="95005" marT="47515" marB="47515" anchor="ctr">
                    <a:lnL w="9525" cap="rnd" cmpd="sng" algn="ctr">
                      <a:solidFill>
                        <a:srgbClr val="54849A"/>
                      </a:solidFill>
                      <a:prstDash val="solid"/>
                    </a:lnL>
                    <a:lnR>
                      <a:noFill/>
                    </a:lnR>
                    <a:lnT w="9525" cap="rnd" cmpd="sng" algn="ctr">
                      <a:solidFill>
                        <a:srgbClr val="54849A"/>
                      </a:solidFill>
                      <a:prstDash val="solid"/>
                    </a:lnT>
                    <a:lnB w="9525" cap="rnd" cmpd="sng" algn="ctr">
                      <a:solidFill>
                        <a:srgbClr val="54849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1.65%</a:t>
                      </a:r>
                      <a:endParaRPr lang="en-US" sz="19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005" marR="95005" marT="47515" marB="47515" anchor="ctr">
                    <a:lnL>
                      <a:noFill/>
                    </a:lnL>
                    <a:lnR>
                      <a:noFill/>
                    </a:lnR>
                    <a:lnT w="9525" cap="rnd" cmpd="sng" algn="ctr">
                      <a:solidFill>
                        <a:srgbClr val="54849A"/>
                      </a:solidFill>
                      <a:prstDash val="solid"/>
                    </a:lnT>
                    <a:lnB w="9525" cap="rnd" cmpd="sng" algn="ctr">
                      <a:solidFill>
                        <a:srgbClr val="54849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900" dirty="0"/>
                        <a:t>4 - 5%</a:t>
                      </a:r>
                      <a:endParaRPr lang="en-US" sz="19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005" marR="95005" marT="47515" marB="47515" anchor="ctr">
                    <a:lnL>
                      <a:noFill/>
                    </a:lnL>
                    <a:lnR w="9525" cap="rnd" cmpd="sng" algn="ctr">
                      <a:solidFill>
                        <a:srgbClr val="54849A"/>
                      </a:solidFill>
                      <a:prstDash val="solid"/>
                    </a:lnR>
                    <a:lnT w="9525" cap="rnd" cmpd="sng" algn="ctr">
                      <a:solidFill>
                        <a:srgbClr val="54849A"/>
                      </a:solidFill>
                      <a:prstDash val="solid"/>
                    </a:lnT>
                    <a:lnB w="9525" cap="rnd" cmpd="sng" algn="ctr">
                      <a:solidFill>
                        <a:srgbClr val="54849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71451" y="1610639"/>
            <a:ext cx="6858000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E6B729"/>
              </a:buClr>
              <a:buSzPct val="80000"/>
              <a:tabLst>
                <a:tab pos="579438" algn="l"/>
              </a:tabLst>
              <a:defRPr/>
            </a:pPr>
            <a:endParaRPr lang="en-US" u="sng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algn="just" defTabSz="457200">
              <a:spcBef>
                <a:spcPts val="1000"/>
              </a:spcBef>
              <a:buClr>
                <a:srgbClr val="E6B729"/>
              </a:buClr>
              <a:buSzPct val="80000"/>
              <a:tabLst>
                <a:tab pos="579438" algn="l"/>
              </a:tabLst>
              <a:defRPr/>
            </a:pPr>
            <a:r>
              <a:rPr lang="en-US" sz="1600" u="sng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eg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. 	    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To achieve  :  7% GDP growth rate per annum</a:t>
            </a:r>
          </a:p>
          <a:p>
            <a:pPr marL="274320" indent="-274320" defTabSz="457200">
              <a:lnSpc>
                <a:spcPct val="200000"/>
              </a:lnSpc>
              <a:spcBef>
                <a:spcPts val="1000"/>
              </a:spcBef>
              <a:buClr>
                <a:srgbClr val="E6B729"/>
              </a:buClr>
              <a:buSzPct val="80000"/>
              <a:buFont typeface="Wingdings 2"/>
              <a:buChar char=""/>
              <a:defRPr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90700" y="1898622"/>
            <a:ext cx="5867400" cy="537655"/>
          </a:xfrm>
          <a:prstGeom prst="ellipse">
            <a:avLst/>
          </a:prstGeom>
          <a:noFill/>
          <a:ln w="19050" cap="rnd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302" y="1252333"/>
            <a:ext cx="3459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002060"/>
                </a:solidFill>
                <a:latin typeface="Britannic Bold" pitchFamily="34" charset="0"/>
              </a:rPr>
              <a:t>Importance of FDI</a:t>
            </a:r>
            <a:endParaRPr lang="en-GB" sz="3200" kern="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8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rved Down Arrow 10"/>
          <p:cNvSpPr/>
          <p:nvPr/>
        </p:nvSpPr>
        <p:spPr>
          <a:xfrm rot="20323990">
            <a:off x="6610205" y="1599409"/>
            <a:ext cx="1581150" cy="611187"/>
          </a:xfrm>
          <a:prstGeom prst="curved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kern="0" dirty="0">
                <a:solidFill>
                  <a:srgbClr val="1F497D">
                    <a:lumMod val="75000"/>
                  </a:srgbClr>
                </a:solidFill>
                <a:latin typeface="Britannic Bold" pitchFamily="34" charset="0"/>
              </a:rPr>
              <a:t>FDI Trends – 1978 to 2017</a:t>
            </a:r>
            <a:br>
              <a:rPr lang="en-GB" sz="4000" kern="0" dirty="0">
                <a:solidFill>
                  <a:srgbClr val="1F497D">
                    <a:lumMod val="75000"/>
                  </a:srgbClr>
                </a:solidFill>
                <a:latin typeface="Britannic Bold" pitchFamily="34" charset="0"/>
              </a:rPr>
            </a:br>
            <a:endParaRPr lang="en-GB" sz="4000" dirty="0">
              <a:latin typeface="Britannic Bold" pitchFamily="34" charset="0"/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9578"/>
            <a:ext cx="8561724" cy="428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5800" y="1999487"/>
            <a:ext cx="2438400" cy="954107"/>
          </a:xfrm>
          <a:prstGeom prst="rect">
            <a:avLst/>
          </a:prstGeom>
          <a:gradFill rotWithShape="1">
            <a:gsLst>
              <a:gs pos="0">
                <a:srgbClr val="3A81BA">
                  <a:tint val="50000"/>
                  <a:satMod val="300000"/>
                </a:srgbClr>
              </a:gs>
              <a:gs pos="35000">
                <a:srgbClr val="3A81BA">
                  <a:tint val="37000"/>
                  <a:satMod val="300000"/>
                </a:srgbClr>
              </a:gs>
              <a:gs pos="100000">
                <a:srgbClr val="3A81B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A81B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rgbClr val="002060"/>
                </a:solidFill>
                <a:latin typeface="Univers 57 Condensed" panose="020B0604020202020204" charset="0"/>
                <a:sym typeface="Arial"/>
              </a:rPr>
              <a:t>Reaping the benefits of improvements made by the  government  to improve the investment environment</a:t>
            </a:r>
          </a:p>
        </p:txBody>
      </p:sp>
      <p:sp>
        <p:nvSpPr>
          <p:cNvPr id="12" name="Oval 11"/>
          <p:cNvSpPr/>
          <p:nvPr/>
        </p:nvSpPr>
        <p:spPr>
          <a:xfrm rot="954032">
            <a:off x="7637004" y="2241558"/>
            <a:ext cx="1109663" cy="230346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14" y="1727829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Univers 57 Condensed" pitchFamily="34" charset="0"/>
                <a:cs typeface="Arial" charset="0"/>
                <a:sym typeface="Arial" charset="0"/>
              </a:rPr>
              <a:t>USD </a:t>
            </a:r>
            <a:r>
              <a:rPr lang="en-US" altLang="en-US" sz="1400" dirty="0" err="1">
                <a:solidFill>
                  <a:srgbClr val="000000"/>
                </a:solidFill>
                <a:latin typeface="Univers 57 Condensed" pitchFamily="34" charset="0"/>
                <a:cs typeface="Arial" charset="0"/>
                <a:sym typeface="Arial" charset="0"/>
              </a:rPr>
              <a:t>Mn</a:t>
            </a:r>
            <a:endParaRPr lang="en-US" altLang="en-US" sz="1400" dirty="0">
              <a:solidFill>
                <a:srgbClr val="000000"/>
              </a:solidFill>
              <a:latin typeface="Univers 57 Condensed" pitchFamily="34" charset="0"/>
              <a:cs typeface="Arial" charset="0"/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218"/>
          <p:cNvSpPr txBox="1">
            <a:spLocks noGrp="1"/>
          </p:cNvSpPr>
          <p:nvPr>
            <p:ph type="title"/>
          </p:nvPr>
        </p:nvSpPr>
        <p:spPr>
          <a:xfrm>
            <a:off x="625474" y="-23446"/>
            <a:ext cx="6543679" cy="1014046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DB7C4"/>
              </a:buClr>
              <a:buFont typeface="Dosis"/>
              <a:buNone/>
            </a:pPr>
            <a:r>
              <a:rPr lang="en-GB" altLang="en-US" sz="3200" b="1" dirty="0">
                <a:solidFill>
                  <a:srgbClr val="002060"/>
                </a:solidFill>
                <a:latin typeface="Britannic Bold" pitchFamily="34" charset="0"/>
                <a:ea typeface="Dosis"/>
                <a:cs typeface="Segoe UI Semibold" pitchFamily="34" charset="0"/>
                <a:sym typeface="Dosis"/>
              </a:rPr>
              <a:t>Strategies for New Investments</a:t>
            </a:r>
          </a:p>
        </p:txBody>
      </p:sp>
      <p:sp>
        <p:nvSpPr>
          <p:cNvPr id="32771" name="Shape 219"/>
          <p:cNvSpPr>
            <a:spLocks noChangeArrowheads="1"/>
          </p:cNvSpPr>
          <p:nvPr/>
        </p:nvSpPr>
        <p:spPr bwMode="auto">
          <a:xfrm>
            <a:off x="776288" y="1285372"/>
            <a:ext cx="2822575" cy="3111500"/>
          </a:xfrm>
          <a:prstGeom prst="ellipse">
            <a:avLst/>
          </a:prstGeom>
          <a:solidFill>
            <a:srgbClr val="F24745"/>
          </a:solidFill>
          <a:ln w="9525">
            <a:solidFill>
              <a:srgbClr val="415665"/>
            </a:solidFill>
            <a:prstDash val="dash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en-GB" altLang="en-US" sz="1600" dirty="0">
                <a:solidFill>
                  <a:srgbClr val="FFFFFF"/>
                </a:solidFill>
                <a:latin typeface="Segoe UI Semibold" pitchFamily="34" charset="0"/>
                <a:ea typeface="Source Sans Pro"/>
                <a:cs typeface="Segoe UI Semibold" pitchFamily="34" charset="0"/>
                <a:sym typeface="Source Sans Pro"/>
              </a:rPr>
              <a:t>A) Identification of Target sectors</a:t>
            </a:r>
          </a:p>
        </p:txBody>
      </p:sp>
      <p:sp>
        <p:nvSpPr>
          <p:cNvPr id="32772" name="Shape 220"/>
          <p:cNvSpPr>
            <a:spLocks noChangeArrowheads="1"/>
          </p:cNvSpPr>
          <p:nvPr/>
        </p:nvSpPr>
        <p:spPr bwMode="auto">
          <a:xfrm>
            <a:off x="5834063" y="1312335"/>
            <a:ext cx="2795584" cy="2952751"/>
          </a:xfrm>
          <a:prstGeom prst="ellipse">
            <a:avLst/>
          </a:prstGeom>
          <a:solidFill>
            <a:srgbClr val="7A9824"/>
          </a:solidFill>
          <a:ln w="9525">
            <a:solidFill>
              <a:srgbClr val="415665"/>
            </a:solidFill>
            <a:prstDash val="dash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en-GB" altLang="en-US" sz="1600" dirty="0">
                <a:solidFill>
                  <a:srgbClr val="FFFFFF"/>
                </a:solidFill>
                <a:latin typeface="Segoe UI Semibold" pitchFamily="34" charset="0"/>
                <a:ea typeface="Source Sans Pro"/>
                <a:cs typeface="Segoe UI Semibold" pitchFamily="34" charset="0"/>
                <a:sym typeface="Source Sans Pro"/>
              </a:rPr>
              <a:t>B) Identification of Lands for New Zones development</a:t>
            </a:r>
          </a:p>
        </p:txBody>
      </p:sp>
      <p:sp>
        <p:nvSpPr>
          <p:cNvPr id="222" name="Shape 222"/>
          <p:cNvSpPr/>
          <p:nvPr/>
        </p:nvSpPr>
        <p:spPr>
          <a:xfrm>
            <a:off x="3468688" y="2461686"/>
            <a:ext cx="2495549" cy="2999316"/>
          </a:xfrm>
          <a:prstGeom prst="ellipse">
            <a:avLst/>
          </a:prstGeom>
          <a:solidFill>
            <a:srgbClr val="0FD4E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GB" sz="1600" b="1" kern="0" dirty="0">
                <a:solidFill>
                  <a:srgbClr val="FFFFFF"/>
                </a:solidFill>
                <a:latin typeface="Segoe UI Semibold" panose="020B0702040204020203" pitchFamily="34" charset="0"/>
                <a:ea typeface="Source Sans Pro"/>
                <a:cs typeface="Segoe UI Semibold" panose="020B0702040204020203" pitchFamily="34" charset="0"/>
                <a:sym typeface="Source Sans Pro"/>
              </a:rPr>
              <a:t>C)  Policy &amp; Regulatory Reforms</a:t>
            </a:r>
          </a:p>
        </p:txBody>
      </p:sp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1169989" y="4423835"/>
            <a:ext cx="1927225" cy="954107"/>
          </a:xfrm>
          <a:prstGeom prst="rect">
            <a:avLst/>
          </a:prstGeom>
          <a:noFill/>
          <a:ln w="9525">
            <a:solidFill>
              <a:srgbClr val="0EBB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en-US" altLang="en-US">
                <a:latin typeface="Segoe UI" pitchFamily="34" charset="0"/>
                <a:cs typeface="Segoe UI" pitchFamily="34" charset="0"/>
              </a:rPr>
              <a:t>Identified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en-US" altLang="en-US">
                <a:latin typeface="Segoe UI" pitchFamily="34" charset="0"/>
                <a:cs typeface="Segoe UI" pitchFamily="34" charset="0"/>
              </a:rPr>
              <a:t>priority Manufacturing &amp; Services sectors</a:t>
            </a:r>
          </a:p>
        </p:txBody>
      </p:sp>
      <p:sp>
        <p:nvSpPr>
          <p:cNvPr id="32775" name="TextBox 23"/>
          <p:cNvSpPr txBox="1">
            <a:spLocks noChangeArrowheads="1"/>
          </p:cNvSpPr>
          <p:nvPr/>
        </p:nvSpPr>
        <p:spPr bwMode="auto">
          <a:xfrm>
            <a:off x="6205541" y="4265085"/>
            <a:ext cx="1927225" cy="523220"/>
          </a:xfrm>
          <a:prstGeom prst="rect">
            <a:avLst/>
          </a:prstGeom>
          <a:noFill/>
          <a:ln w="9525">
            <a:solidFill>
              <a:srgbClr val="0EBB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en-US" altLang="en-US">
                <a:latin typeface="Segoe UI" pitchFamily="34" charset="0"/>
                <a:cs typeface="Segoe UI" pitchFamily="34" charset="0"/>
              </a:rPr>
              <a:t>Initiate Establishment of  New Zones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8688" y="5461002"/>
            <a:ext cx="2495550" cy="954107"/>
          </a:xfrm>
          <a:prstGeom prst="rect">
            <a:avLst/>
          </a:prstGeom>
          <a:solidFill>
            <a:schemeClr val="bg1"/>
          </a:solidFill>
          <a:ln>
            <a:solidFill>
              <a:srgbClr val="0EBBC4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1400" kern="0" dirty="0"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To improve policy &amp; regulatory environment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1400" kern="0" dirty="0"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To offer predictability &amp; sustainability</a:t>
            </a:r>
          </a:p>
        </p:txBody>
      </p:sp>
      <p:sp>
        <p:nvSpPr>
          <p:cNvPr id="3277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04241" y="5338235"/>
            <a:ext cx="668337" cy="1519767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A2AD6BAE-8442-4A58-94A4-F3F1A740FE88}" type="slidenum">
              <a:rPr lang="en-US" altLang="en-US" sz="1200">
                <a:solidFill>
                  <a:srgbClr val="0B9097"/>
                </a:solidFill>
                <a:latin typeface="Segoe UI" pitchFamily="34" charset="0"/>
                <a:cs typeface="Segoe UI" pitchFamily="34" charset="0"/>
                <a:sym typeface="Dosis"/>
              </a:rPr>
              <a:pPr/>
              <a:t>17</a:t>
            </a:fld>
            <a:endParaRPr lang="en-US" altLang="en-US" sz="1200">
              <a:solidFill>
                <a:srgbClr val="0B9097"/>
              </a:solidFill>
              <a:latin typeface="Segoe UI" pitchFamily="34" charset="0"/>
              <a:cs typeface="Segoe UI" pitchFamily="34" charset="0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2310142778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003D09DD-81C5-4B27-967E-2D41F223D4B9}"/>
              </a:ext>
            </a:extLst>
          </p:cNvPr>
          <p:cNvSpPr/>
          <p:nvPr/>
        </p:nvSpPr>
        <p:spPr>
          <a:xfrm rot="20411567">
            <a:off x="2681989" y="3261517"/>
            <a:ext cx="136268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 b="1" kern="0" dirty="0">
                <a:solidFill>
                  <a:srgbClr val="002060"/>
                </a:solidFill>
                <a:latin typeface="Britannic Bold" panose="020B0903060703020204" pitchFamily="34" charset="0"/>
                <a:cs typeface="Arial" panose="020B0604020202020204" pitchFamily="34" charset="0"/>
                <a:sym typeface="Roboto Condensed" charset="0"/>
              </a:rPr>
              <a:t>Identified 14 priority sectors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37A224-B717-45AE-B3D2-B333D7B2D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325783">
            <a:off x="2733286" y="4446836"/>
            <a:ext cx="1501316" cy="56088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FA410B3-C467-43B3-B661-837B501067D5}"/>
              </a:ext>
            </a:extLst>
          </p:cNvPr>
          <p:cNvSpPr/>
          <p:nvPr/>
        </p:nvSpPr>
        <p:spPr>
          <a:xfrm>
            <a:off x="762000" y="2514600"/>
            <a:ext cx="24384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Comprehensive Analysis on all private sector activities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EFB523-AA93-43E1-B027-38BF1EF53086}"/>
              </a:ext>
            </a:extLst>
          </p:cNvPr>
          <p:cNvSpPr/>
          <p:nvPr/>
        </p:nvSpPr>
        <p:spPr>
          <a:xfrm>
            <a:off x="4038092" y="1417638"/>
            <a:ext cx="2438400" cy="30489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002060"/>
                </a:solidFill>
              </a:rPr>
              <a:t>Manufacturing Sector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2060"/>
                </a:solidFill>
              </a:rPr>
              <a:t>Electronics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2060"/>
                </a:solidFill>
              </a:rPr>
              <a:t>Industrial Machinery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2060"/>
                </a:solidFill>
              </a:rPr>
              <a:t>Automotive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2060"/>
                </a:solidFill>
              </a:rPr>
              <a:t>Electrical Equipment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2060"/>
                </a:solidFill>
              </a:rPr>
              <a:t>Fabricated Metal products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2060"/>
                </a:solidFill>
              </a:rPr>
              <a:t>Food Products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2060"/>
                </a:solidFill>
              </a:rPr>
              <a:t>Medical Devices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2060"/>
                </a:solidFill>
              </a:rPr>
              <a:t>Basic Metals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2060"/>
                </a:solidFill>
              </a:rPr>
              <a:t>Pharmaceutical s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2060"/>
                </a:solidFill>
              </a:rPr>
              <a:t>Mineral Products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31CD93-03D5-4985-9C5A-1C626B532737}"/>
              </a:ext>
            </a:extLst>
          </p:cNvPr>
          <p:cNvSpPr/>
          <p:nvPr/>
        </p:nvSpPr>
        <p:spPr>
          <a:xfrm>
            <a:off x="4093178" y="4759317"/>
            <a:ext cx="2383314" cy="18725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002060"/>
                </a:solidFill>
              </a:rPr>
              <a:t>Service Sector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2060"/>
                </a:solidFill>
              </a:rPr>
              <a:t>IT &amp; Software Development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2060"/>
                </a:solidFill>
              </a:rPr>
              <a:t>BOP/KPO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2060"/>
                </a:solidFill>
              </a:rPr>
              <a:t>Tourism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2060"/>
                </a:solidFill>
              </a:rPr>
              <a:t>Education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3FF5E6-A828-4BE6-9634-2D3EBA293FA8}"/>
              </a:ext>
            </a:extLst>
          </p:cNvPr>
          <p:cNvSpPr/>
          <p:nvPr/>
        </p:nvSpPr>
        <p:spPr>
          <a:xfrm>
            <a:off x="6606550" y="2084196"/>
            <a:ext cx="2438399" cy="33236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rgbClr val="002060"/>
                </a:solidFill>
              </a:rPr>
              <a:t>Sub Sectors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002060"/>
                </a:solidFill>
              </a:rPr>
              <a:t>Solar Cells and related, Printed circuits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002060"/>
                </a:solidFill>
              </a:rPr>
              <a:t>Production machinery, valves, pumps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002060"/>
                </a:solidFill>
              </a:rPr>
              <a:t>Auto parts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002060"/>
                </a:solidFill>
              </a:rPr>
              <a:t>Electricity panel boards, insulated wires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002060"/>
                </a:solidFill>
              </a:rPr>
              <a:t>Screws, bolts, washers, nuts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002060"/>
                </a:solidFill>
              </a:rPr>
              <a:t>Structural metal products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002060"/>
                </a:solidFill>
              </a:rPr>
              <a:t>Fruits and vegetable processing, dairy</a:t>
            </a: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16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283"/>
          <p:cNvSpPr txBox="1">
            <a:spLocks noGrp="1"/>
          </p:cNvSpPr>
          <p:nvPr>
            <p:ph type="title"/>
          </p:nvPr>
        </p:nvSpPr>
        <p:spPr>
          <a:xfrm>
            <a:off x="285750" y="103589"/>
            <a:ext cx="6572250" cy="1022351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Font typeface="Roboto Condensed" charset="0"/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Britannic Bold" pitchFamily="34" charset="0"/>
                <a:cs typeface="Arial" charset="0"/>
                <a:sym typeface="Roboto Condensed" charset="0"/>
              </a:rPr>
              <a:t>Policy  &amp; Regulatory Reforms</a:t>
            </a:r>
          </a:p>
        </p:txBody>
      </p:sp>
      <p:sp>
        <p:nvSpPr>
          <p:cNvPr id="29699" name="Shape 287"/>
          <p:cNvSpPr>
            <a:spLocks noGrp="1"/>
          </p:cNvSpPr>
          <p:nvPr>
            <p:ph type="sldNum" sz="quarter" idx="10"/>
          </p:nvPr>
        </p:nvSpPr>
        <p:spPr>
          <a:xfrm>
            <a:off x="7637468" y="6301317"/>
            <a:ext cx="1487487" cy="421216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defRPr/>
            </a:pPr>
            <a:fld id="{7C0C2752-6E14-4791-8650-CE5DAA3E568E}" type="slidenum">
              <a:rPr lang="en-US" altLang="en-US" sz="1000">
                <a:latin typeface="Univers 57 Condensed" pitchFamily="34" charset="0"/>
              </a:rPr>
              <a:pPr algn="r">
                <a:defRPr/>
              </a:pPr>
              <a:t>19</a:t>
            </a:fld>
            <a:endParaRPr lang="en-US" altLang="en-US" sz="1000">
              <a:latin typeface="Univers 57 Condensed" pitchFamily="34" charset="0"/>
            </a:endParaRPr>
          </a:p>
        </p:txBody>
      </p:sp>
      <p:sp>
        <p:nvSpPr>
          <p:cNvPr id="29701" name="Text Placeholder 2"/>
          <p:cNvSpPr txBox="1">
            <a:spLocks noGrp="1"/>
          </p:cNvSpPr>
          <p:nvPr>
            <p:ph type="body" idx="1"/>
          </p:nvPr>
        </p:nvSpPr>
        <p:spPr>
          <a:xfrm>
            <a:off x="222250" y="1727201"/>
            <a:ext cx="8921750" cy="1854200"/>
          </a:xfrm>
        </p:spPr>
        <p:txBody>
          <a:bodyPr/>
          <a:lstStyle>
            <a:lvl1pPr marL="396875" indent="-396875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rgbClr val="002060"/>
              </a:buClr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263248"/>
                </a:solidFill>
                <a:latin typeface="Univers 57 Condensed" pitchFamily="34" charset="0"/>
                <a:sym typeface="Roboto Condensed Light" charset="0"/>
              </a:rPr>
              <a:t>Consistent &amp; Transparent Investment Policy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rgbClr val="002060"/>
              </a:buClr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263248"/>
                </a:solidFill>
                <a:latin typeface="Univers 57 Condensed" pitchFamily="34" charset="0"/>
                <a:sym typeface="Roboto Condensed Light" charset="0"/>
              </a:rPr>
              <a:t>Moved away from </a:t>
            </a:r>
            <a:r>
              <a:rPr lang="en-US" altLang="en-US" sz="1800" b="1" u="sng" dirty="0">
                <a:solidFill>
                  <a:srgbClr val="263248"/>
                </a:solidFill>
                <a:latin typeface="Univers 57 Condensed" pitchFamily="34" charset="0"/>
                <a:sym typeface="Roboto Condensed Light" charset="0"/>
              </a:rPr>
              <a:t>Traditional Incentives </a:t>
            </a:r>
            <a:r>
              <a:rPr lang="en-US" altLang="en-US" sz="1800" dirty="0">
                <a:solidFill>
                  <a:srgbClr val="263248"/>
                </a:solidFill>
                <a:latin typeface="Univers 57 Condensed" pitchFamily="34" charset="0"/>
                <a:sym typeface="Roboto Condensed Light" charset="0"/>
              </a:rPr>
              <a:t>of granting Tax Holidays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rgbClr val="002060"/>
              </a:buClr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263248"/>
                </a:solidFill>
                <a:latin typeface="Univers 57 Condensed" pitchFamily="34" charset="0"/>
                <a:sym typeface="Roboto Condensed Light" charset="0"/>
              </a:rPr>
              <a:t>New Tax Incentive Regime based  on </a:t>
            </a:r>
            <a:r>
              <a:rPr lang="en-US" altLang="en-US" sz="1800" b="1" u="sng" dirty="0">
                <a:solidFill>
                  <a:srgbClr val="263248"/>
                </a:solidFill>
                <a:latin typeface="Univers 57 Condensed" pitchFamily="34" charset="0"/>
                <a:sym typeface="Roboto Condensed Light" charset="0"/>
              </a:rPr>
              <a:t>Capital Formation </a:t>
            </a:r>
            <a:r>
              <a:rPr lang="en-US" altLang="en-US" sz="1800" dirty="0">
                <a:solidFill>
                  <a:srgbClr val="263248"/>
                </a:solidFill>
                <a:latin typeface="Univers 57 Condensed" pitchFamily="34" charset="0"/>
                <a:sym typeface="Roboto Condensed Light" charset="0"/>
              </a:rPr>
              <a:t>in par with international best practices</a:t>
            </a:r>
          </a:p>
        </p:txBody>
      </p:sp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250487" y="1235880"/>
            <a:ext cx="1864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96875" indent="-3968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Univers 57 Condensed" pitchFamily="34" charset="0"/>
                <a:cs typeface="Arial" charset="0"/>
                <a:sym typeface="Arial" charset="0"/>
              </a:rPr>
              <a:t>Policy Reforms</a:t>
            </a:r>
          </a:p>
        </p:txBody>
      </p:sp>
      <p:sp>
        <p:nvSpPr>
          <p:cNvPr id="29703" name="Rectangle 13"/>
          <p:cNvSpPr>
            <a:spLocks noChangeArrowheads="1"/>
          </p:cNvSpPr>
          <p:nvPr/>
        </p:nvSpPr>
        <p:spPr bwMode="auto">
          <a:xfrm>
            <a:off x="285750" y="3505200"/>
            <a:ext cx="23903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96875" indent="-3968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Univers 57 Condensed" pitchFamily="34" charset="0"/>
                <a:cs typeface="Arial" charset="0"/>
                <a:sym typeface="Arial" charset="0"/>
              </a:rPr>
              <a:t>Regulatory Reforms</a:t>
            </a:r>
          </a:p>
        </p:txBody>
      </p:sp>
      <p:sp>
        <p:nvSpPr>
          <p:cNvPr id="29704" name="Text Placeholder 2"/>
          <p:cNvSpPr txBox="1">
            <a:spLocks noGrp="1"/>
          </p:cNvSpPr>
          <p:nvPr>
            <p:ph type="body" idx="1"/>
          </p:nvPr>
        </p:nvSpPr>
        <p:spPr>
          <a:xfrm>
            <a:off x="222250" y="3874533"/>
            <a:ext cx="8921750" cy="1459468"/>
          </a:xfrm>
        </p:spPr>
        <p:txBody>
          <a:bodyPr/>
          <a:lstStyle>
            <a:lvl1pPr marL="396875" indent="-396875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rgbClr val="002060"/>
              </a:buClr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263248"/>
                </a:solidFill>
                <a:latin typeface="Univers 57 Condensed" pitchFamily="34" charset="0"/>
                <a:sym typeface="Roboto Condensed Light" charset="0"/>
              </a:rPr>
              <a:t>New Inland Revenue Act  No. 24 of 2017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rgbClr val="002060"/>
              </a:buClr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263248"/>
                </a:solidFill>
                <a:latin typeface="Univers 57 Condensed" pitchFamily="34" charset="0"/>
                <a:sym typeface="Roboto Condensed Light" charset="0"/>
              </a:rPr>
              <a:t>New Foreign Exchange Act No. 12 of 2017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rgbClr val="002060"/>
              </a:buClr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263248"/>
                </a:solidFill>
                <a:latin typeface="Univers 57 Condensed" pitchFamily="34" charset="0"/>
                <a:sym typeface="Roboto Condensed Light" charset="0"/>
              </a:rPr>
              <a:t>Amendments to  Land (Restriction on Alienation) Act No. 38 of 2014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487" y="5257800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6875" lvl="0" indent="-3968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Univers 57 Condensed" pitchFamily="34" charset="0"/>
                <a:cs typeface="Arial" charset="0"/>
                <a:sym typeface="Arial" charset="0"/>
              </a:rPr>
              <a:t>New Improved Co-ordination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50" y="5627132"/>
            <a:ext cx="8172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ts val="1000"/>
              </a:spcAft>
              <a:buClr>
                <a:srgbClr val="002060"/>
              </a:buClr>
              <a:buSzPts val="1800"/>
              <a:buFont typeface="Wingdings" pitchFamily="2" charset="2"/>
              <a:buChar char="v"/>
            </a:pPr>
            <a:r>
              <a:rPr lang="en-US" altLang="en-US" kern="0" dirty="0">
                <a:solidFill>
                  <a:srgbClr val="263248"/>
                </a:solidFill>
                <a:latin typeface="Univers 57 Condensed" pitchFamily="34" charset="0"/>
                <a:cs typeface="Arial"/>
                <a:sym typeface="Roboto Condensed Light" charset="0"/>
              </a:rPr>
              <a:t>Improved Line Agency Co-ordination through Single Window (SWIFT)</a:t>
            </a:r>
          </a:p>
        </p:txBody>
      </p:sp>
    </p:spTree>
    <p:extLst>
      <p:ext uri="{BB962C8B-B14F-4D97-AF65-F5344CB8AC3E}">
        <p14:creationId xmlns:p14="http://schemas.microsoft.com/office/powerpoint/2010/main" val="4363864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ritannic Bold" pitchFamily="34" charset="0"/>
              </a:rPr>
              <a:t>South Asian Region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458200" cy="4525963"/>
          </a:xfrm>
        </p:spPr>
        <p:txBody>
          <a:bodyPr>
            <a:normAutofit/>
          </a:bodyPr>
          <a:lstStyle/>
          <a:p>
            <a:pPr marL="114300" lvl="0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GB" sz="3000" dirty="0">
                <a:solidFill>
                  <a:prstClr val="black"/>
                </a:solidFill>
                <a:ea typeface="Calibri"/>
                <a:cs typeface="Times New Roman"/>
              </a:rPr>
              <a:t>Quarter of the World Population</a:t>
            </a:r>
          </a:p>
          <a:p>
            <a:pPr marL="520700" lvl="0" indent="-520700">
              <a:spcBef>
                <a:spcPts val="0"/>
              </a:spcBef>
              <a:buFont typeface="Wingdings" pitchFamily="2" charset="2"/>
              <a:buChar char="v"/>
            </a:pPr>
            <a:r>
              <a:rPr lang="en-GB" sz="3000" dirty="0">
                <a:solidFill>
                  <a:prstClr val="black"/>
                </a:solidFill>
                <a:ea typeface="Calibri"/>
                <a:cs typeface="Times New Roman"/>
              </a:rPr>
              <a:t>Accounts for 3% of global gross domestic    product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en-GB" sz="3000" dirty="0">
                <a:solidFill>
                  <a:prstClr val="black"/>
                </a:solidFill>
                <a:ea typeface="Calibri"/>
                <a:cs typeface="Times New Roman"/>
              </a:rPr>
              <a:t>  1.9% of world exports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en-GB" sz="3000" dirty="0">
                <a:solidFill>
                  <a:prstClr val="black"/>
                </a:solidFill>
                <a:ea typeface="Calibri"/>
                <a:cs typeface="Times New Roman"/>
              </a:rPr>
              <a:t>  1.7% of world foreign direct investment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en-GB" sz="3000" dirty="0">
                <a:solidFill>
                  <a:prstClr val="black"/>
                </a:solidFill>
                <a:ea typeface="Calibri"/>
                <a:cs typeface="Times New Roman"/>
              </a:rPr>
              <a:t>  Home for 40% of the world poor with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en-GB" sz="3000" dirty="0">
                <a:solidFill>
                  <a:prstClr val="black"/>
                </a:solidFill>
                <a:ea typeface="Calibri"/>
                <a:cs typeface="Times New Roman"/>
              </a:rPr>
              <a:t>  29.5% population living on less than a dollar a day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dirty="0">
                <a:solidFill>
                  <a:prstClr val="black"/>
                </a:solidFill>
                <a:ea typeface="Calibri"/>
                <a:cs typeface="Times New Roman"/>
              </a:rPr>
              <a:t>This is the region where Sri Lanka is located.</a:t>
            </a:r>
            <a:endParaRPr lang="en-GB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0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kern="0" dirty="0">
                <a:solidFill>
                  <a:srgbClr val="002060"/>
                </a:solidFill>
                <a:latin typeface="Britannic Bold" pitchFamily="34" charset="0"/>
              </a:rPr>
              <a:t>Development of Infrastructure</a:t>
            </a:r>
            <a:endParaRPr lang="en-GB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u="sng" dirty="0">
                <a:solidFill>
                  <a:srgbClr val="002060"/>
                </a:solidFill>
                <a:latin typeface="Univers 57 Condensed" pitchFamily="34" charset="0"/>
                <a:cs typeface="Arial" panose="020B0604020202020204" pitchFamily="34" charset="0"/>
                <a:sym typeface="Arial" panose="020B0604020202020204" pitchFamily="34" charset="0"/>
              </a:rPr>
              <a:t>Proposed  New Economic / Industrial Zones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C859199-4AAB-4133-86E3-BB337871A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1651" r="1567" b="1373"/>
          <a:stretch>
            <a:fillRect/>
          </a:stretch>
        </p:blipFill>
        <p:spPr bwMode="auto">
          <a:xfrm>
            <a:off x="1954449" y="1804929"/>
            <a:ext cx="3657600" cy="4754124"/>
          </a:xfrm>
          <a:prstGeom prst="rect">
            <a:avLst/>
          </a:prstGeom>
          <a:noFill/>
          <a:ln w="9525">
            <a:solidFill>
              <a:srgbClr val="92A8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977BE3F-45D8-4F49-BC5C-2516D551B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2286009"/>
            <a:ext cx="35115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Univers 57 Condensed" pitchFamily="34" charset="0"/>
              </a:rPr>
              <a:t>Budgetary allocation USD 2.5 Bn for development of new zones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800" dirty="0">
              <a:latin typeface="Univers 57 Condensed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Univers 57 Condensed" pitchFamily="34" charset="0"/>
              </a:rPr>
              <a:t>Along with Line Agencies, BOI to provide off site infrastructure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800" dirty="0">
              <a:latin typeface="Univers 57 Condensed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Univers 57 Condensed" pitchFamily="34" charset="0"/>
              </a:rPr>
              <a:t>Investor to develop the zone on PPP basis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800" dirty="0">
              <a:latin typeface="Univers 57 Condensed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Univers 57 Condensed" pitchFamily="34" charset="0"/>
              </a:rPr>
              <a:t>Joint promotion to attract investors by developer and BOI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5C89669-6CA0-4535-A458-A06206B7E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193" y="4185537"/>
            <a:ext cx="984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latin typeface="Univers 57 Condensed" pitchFamily="34" charset="0"/>
              </a:rPr>
              <a:t>Bingiriya</a:t>
            </a:r>
            <a:endParaRPr lang="en-GB" altLang="en-US" dirty="0">
              <a:latin typeface="Univers 57 Condensed" pitchFamily="34" charset="0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DDB4C06D-82C0-4692-A362-879081001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685" y="4549569"/>
            <a:ext cx="1403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latin typeface="Univers 57 Condensed" pitchFamily="34" charset="0"/>
              </a:rPr>
              <a:t>Mawathagama</a:t>
            </a:r>
            <a:endParaRPr lang="en-GB" altLang="en-US" dirty="0">
              <a:latin typeface="Univers 57 Condensed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2733A243-7137-4226-92CD-9404D0D15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820" y="5521912"/>
            <a:ext cx="911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latin typeface="Univers 57 Condensed" pitchFamily="34" charset="0"/>
              </a:rPr>
              <a:t>Milleniya</a:t>
            </a:r>
            <a:endParaRPr lang="en-GB" altLang="en-US" dirty="0">
              <a:latin typeface="Univers 57 Condensed" pitchFamily="34" charset="0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9F897500-13D4-4953-9042-FD07589B5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6040696"/>
            <a:ext cx="1557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Univers 57 Condensed" pitchFamily="34" charset="0"/>
              </a:rPr>
              <a:t>Charlie Mount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Univers 57 Condensed" pitchFamily="34" charset="0"/>
              </a:rPr>
              <a:t>(</a:t>
            </a:r>
            <a:r>
              <a:rPr lang="en-US" altLang="en-US" dirty="0" err="1">
                <a:latin typeface="Univers 57 Condensed" pitchFamily="34" charset="0"/>
              </a:rPr>
              <a:t>Matara</a:t>
            </a:r>
            <a:r>
              <a:rPr lang="en-US" altLang="en-US" dirty="0">
                <a:latin typeface="Univers 57 Condensed" pitchFamily="34" charset="0"/>
              </a:rPr>
              <a:t>)</a:t>
            </a:r>
            <a:endParaRPr lang="en-GB" altLang="en-US" dirty="0">
              <a:latin typeface="Univers 57 Condensed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0EA3C1-9E64-4D8E-894A-4B1E99215649}"/>
              </a:ext>
            </a:extLst>
          </p:cNvPr>
          <p:cNvCxnSpPr/>
          <p:nvPr/>
        </p:nvCxnSpPr>
        <p:spPr bwMode="auto">
          <a:xfrm flipV="1">
            <a:off x="2736057" y="6302323"/>
            <a:ext cx="919162" cy="158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B7DA86-1F4B-4ADE-AABD-D8AD4756080D}"/>
              </a:ext>
            </a:extLst>
          </p:cNvPr>
          <p:cNvCxnSpPr/>
          <p:nvPr/>
        </p:nvCxnSpPr>
        <p:spPr bwMode="auto">
          <a:xfrm>
            <a:off x="2736059" y="5715000"/>
            <a:ext cx="341313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BE7A4B-02DD-49B5-A7DC-2F213D148812}"/>
              </a:ext>
            </a:extLst>
          </p:cNvPr>
          <p:cNvCxnSpPr/>
          <p:nvPr/>
        </p:nvCxnSpPr>
        <p:spPr bwMode="auto">
          <a:xfrm>
            <a:off x="2736067" y="4724417"/>
            <a:ext cx="669925" cy="63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CE9FEA-BE69-48DC-9399-3DE70E28359A}"/>
              </a:ext>
            </a:extLst>
          </p:cNvPr>
          <p:cNvCxnSpPr>
            <a:cxnSpLocks/>
          </p:cNvCxnSpPr>
          <p:nvPr/>
        </p:nvCxnSpPr>
        <p:spPr bwMode="auto">
          <a:xfrm>
            <a:off x="2582441" y="4419600"/>
            <a:ext cx="584994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55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635063" y="788275"/>
          <a:ext cx="4398580" cy="594360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23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0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Australia 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23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Netherlands 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Bangladesh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Norway</a:t>
                      </a:r>
                      <a:endParaRPr lang="en-US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​Bahrain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Oman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Belgium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Pakistan </a:t>
                      </a:r>
                      <a:endParaRPr lang="en-US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Canada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Philippines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China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Poland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7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​(Czech Republic)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Qatar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8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Denmark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Romania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9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France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Russia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10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Finland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Saudi Arabia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11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Germany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Singapore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12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Hong Kong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Sweden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13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India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Switzerland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14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Indonesia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Thailand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15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Iran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U.A.E.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16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Italy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U.K.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17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Japan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U.S.A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18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Korea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Vietnam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19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Kuwait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Seychelles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20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Malaysia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Belarus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21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Mauritius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Palestine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22</a:t>
                      </a:r>
                      <a:endParaRPr lang="en-US" sz="16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Nepal 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</a:t>
                      </a:r>
                      <a:endParaRPr lang="en-US" sz="16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Luxembourg </a:t>
                      </a:r>
                      <a:endParaRPr lang="en-US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37085" marR="370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73302"/>
              </p:ext>
            </p:extLst>
          </p:nvPr>
        </p:nvGraphicFramePr>
        <p:xfrm>
          <a:off x="121504" y="1625102"/>
          <a:ext cx="4253427" cy="463260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Candara" panose="020E0502030303020204" pitchFamily="34" charset="0"/>
                        </a:rPr>
                        <a:t>1</a:t>
                      </a:r>
                      <a:endParaRPr lang="en-US" sz="16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Australia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Korea, Republic of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5715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7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endParaRPr lang="en-US" sz="16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Belgium-Luxembourg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Kuwait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5715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Candara" panose="020E0502030303020204" pitchFamily="34" charset="0"/>
                        </a:rPr>
                        <a:t>3</a:t>
                      </a:r>
                      <a:endParaRPr lang="en-US" sz="16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China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Malaysia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5715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Candara" panose="020E0502030303020204" pitchFamily="34" charset="0"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Czech Republic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Netherlands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5715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Candara" panose="020E050203030302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Denmark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Norway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5715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Candara" panose="020E0502030303020204" pitchFamily="34" charset="0"/>
                        </a:rPr>
                        <a:t>6</a:t>
                      </a:r>
                      <a:endParaRPr lang="en-US" sz="16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Egypt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Pakistan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5715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Candara" panose="020E0502030303020204" pitchFamily="34" charset="0"/>
                        </a:rPr>
                        <a:t>7</a:t>
                      </a:r>
                      <a:endParaRPr lang="en-US" sz="16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Finland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Romania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5715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Candara" panose="020E0502030303020204" pitchFamily="34" charset="0"/>
                        </a:rPr>
                        <a:t>8</a:t>
                      </a:r>
                      <a:endParaRPr lang="en-US" sz="16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France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Singapore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5715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Candara" panose="020E0502030303020204" pitchFamily="34" charset="0"/>
                        </a:rPr>
                        <a:t>9</a:t>
                      </a:r>
                      <a:endParaRPr lang="en-US" sz="16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Germany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Sweden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5715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Candara" panose="020E0502030303020204" pitchFamily="34" charset="0"/>
                        </a:rPr>
                        <a:t>10</a:t>
                      </a:r>
                      <a:endParaRPr lang="en-US" sz="16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India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Switzerland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5715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Candara" panose="020E0502030303020204" pitchFamily="34" charset="0"/>
                        </a:rPr>
                        <a:t>11</a:t>
                      </a:r>
                      <a:endParaRPr lang="en-US" sz="16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Indonesia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Thailand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5715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Candara" panose="020E0502030303020204" pitchFamily="34" charset="0"/>
                        </a:rPr>
                        <a:t>12</a:t>
                      </a:r>
                      <a:endParaRPr lang="en-US" sz="16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Iran, Islamic Republic of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United Kingdom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5715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Candara" panose="020E0502030303020204" pitchFamily="34" charset="0"/>
                        </a:rPr>
                        <a:t>13</a:t>
                      </a:r>
                      <a:endParaRPr lang="en-US" sz="16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Italy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United States of America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5715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Candara" panose="020E0502030303020204" pitchFamily="34" charset="0"/>
                        </a:rPr>
                        <a:t>14</a:t>
                      </a:r>
                      <a:endParaRPr lang="en-US" sz="1600" b="0" i="0" u="none" strike="noStrike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Japan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Viet Nam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37160" marR="5715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053542" cy="10514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Britannic Bold" pitchFamily="34" charset="0"/>
              </a:rPr>
              <a:t>Investment Promotion &amp; Protection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658" y="977464"/>
            <a:ext cx="371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Bilateral Investment  Promotion &amp; Protection Treaties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4684" y="202553"/>
            <a:ext cx="30861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Double taxation avoidance agreements</a:t>
            </a:r>
          </a:p>
        </p:txBody>
      </p:sp>
    </p:spTree>
    <p:extLst>
      <p:ext uri="{BB962C8B-B14F-4D97-AF65-F5344CB8AC3E}">
        <p14:creationId xmlns:p14="http://schemas.microsoft.com/office/powerpoint/2010/main" val="3277705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023" y="1819120"/>
            <a:ext cx="719488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The Colombo International Financial City (CIFC) ; A Special Financial Zone that Is planned to become an Offshore Financial Centre.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Already attracted numerous investors from all over the world.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60% of reclamation work is completed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The Colombo Port City when completed would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65000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see an investment of Us$15 Billion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83,000 new employment opportunities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" y="312245"/>
            <a:ext cx="8230139" cy="15195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ts val="3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itannic Bold" pitchFamily="34" charset="0"/>
              </a:rPr>
              <a:t>Opportunities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itannic Bold" pitchFamily="34" charset="0"/>
              </a:rPr>
              <a:t> in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ts val="3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itannic Bold" pitchFamily="34" charset="0"/>
              </a:rPr>
              <a:t>Colombo </a:t>
            </a:r>
            <a:r>
              <a:rPr lang="en-US" sz="3200" b="1" dirty="0">
                <a:solidFill>
                  <a:srgbClr val="002060"/>
                </a:solidFill>
                <a:latin typeface="Britannic Bold" pitchFamily="34" charset="0"/>
              </a:rPr>
              <a:t>International Financial City (CIFC)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itannic Bold" pitchFamily="34" charset="0"/>
              </a:rPr>
              <a:t>      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itannic Bold" pitchFamily="34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ts val="3000"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Britannic Bold" pitchFamily="34" charset="0"/>
              </a:rPr>
              <a:t>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itannic Bold" pitchFamily="34" charset="0"/>
              </a:rPr>
              <a:t>(CIFC)</a:t>
            </a:r>
          </a:p>
        </p:txBody>
      </p:sp>
      <p:pic>
        <p:nvPicPr>
          <p:cNvPr id="1026" name="Picture 2" descr="C:\Users\Gillian-pc\Desktop\benelux presenttion material\ppt image 4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112" y="3759200"/>
            <a:ext cx="3189888" cy="273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41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79000" r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  <a:latin typeface="Britannic Bold" pitchFamily="34" charset="0"/>
              </a:rPr>
              <a:t>Importance of EU Market</a:t>
            </a:r>
            <a:endParaRPr lang="en-GB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0" indent="-68580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EU is already an important trading partner to Sri Lanka as an export destination</a:t>
            </a:r>
          </a:p>
          <a:p>
            <a:pPr marL="685800" lvl="0" indent="-68580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Significant FDI contributor</a:t>
            </a:r>
            <a:endParaRPr lang="en-GB" dirty="0">
              <a:solidFill>
                <a:prstClr val="black"/>
              </a:solidFill>
            </a:endParaRPr>
          </a:p>
          <a:p>
            <a:pPr marL="685800" lvl="0" indent="-68580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It offered unilateral non reciprocal trade preferences known as GSP+ in recognition for the commitment of good governance, human rights and rule of law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90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Exports to EU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095199"/>
              </p:ext>
            </p:extLst>
          </p:nvPr>
        </p:nvGraphicFramePr>
        <p:xfrm>
          <a:off x="481529" y="1646237"/>
          <a:ext cx="7543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214829" y="1371599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To the EU 2006-2017 (US$ </a:t>
            </a:r>
            <a:r>
              <a:rPr lang="en-GB" dirty="0" err="1">
                <a:solidFill>
                  <a:prstClr val="black"/>
                </a:solidFill>
              </a:rPr>
              <a:t>Mn</a:t>
            </a:r>
            <a:r>
              <a:rPr lang="en-GB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371599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11" y="6172200"/>
            <a:ext cx="3066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Source: SL Custom Returns/ITC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04100" y="28956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2017 EU market share was 29% percentage of total exports of Sri Lanka</a:t>
            </a:r>
            <a:endParaRPr lang="en-GB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73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kern="0" dirty="0">
                <a:solidFill>
                  <a:srgbClr val="1F497D">
                    <a:lumMod val="75000"/>
                  </a:srgbClr>
                </a:solidFill>
                <a:latin typeface="Century Gothic"/>
              </a:rPr>
              <a:t>Investment Projects from EU</a:t>
            </a:r>
            <a:br>
              <a:rPr lang="en-US" sz="2800" b="1" kern="0" dirty="0">
                <a:solidFill>
                  <a:srgbClr val="1F497D">
                    <a:lumMod val="75000"/>
                  </a:srgbClr>
                </a:solidFill>
                <a:latin typeface="Century Gothic"/>
              </a:rPr>
            </a:br>
            <a:r>
              <a:rPr lang="en-US" sz="2200" b="1" kern="0" dirty="0">
                <a:solidFill>
                  <a:srgbClr val="1F497D">
                    <a:lumMod val="75000"/>
                  </a:srgbClr>
                </a:solidFill>
                <a:latin typeface="Century Gothic"/>
              </a:rPr>
              <a:t>(In Commercial Operation)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5BAE08-563B-4D62-ADFC-76B5DFD81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157506"/>
              </p:ext>
            </p:extLst>
          </p:nvPr>
        </p:nvGraphicFramePr>
        <p:xfrm>
          <a:off x="152400" y="1600207"/>
          <a:ext cx="6050634" cy="493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F302A0C-4B2C-4103-9A4A-46D9E0F224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632133"/>
              </p:ext>
            </p:extLst>
          </p:nvPr>
        </p:nvGraphicFramePr>
        <p:xfrm>
          <a:off x="5638800" y="1397332"/>
          <a:ext cx="3886200" cy="231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AA2974-BDA4-48B3-B2AD-563CDFBB740F}"/>
              </a:ext>
            </a:extLst>
          </p:cNvPr>
          <p:cNvSpPr txBox="1"/>
          <p:nvPr/>
        </p:nvSpPr>
        <p:spPr>
          <a:xfrm>
            <a:off x="6096001" y="3597249"/>
            <a:ext cx="3051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UK is the major source of investment from EU followed by Germany, Netherlands, Sweden, Italy etc.</a:t>
            </a:r>
          </a:p>
          <a:p>
            <a:pPr algn="just"/>
            <a:endParaRPr lang="en-US" sz="1200" dirty="0">
              <a:solidFill>
                <a:prstClr val="black"/>
              </a:solidFill>
              <a:latin typeface="Century Gothic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64% of projects are from manufacturing, Apparel &amp; Agro Processing sectors while 36% projects are from other sectors such as infrastructure, utilities, hotels etc.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entury Gothic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Century Gothic"/>
              </a:rPr>
              <a:t>30 more pending projects from EU of which 13 are export-oriented.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66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kern="0" dirty="0">
                <a:solidFill>
                  <a:srgbClr val="1F497D">
                    <a:lumMod val="75000"/>
                  </a:srgbClr>
                </a:solidFill>
                <a:latin typeface="Century Gothic"/>
              </a:rPr>
              <a:t>Investment Projects from EU – Sector wise</a:t>
            </a:r>
            <a:br>
              <a:rPr lang="en-US" sz="2800" b="1" kern="0" dirty="0">
                <a:solidFill>
                  <a:srgbClr val="1F497D">
                    <a:lumMod val="75000"/>
                  </a:srgbClr>
                </a:solidFill>
                <a:latin typeface="Century Gothic"/>
              </a:rPr>
            </a:br>
            <a:r>
              <a:rPr lang="en-US" sz="2300" b="1" kern="0" dirty="0">
                <a:solidFill>
                  <a:srgbClr val="1F497D">
                    <a:lumMod val="75000"/>
                  </a:srgbClr>
                </a:solidFill>
                <a:latin typeface="Century Gothic"/>
              </a:rPr>
              <a:t>(240 Projects in Commercial Operation)</a:t>
            </a:r>
            <a:endParaRPr lang="en-GB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743201"/>
            <a:ext cx="4800600" cy="2743201"/>
          </a:xfrm>
        </p:spPr>
        <p:txBody>
          <a:bodyPr/>
          <a:lstStyle/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A5EBD5F-DA0D-4829-A4A7-F0EEFA59F2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104208"/>
              </p:ext>
            </p:extLst>
          </p:nvPr>
        </p:nvGraphicFramePr>
        <p:xfrm>
          <a:off x="426098" y="1981200"/>
          <a:ext cx="6629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BB3E9B2-042E-4239-8E31-6347D18D28B7}"/>
              </a:ext>
            </a:extLst>
          </p:cNvPr>
          <p:cNvSpPr/>
          <p:nvPr/>
        </p:nvSpPr>
        <p:spPr>
          <a:xfrm>
            <a:off x="7162800" y="2514608"/>
            <a:ext cx="198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prstClr val="black"/>
                </a:solidFill>
                <a:latin typeface="Century Gothic"/>
              </a:rPr>
              <a:t>Manufacturing Including Apparel and </a:t>
            </a:r>
            <a:r>
              <a:rPr lang="en-US" sz="1400" b="1" dirty="0" err="1">
                <a:solidFill>
                  <a:prstClr val="black"/>
                </a:solidFill>
                <a:latin typeface="Century Gothic"/>
              </a:rPr>
              <a:t>Agro</a:t>
            </a:r>
            <a:r>
              <a:rPr lang="en-US" sz="1400" b="1" dirty="0">
                <a:solidFill>
                  <a:prstClr val="black"/>
                </a:solidFill>
                <a:latin typeface="Century Gothic"/>
              </a:rPr>
              <a:t> Processing projects represents 64% of total EU Projects</a:t>
            </a:r>
            <a:endParaRPr lang="en-GB" sz="1400" b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70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Britannic Bold" pitchFamily="34" charset="0"/>
              </a:rPr>
              <a:t>EU GSP+ and what it means to Sri Lanka</a:t>
            </a:r>
            <a:endParaRPr lang="en-GB" sz="280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72327"/>
              </p:ext>
            </p:extLst>
          </p:nvPr>
        </p:nvGraphicFramePr>
        <p:xfrm>
          <a:off x="533400" y="1371604"/>
          <a:ext cx="8077200" cy="493979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4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b="1" kern="150" dirty="0">
                          <a:effectLst/>
                          <a:latin typeface="+mn-lt"/>
                        </a:rPr>
                        <a:t>HS code</a:t>
                      </a:r>
                      <a:endParaRPr lang="en-US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b="1" kern="150" dirty="0">
                          <a:effectLst/>
                          <a:latin typeface="+mn-lt"/>
                        </a:rPr>
                        <a:t>Product Description</a:t>
                      </a:r>
                      <a:endParaRPr lang="en-US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b="1" kern="150" dirty="0">
                          <a:effectLst/>
                          <a:latin typeface="+mn-lt"/>
                        </a:rPr>
                        <a:t>MFN Tariff Range </a:t>
                      </a:r>
                      <a:endParaRPr lang="en-US" sz="1500" b="1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b="1" kern="150" dirty="0">
                          <a:effectLst/>
                          <a:latin typeface="+mn-lt"/>
                        </a:rPr>
                        <a:t>Tariff</a:t>
                      </a:r>
                      <a:r>
                        <a:rPr lang="en-US" sz="1500" b="1" kern="150" baseline="0" dirty="0">
                          <a:effectLst/>
                          <a:latin typeface="+mn-lt"/>
                        </a:rPr>
                        <a:t> range</a:t>
                      </a:r>
                      <a:r>
                        <a:rPr lang="en-US" sz="1500" b="1" kern="150" dirty="0">
                          <a:effectLst/>
                          <a:latin typeface="+mn-lt"/>
                        </a:rPr>
                        <a:t> under </a:t>
                      </a:r>
                      <a:endParaRPr lang="en-US" sz="1500" b="1" dirty="0">
                        <a:effectLst/>
                        <a:latin typeface="+mn-lt"/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b="1" kern="150" dirty="0">
                          <a:effectLst/>
                          <a:latin typeface="+mn-lt"/>
                        </a:rPr>
                        <a:t>Standard GSP</a:t>
                      </a:r>
                      <a:endParaRPr lang="en-US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b="1" kern="150" dirty="0">
                          <a:effectLst/>
                          <a:latin typeface="+mn-lt"/>
                        </a:rPr>
                        <a:t>Tariffs</a:t>
                      </a:r>
                      <a:r>
                        <a:rPr lang="en-US" sz="1500" b="1" kern="15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500" b="1" kern="150" dirty="0">
                          <a:effectLst/>
                          <a:latin typeface="+mn-lt"/>
                        </a:rPr>
                        <a:t>under </a:t>
                      </a:r>
                      <a:endParaRPr lang="en-US" sz="1500" b="1" dirty="0">
                        <a:effectLst/>
                        <a:latin typeface="+mn-lt"/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b="1" kern="150" dirty="0">
                          <a:effectLst/>
                          <a:latin typeface="+mn-lt"/>
                        </a:rPr>
                        <a:t>GSP Plus</a:t>
                      </a:r>
                      <a:endParaRPr lang="en-US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61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Knitted and Crocheted Apparel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8.9%  -  12%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>
                          <a:effectLst/>
                          <a:latin typeface="+mn-lt"/>
                        </a:rPr>
                        <a:t>7.1-9.6%</a:t>
                      </a:r>
                      <a:endParaRPr lang="en-US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>
                          <a:effectLst/>
                          <a:latin typeface="+mn-lt"/>
                        </a:rPr>
                        <a:t>0%</a:t>
                      </a:r>
                      <a:endParaRPr lang="en-US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>
                          <a:effectLst/>
                          <a:latin typeface="+mn-lt"/>
                        </a:rPr>
                        <a:t>62</a:t>
                      </a:r>
                      <a:endParaRPr lang="en-US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Woven Apparel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8.9%  -  12%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7.1-9.6%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>
                          <a:effectLst/>
                          <a:latin typeface="+mn-lt"/>
                        </a:rPr>
                        <a:t>0%</a:t>
                      </a:r>
                      <a:endParaRPr lang="en-US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>
                          <a:effectLst/>
                          <a:latin typeface="+mn-lt"/>
                        </a:rPr>
                        <a:t>40</a:t>
                      </a:r>
                      <a:endParaRPr lang="en-US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Rubber &amp; Articles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0%   -  4.5%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0%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0%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>
                          <a:effectLst/>
                          <a:latin typeface="+mn-lt"/>
                        </a:rPr>
                        <a:t>03</a:t>
                      </a:r>
                      <a:endParaRPr lang="en-US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Seafood 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7.5%  -  18%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2.6-14.5%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>
                          <a:effectLst/>
                          <a:latin typeface="+mn-lt"/>
                        </a:rPr>
                        <a:t>0%</a:t>
                      </a:r>
                      <a:endParaRPr lang="en-US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>
                          <a:effectLst/>
                          <a:latin typeface="+mn-lt"/>
                        </a:rPr>
                        <a:t>87</a:t>
                      </a:r>
                      <a:endParaRPr lang="en-US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Vehicles other than railway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1.7%  -  15%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0-10.5%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>
                          <a:effectLst/>
                          <a:latin typeface="+mn-lt"/>
                        </a:rPr>
                        <a:t>0%</a:t>
                      </a:r>
                      <a:endParaRPr lang="en-US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>
                          <a:effectLst/>
                          <a:latin typeface="+mn-lt"/>
                        </a:rPr>
                        <a:t>85</a:t>
                      </a:r>
                      <a:endParaRPr lang="en-US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Electrical machinery &amp; equipment 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2.1%  -  3.7%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0%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0%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>
                          <a:effectLst/>
                          <a:latin typeface="+mn-lt"/>
                        </a:rPr>
                        <a:t>21</a:t>
                      </a:r>
                      <a:endParaRPr lang="en-US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Miscellaneous edible preparations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0%   -  14%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0%  -  9.8%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0%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>
                          <a:effectLst/>
                          <a:latin typeface="+mn-lt"/>
                        </a:rPr>
                        <a:t>63</a:t>
                      </a:r>
                      <a:endParaRPr lang="en-US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Other made-up textile articles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2%  -  12%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1.6%  -  9.6%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0%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>
                          <a:effectLst/>
                          <a:latin typeface="+mn-lt"/>
                        </a:rPr>
                        <a:t>95</a:t>
                      </a:r>
                      <a:endParaRPr lang="en-US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>
                          <a:effectLst/>
                          <a:latin typeface="+mn-lt"/>
                        </a:rPr>
                        <a:t>Toys games &amp;sports items</a:t>
                      </a:r>
                      <a:endParaRPr lang="en-US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1.7%  -  4.7%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0%  -  1.2%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0%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>
                          <a:effectLst/>
                          <a:latin typeface="+mn-lt"/>
                        </a:rPr>
                        <a:t>64</a:t>
                      </a:r>
                      <a:endParaRPr lang="en-US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Footwear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3.5%  -  17%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0%  -  11.9%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n-US" sz="1500" kern="150" dirty="0">
                          <a:effectLst/>
                          <a:latin typeface="+mn-lt"/>
                        </a:rPr>
                        <a:t>0%</a:t>
                      </a:r>
                      <a:endParaRPr lang="en-US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45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dirty="0">
                <a:solidFill>
                  <a:srgbClr val="002060"/>
                </a:solidFill>
                <a:latin typeface="Britannic Bold" pitchFamily="34" charset="0"/>
                <a:ea typeface="+mn-ea"/>
                <a:cs typeface="+mn-cs"/>
              </a:rPr>
              <a:t>How EU GSP+ works in Sri Lanka</a:t>
            </a:r>
            <a:br>
              <a:rPr lang="en-US" sz="3600" dirty="0">
                <a:solidFill>
                  <a:srgbClr val="002060"/>
                </a:solidFill>
                <a:latin typeface="Britannic Bold" pitchFamily="34" charset="0"/>
                <a:ea typeface="+mn-ea"/>
                <a:cs typeface="+mn-cs"/>
              </a:rPr>
            </a:br>
            <a:endParaRPr lang="en-GB" sz="360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838204"/>
            <a:ext cx="8001000" cy="4906967"/>
          </a:xfrm>
        </p:spPr>
        <p:txBody>
          <a:bodyPr/>
          <a:lstStyle/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528807"/>
              </p:ext>
            </p:extLst>
          </p:nvPr>
        </p:nvGraphicFramePr>
        <p:xfrm>
          <a:off x="228600" y="12954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6858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Utilization Rates of Major Sectors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251" y="1304545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entury Gothic"/>
              </a:rPr>
              <a:t>(%)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34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Britannic Bold" pitchFamily="34" charset="0"/>
              </a:rPr>
              <a:t>Potential Products for Sourcing &amp; FDI</a:t>
            </a:r>
            <a:endParaRPr lang="en-GB" sz="360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5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35000" t="7000" r="27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ritannic Bold" pitchFamily="34" charset="0"/>
              </a:rPr>
              <a:t>Sri Lanka in a Nutshell</a:t>
            </a:r>
            <a:endParaRPr lang="en-GB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Demographic</a:t>
            </a:r>
            <a:r>
              <a:rPr lang="en-GB" dirty="0">
                <a:solidFill>
                  <a:prstClr val="black"/>
                </a:solidFill>
              </a:rPr>
              <a:t>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Home for 21.4 </a:t>
            </a:r>
            <a:r>
              <a:rPr lang="en-US" dirty="0" err="1">
                <a:solidFill>
                  <a:prstClr val="black"/>
                </a:solidFill>
              </a:rPr>
              <a:t>mn</a:t>
            </a:r>
            <a:r>
              <a:rPr lang="en-US" dirty="0">
                <a:solidFill>
                  <a:prstClr val="black"/>
                </a:solidFill>
              </a:rPr>
              <a:t> people 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90% is literate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70% is internet savvy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Human Development index (2015)</a:t>
            </a:r>
          </a:p>
          <a:p>
            <a:pPr lvl="2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0.766 ranked 73 among 188 countries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Poverty Head count reduced from 15.3% in 2006 to  4.1% in 2016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Unemployment – 4.1%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6096000"/>
          </a:xfrm>
        </p:spPr>
        <p:txBody>
          <a:bodyPr>
            <a:normAutofit fontScale="6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b="1" dirty="0">
                <a:ea typeface="Calibri"/>
                <a:cs typeface="Times New Roman"/>
              </a:rPr>
              <a:t>ON TRADE</a:t>
            </a:r>
          </a:p>
          <a:p>
            <a:pPr marL="1143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en-GB" dirty="0">
                <a:ea typeface="Calibri"/>
                <a:cs typeface="Times New Roman"/>
              </a:rPr>
              <a:t>It offers market access to USA through GSP</a:t>
            </a:r>
          </a:p>
          <a:p>
            <a:pPr marL="1143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en-GB" dirty="0">
                <a:ea typeface="Calibri"/>
                <a:cs typeface="Times New Roman"/>
              </a:rPr>
              <a:t>To EU through GSP+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en-GB" dirty="0">
                <a:ea typeface="Calibri"/>
                <a:cs typeface="Times New Roman"/>
              </a:rPr>
              <a:t>To the region through bilateral and multilateral trade agreements with  China, India, Singapore, Pakistan, APTA,  AFTA,  SAPTA </a:t>
            </a:r>
          </a:p>
          <a:p>
            <a:pPr marL="1143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en-GB" dirty="0">
                <a:ea typeface="Calibri"/>
                <a:cs typeface="Times New Roman"/>
              </a:rPr>
              <a:t>In future to Thailand, Malaysia and Bangladesh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b="1" dirty="0">
                <a:ea typeface="Calibri"/>
                <a:cs typeface="Times New Roman"/>
              </a:rPr>
              <a:t>ON INVESTMENT </a:t>
            </a:r>
          </a:p>
          <a:p>
            <a:pPr marL="1143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en-GB" dirty="0">
                <a:ea typeface="Calibri"/>
                <a:cs typeface="Times New Roman"/>
              </a:rPr>
              <a:t>Through a predictable fiscal environment</a:t>
            </a:r>
          </a:p>
          <a:p>
            <a:pPr marL="1143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en-GB" dirty="0">
                <a:ea typeface="Calibri"/>
                <a:cs typeface="Times New Roman"/>
              </a:rPr>
              <a:t>A clear FDI entry policy</a:t>
            </a:r>
          </a:p>
          <a:p>
            <a:pPr marL="1143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en-GB" dirty="0">
                <a:ea typeface="Calibri"/>
                <a:cs typeface="Times New Roman"/>
              </a:rPr>
              <a:t>Liberalized predictable international payment regime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en-GB" dirty="0">
                <a:ea typeface="Calibri"/>
                <a:cs typeface="Times New Roman"/>
              </a:rPr>
              <a:t>And protection through Investment promotion and protection  agreements and double taxation avoidance agreements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en-GB" dirty="0">
                <a:ea typeface="Calibri"/>
                <a:cs typeface="Times New Roman"/>
              </a:rPr>
              <a:t>Therefore I invite all of you to look at Sri Lanka as a sourcing destination and as an investment destination. I am sure you will not regret and will be fascinated  by Sri Lankan hospitality 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7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590800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7500" dirty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Thank You</a:t>
            </a:r>
            <a:endParaRPr lang="en-GB" sz="7500" dirty="0">
              <a:solidFill>
                <a:schemeClr val="accent1">
                  <a:lumMod val="5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7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35000" t="7000" r="27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  <a:latin typeface="Britannic Bold" pitchFamily="34" charset="0"/>
              </a:rPr>
              <a:t>Sri Lanka in a Nutshell              </a:t>
            </a:r>
            <a:r>
              <a:rPr lang="en-US" sz="3200" dirty="0">
                <a:solidFill>
                  <a:srgbClr val="002060"/>
                </a:solidFill>
                <a:latin typeface="Britannic Bold" pitchFamily="34" charset="0"/>
              </a:rPr>
              <a:t>cont’d….</a:t>
            </a:r>
            <a:endParaRPr lang="en-GB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3000" dirty="0">
                <a:solidFill>
                  <a:prstClr val="black"/>
                </a:solidFill>
              </a:rPr>
              <a:t>Economic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>
                <a:solidFill>
                  <a:prstClr val="black"/>
                </a:solidFill>
              </a:rPr>
              <a:t>GDP 2017 – US$ 87.2 </a:t>
            </a:r>
            <a:r>
              <a:rPr lang="en-US" sz="2600" dirty="0" err="1">
                <a:solidFill>
                  <a:prstClr val="black"/>
                </a:solidFill>
              </a:rPr>
              <a:t>bn</a:t>
            </a:r>
            <a:endParaRPr lang="en-US" sz="2600" dirty="0">
              <a:solidFill>
                <a:prstClr val="black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2600" dirty="0">
                <a:solidFill>
                  <a:prstClr val="black"/>
                </a:solidFill>
              </a:rPr>
              <a:t>GDP per capita US$ 4065, a middle income economy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>
                <a:solidFill>
                  <a:prstClr val="black"/>
                </a:solidFill>
              </a:rPr>
              <a:t>GDP growth rate 3.1 (2017)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>
                <a:solidFill>
                  <a:prstClr val="black"/>
                </a:solidFill>
              </a:rPr>
              <a:t>Composition of GDP </a:t>
            </a:r>
          </a:p>
          <a:p>
            <a:pPr lvl="2">
              <a:buFont typeface="Wingdings" pitchFamily="2" charset="2"/>
              <a:buChar char="v"/>
            </a:pPr>
            <a:r>
              <a:rPr lang="en-US" sz="2200" dirty="0">
                <a:solidFill>
                  <a:prstClr val="black"/>
                </a:solidFill>
              </a:rPr>
              <a:t>Agriculture   7.8% from GDP (2017)</a:t>
            </a:r>
          </a:p>
          <a:p>
            <a:pPr lvl="2">
              <a:buFont typeface="Wingdings" pitchFamily="2" charset="2"/>
              <a:buChar char="v"/>
            </a:pPr>
            <a:r>
              <a:rPr lang="en-US" sz="2200" dirty="0">
                <a:solidFill>
                  <a:prstClr val="black"/>
                </a:solidFill>
              </a:rPr>
              <a:t>Industry      30.5% (2017)</a:t>
            </a:r>
          </a:p>
          <a:p>
            <a:pPr lvl="2">
              <a:buFont typeface="Wingdings" pitchFamily="2" charset="2"/>
              <a:buChar char="v"/>
            </a:pPr>
            <a:r>
              <a:rPr lang="en-US" sz="2200" dirty="0">
                <a:solidFill>
                  <a:prstClr val="black"/>
                </a:solidFill>
              </a:rPr>
              <a:t>Services     61.7% (est. 2017)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>
                <a:solidFill>
                  <a:prstClr val="black"/>
                </a:solidFill>
              </a:rPr>
              <a:t>Export revenue – US$ 11.08 bn.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9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Britannic Bold" pitchFamily="34" charset="0"/>
              </a:rPr>
              <a:t>What is being done to Sustain the </a:t>
            </a:r>
            <a:r>
              <a:rPr lang="en-US" dirty="0" err="1">
                <a:solidFill>
                  <a:srgbClr val="002060"/>
                </a:solidFill>
                <a:latin typeface="Britannic Bold" pitchFamily="34" charset="0"/>
              </a:rPr>
              <a:t>favourable</a:t>
            </a:r>
            <a:r>
              <a:rPr lang="en-US" dirty="0">
                <a:solidFill>
                  <a:srgbClr val="002060"/>
                </a:solidFill>
                <a:latin typeface="Britannic Bold" pitchFamily="34" charset="0"/>
              </a:rPr>
              <a:t> economic outlook</a:t>
            </a:r>
            <a:endParaRPr lang="en-GB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633413" lvl="0" indent="-633413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Macro  Economic Stabilization</a:t>
            </a:r>
          </a:p>
          <a:p>
            <a:pPr marL="633413" lvl="0" indent="-633413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Better Integration to the Global Economy</a:t>
            </a:r>
          </a:p>
          <a:p>
            <a:pPr marL="633413" lvl="0" indent="-633413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Improving Investment attraction</a:t>
            </a:r>
          </a:p>
          <a:p>
            <a:pPr marL="0" lvl="0" indent="0">
              <a:buClr>
                <a:schemeClr val="tx2">
                  <a:lumMod val="50000"/>
                </a:schemeClr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       and Business climate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35433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8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4191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Britannic Bold" pitchFamily="34" charset="0"/>
              </a:rPr>
              <a:t>Sri Lanka is on an Ambitious </a:t>
            </a:r>
            <a:br>
              <a:rPr lang="en-US" dirty="0">
                <a:solidFill>
                  <a:srgbClr val="002060"/>
                </a:solidFill>
                <a:latin typeface="Britannic Bold" pitchFamily="34" charset="0"/>
              </a:rPr>
            </a:br>
            <a:r>
              <a:rPr lang="en-US" dirty="0">
                <a:solidFill>
                  <a:srgbClr val="002060"/>
                </a:solidFill>
                <a:latin typeface="Britannic Bold" pitchFamily="34" charset="0"/>
              </a:rPr>
              <a:t>Trade Reform Agenda</a:t>
            </a:r>
            <a:endParaRPr lang="en-GB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36721"/>
            <a:ext cx="8229600" cy="3992568"/>
          </a:xfrm>
        </p:spPr>
        <p:txBody>
          <a:bodyPr/>
          <a:lstStyle/>
          <a:p>
            <a:pPr marL="520700" lvl="0" indent="-52070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New Trade Policy</a:t>
            </a:r>
          </a:p>
          <a:p>
            <a:pPr marL="520700" lvl="0" indent="-52070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National Export Strategy</a:t>
            </a:r>
          </a:p>
          <a:p>
            <a:pPr marL="520700" lvl="0" indent="-52070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New Trade Facilitation</a:t>
            </a:r>
          </a:p>
          <a:p>
            <a:pPr marL="520700" lvl="0" indent="-52070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New Maritime &amp; Logistics policy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     (</a:t>
            </a:r>
            <a:r>
              <a:rPr lang="en-US" sz="2800" dirty="0">
                <a:solidFill>
                  <a:prstClr val="black"/>
                </a:solidFill>
              </a:rPr>
              <a:t>under preparation</a:t>
            </a:r>
            <a:r>
              <a:rPr lang="en-US" dirty="0">
                <a:solidFill>
                  <a:prstClr val="black"/>
                </a:solidFill>
              </a:rPr>
              <a:t>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3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ritannic Bold" pitchFamily="34" charset="0"/>
              </a:rPr>
              <a:t>New Trade Policy</a:t>
            </a:r>
            <a:endParaRPr lang="en-GB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Rationalization of trade regime by eliminating </a:t>
            </a:r>
            <a:r>
              <a:rPr lang="en-US" sz="2400" dirty="0" err="1">
                <a:solidFill>
                  <a:prstClr val="black"/>
                </a:solidFill>
                <a:ea typeface="Calibri"/>
                <a:cs typeface="Times New Roman"/>
              </a:rPr>
              <a:t>para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 tariff, specific tariff and consolidating tariff lines into 2 or 3 brands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Strengthening and developing new institutional mechanism by reviewing current standards and further liberalization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New comprehensive FTAs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NES for export diversification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More liberalized regime of trading services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Liberalized foreign investment regime specifically targeting export seeking FDI</a:t>
            </a:r>
            <a:endParaRPr lang="en-GB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Facilitation of trade and improve trade logistics and implementation of WTO Trade facilitation agreement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Promote industries capable of integrating into global production networks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Safeguard measures for protecting domestic industry from dumping and unfair trade practices.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3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ritannic Bold" pitchFamily="34" charset="0"/>
              </a:rPr>
              <a:t>National Export Strategy</a:t>
            </a:r>
            <a:endParaRPr lang="en-GB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8"/>
          </a:xfrm>
        </p:spPr>
        <p:txBody>
          <a:bodyPr/>
          <a:lstStyle/>
          <a:p>
            <a:pPr marL="0" lvl="0" indent="0">
              <a:buNone/>
            </a:pPr>
            <a:r>
              <a:rPr lang="en-GB" sz="28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Focus Trade Support Functions</a:t>
            </a:r>
          </a:p>
          <a:p>
            <a:pPr marL="0" lvl="0" indent="0">
              <a:buNone/>
            </a:pPr>
            <a:endParaRPr lang="en-GB" sz="36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endParaRPr lang="en-US" sz="36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endParaRPr lang="en-US" sz="36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endParaRPr lang="en-US" sz="36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Priority Sectors – selected by NES for Export Diversification</a:t>
            </a:r>
          </a:p>
          <a:p>
            <a:pPr lvl="0"/>
            <a:endParaRPr lang="en-GB" sz="36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0261312"/>
              </p:ext>
            </p:extLst>
          </p:nvPr>
        </p:nvGraphicFramePr>
        <p:xfrm>
          <a:off x="1143000" y="1828800"/>
          <a:ext cx="7521799" cy="234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00885" y="5522904"/>
            <a:ext cx="6452315" cy="1198568"/>
            <a:chOff x="536034" y="4967470"/>
            <a:chExt cx="6770980" cy="1246710"/>
          </a:xfrm>
        </p:grpSpPr>
        <p:sp>
          <p:nvSpPr>
            <p:cNvPr id="7" name="Freeform 6"/>
            <p:cNvSpPr/>
            <p:nvPr/>
          </p:nvSpPr>
          <p:spPr>
            <a:xfrm>
              <a:off x="536034" y="4968265"/>
              <a:ext cx="1352091" cy="1233408"/>
            </a:xfrm>
            <a:custGeom>
              <a:avLst/>
              <a:gdLst>
                <a:gd name="connsiteX0" fmla="*/ 0 w 2479476"/>
                <a:gd name="connsiteY0" fmla="*/ 0 h 1487686"/>
                <a:gd name="connsiteX1" fmla="*/ 2479476 w 2479476"/>
                <a:gd name="connsiteY1" fmla="*/ 0 h 1487686"/>
                <a:gd name="connsiteX2" fmla="*/ 2479476 w 2479476"/>
                <a:gd name="connsiteY2" fmla="*/ 1487686 h 1487686"/>
                <a:gd name="connsiteX3" fmla="*/ 0 w 2479476"/>
                <a:gd name="connsiteY3" fmla="*/ 1487686 h 1487686"/>
                <a:gd name="connsiteX4" fmla="*/ 0 w 2479476"/>
                <a:gd name="connsiteY4" fmla="*/ 0 h 148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476" h="1487686">
                  <a:moveTo>
                    <a:pt x="0" y="0"/>
                  </a:moveTo>
                  <a:lnTo>
                    <a:pt x="2479476" y="0"/>
                  </a:lnTo>
                  <a:lnTo>
                    <a:pt x="2479476" y="1487686"/>
                  </a:lnTo>
                  <a:lnTo>
                    <a:pt x="0" y="1487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Boating Industry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088876" y="4977008"/>
              <a:ext cx="1539824" cy="1237172"/>
            </a:xfrm>
            <a:custGeom>
              <a:avLst/>
              <a:gdLst>
                <a:gd name="connsiteX0" fmla="*/ 0 w 2479476"/>
                <a:gd name="connsiteY0" fmla="*/ 0 h 1487686"/>
                <a:gd name="connsiteX1" fmla="*/ 2479476 w 2479476"/>
                <a:gd name="connsiteY1" fmla="*/ 0 h 1487686"/>
                <a:gd name="connsiteX2" fmla="*/ 2479476 w 2479476"/>
                <a:gd name="connsiteY2" fmla="*/ 1487686 h 1487686"/>
                <a:gd name="connsiteX3" fmla="*/ 0 w 2479476"/>
                <a:gd name="connsiteY3" fmla="*/ 1487686 h 1487686"/>
                <a:gd name="connsiteX4" fmla="*/ 0 w 2479476"/>
                <a:gd name="connsiteY4" fmla="*/ 0 h 148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476" h="1487686">
                  <a:moveTo>
                    <a:pt x="0" y="0"/>
                  </a:moveTo>
                  <a:lnTo>
                    <a:pt x="2479476" y="0"/>
                  </a:lnTo>
                  <a:lnTo>
                    <a:pt x="2479476" y="1487686"/>
                  </a:lnTo>
                  <a:lnTo>
                    <a:pt x="0" y="1487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Electrical &amp; Electronic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788627" y="4968265"/>
              <a:ext cx="1519304" cy="1221134"/>
            </a:xfrm>
            <a:custGeom>
              <a:avLst/>
              <a:gdLst>
                <a:gd name="connsiteX0" fmla="*/ 0 w 2479476"/>
                <a:gd name="connsiteY0" fmla="*/ 0 h 1487686"/>
                <a:gd name="connsiteX1" fmla="*/ 2479476 w 2479476"/>
                <a:gd name="connsiteY1" fmla="*/ 0 h 1487686"/>
                <a:gd name="connsiteX2" fmla="*/ 2479476 w 2479476"/>
                <a:gd name="connsiteY2" fmla="*/ 1487686 h 1487686"/>
                <a:gd name="connsiteX3" fmla="*/ 0 w 2479476"/>
                <a:gd name="connsiteY3" fmla="*/ 1487686 h 1487686"/>
                <a:gd name="connsiteX4" fmla="*/ 0 w 2479476"/>
                <a:gd name="connsiteY4" fmla="*/ 0 h 148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476" h="1487686">
                  <a:moveTo>
                    <a:pt x="0" y="0"/>
                  </a:moveTo>
                  <a:lnTo>
                    <a:pt x="2479476" y="0"/>
                  </a:lnTo>
                  <a:lnTo>
                    <a:pt x="2479476" y="1487686"/>
                  </a:lnTo>
                  <a:lnTo>
                    <a:pt x="0" y="1487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>
                <a:lumMod val="5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Processed Food &amp; Beverages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387895" y="4967470"/>
              <a:ext cx="1919119" cy="1221929"/>
            </a:xfrm>
            <a:custGeom>
              <a:avLst/>
              <a:gdLst>
                <a:gd name="connsiteX0" fmla="*/ 0 w 2479476"/>
                <a:gd name="connsiteY0" fmla="*/ 0 h 1487686"/>
                <a:gd name="connsiteX1" fmla="*/ 2479476 w 2479476"/>
                <a:gd name="connsiteY1" fmla="*/ 0 h 1487686"/>
                <a:gd name="connsiteX2" fmla="*/ 2479476 w 2479476"/>
                <a:gd name="connsiteY2" fmla="*/ 1487686 h 1487686"/>
                <a:gd name="connsiteX3" fmla="*/ 0 w 2479476"/>
                <a:gd name="connsiteY3" fmla="*/ 1487686 h 1487686"/>
                <a:gd name="connsiteX4" fmla="*/ 0 w 2479476"/>
                <a:gd name="connsiteY4" fmla="*/ 0 h 148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476" h="1487686">
                  <a:moveTo>
                    <a:pt x="0" y="0"/>
                  </a:moveTo>
                  <a:lnTo>
                    <a:pt x="2479476" y="0"/>
                  </a:lnTo>
                  <a:lnTo>
                    <a:pt x="2479476" y="1487686"/>
                  </a:lnTo>
                  <a:lnTo>
                    <a:pt x="0" y="1487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marR="0" lvl="0" indent="0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Spice &amp;</a:t>
              </a:r>
              <a:endPara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Concentrates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705600" y="5575222"/>
            <a:ext cx="1143000" cy="1082672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ICT/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88300" y="5626776"/>
            <a:ext cx="1143000" cy="1082672"/>
          </a:xfrm>
          <a:prstGeom prst="rect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2700" marR="0" lvl="0" indent="0" defTabSz="914400" eaLnBrk="1" fontAlgn="auto" latinLnBrk="0" hangingPunct="1">
              <a:lnSpc>
                <a:spcPts val="22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Wellness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930" marR="0" lvl="0" indent="0" defTabSz="914400" eaLnBrk="1" fontAlgn="auto" latinLnBrk="0" hangingPunct="1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Tourism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113" y="2286000"/>
            <a:ext cx="1693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Improved business environment for all export  sectors through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4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ritannic Bold" pitchFamily="34" charset="0"/>
              </a:rPr>
              <a:t>Trade Facilitation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  <a:t>Sri Lanka Ratified WTO Trade Facilitation agreement   31 May 2016. 81</a:t>
            </a:r>
            <a:r>
              <a:rPr lang="en-US" sz="2800" baseline="30000" dirty="0">
                <a:solidFill>
                  <a:prstClr val="black"/>
                </a:solidFill>
                <a:ea typeface="Calibri"/>
                <a:cs typeface="Times New Roman"/>
              </a:rPr>
              <a:t>st</a:t>
            </a: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  <a:t> WTO member to ratify</a:t>
            </a:r>
          </a:p>
          <a:p>
            <a:pPr marL="914400" lvl="2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Expected to improve awareness</a:t>
            </a:r>
          </a:p>
          <a:p>
            <a:pPr marL="914400" lvl="2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Reduce trade costs</a:t>
            </a:r>
          </a:p>
          <a:p>
            <a:pPr marL="914400" lvl="2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Improve export potential</a:t>
            </a:r>
          </a:p>
          <a:p>
            <a:pPr marL="914400" lvl="2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Improve FDI attraction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  <a:t>Set up National Trade Facilitation Committee 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>
                <a:solidFill>
                  <a:prstClr val="black"/>
                </a:solidFill>
                <a:cs typeface="Times New Roman"/>
              </a:rPr>
              <a:t>Launched National Single window system to streamline export and import documents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708-3CE8-4EF9-AF84-8CE4F1C5EF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56866"/>
      </p:ext>
    </p:extLst>
  </p:cSld>
  <p:clrMapOvr>
    <a:masterClrMapping/>
  </p:clrMapOvr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4_Office Theme">
  <a:themeElements>
    <a:clrScheme name="Custom 1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33B6D7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Ion">
    <a:maj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Ion">
    <a:maj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Ion">
    <a:maj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Ion">
    <a:maj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2001</Words>
  <Application>Microsoft Office PowerPoint</Application>
  <PresentationFormat>On-screen Show (4:3)</PresentationFormat>
  <Paragraphs>521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31</vt:i4>
      </vt:variant>
    </vt:vector>
  </HeadingPairs>
  <TitlesOfParts>
    <vt:vector size="66" baseType="lpstr">
      <vt:lpstr>Andalus</vt:lpstr>
      <vt:lpstr>Arial</vt:lpstr>
      <vt:lpstr>Arvo</vt:lpstr>
      <vt:lpstr>Britannic Bold</vt:lpstr>
      <vt:lpstr>Calibri</vt:lpstr>
      <vt:lpstr>Calibri Light</vt:lpstr>
      <vt:lpstr>Candara</vt:lpstr>
      <vt:lpstr>Century Gothic</vt:lpstr>
      <vt:lpstr>Dosis</vt:lpstr>
      <vt:lpstr>Garamond</vt:lpstr>
      <vt:lpstr>Iskoola Pota</vt:lpstr>
      <vt:lpstr>Lucida Sans</vt:lpstr>
      <vt:lpstr>Roboto Condensed</vt:lpstr>
      <vt:lpstr>Roboto Condensed Light</vt:lpstr>
      <vt:lpstr>Segoe UI</vt:lpstr>
      <vt:lpstr>Segoe UI Semibold</vt:lpstr>
      <vt:lpstr>Source Sans Pro</vt:lpstr>
      <vt:lpstr>Times New Roman</vt:lpstr>
      <vt:lpstr>Univers 57 Condensed</vt:lpstr>
      <vt:lpstr>Wingdings</vt:lpstr>
      <vt:lpstr>Wingdings 2</vt:lpstr>
      <vt:lpstr>Office Theme</vt:lpstr>
      <vt:lpstr>3_Office Theme</vt:lpstr>
      <vt:lpstr>5_Office Theme</vt:lpstr>
      <vt:lpstr>7_Office Theme</vt:lpstr>
      <vt:lpstr>10_Office Theme</vt:lpstr>
      <vt:lpstr>14_Office Theme</vt:lpstr>
      <vt:lpstr>6_Office Theme</vt:lpstr>
      <vt:lpstr>Cerimon template</vt:lpstr>
      <vt:lpstr>1_Salerio template</vt:lpstr>
      <vt:lpstr>4_Office Theme</vt:lpstr>
      <vt:lpstr>8_Office Theme</vt:lpstr>
      <vt:lpstr>9_Office Theme</vt:lpstr>
      <vt:lpstr>11_Office Theme</vt:lpstr>
      <vt:lpstr>2_Office Theme</vt:lpstr>
      <vt:lpstr>Sri Lanka: Next Trade and Investment Destination in Asia </vt:lpstr>
      <vt:lpstr>South Asian Region</vt:lpstr>
      <vt:lpstr>Sri Lanka in a Nutshell</vt:lpstr>
      <vt:lpstr>Sri Lanka in a Nutshell              cont’d….</vt:lpstr>
      <vt:lpstr>What is being done to Sustain the favourable economic outlook</vt:lpstr>
      <vt:lpstr>Sri Lanka is on an Ambitious  Trade Reform Agenda</vt:lpstr>
      <vt:lpstr>New Trade Policy</vt:lpstr>
      <vt:lpstr>National Export Strategy</vt:lpstr>
      <vt:lpstr>Trade Facilitation</vt:lpstr>
      <vt:lpstr>New Maritime &amp; Logistics Policy (under preparation)</vt:lpstr>
      <vt:lpstr>Sri Lanka as a Vibrant Trading Nation (US$ mn)</vt:lpstr>
      <vt:lpstr>Major Export Products</vt:lpstr>
      <vt:lpstr>Major Export Products       cont’d…</vt:lpstr>
      <vt:lpstr>Free  Ports &amp;  Bonded  Areas </vt:lpstr>
      <vt:lpstr>An Investment Regime</vt:lpstr>
      <vt:lpstr>FDI Trends – 1978 to 2017 </vt:lpstr>
      <vt:lpstr>Strategies for New Investments</vt:lpstr>
      <vt:lpstr>Identified 14 priority sectors</vt:lpstr>
      <vt:lpstr>Policy  &amp; Regulatory Reforms</vt:lpstr>
      <vt:lpstr>Development of Infrastructure</vt:lpstr>
      <vt:lpstr>PowerPoint Presentation</vt:lpstr>
      <vt:lpstr>PowerPoint Presentation</vt:lpstr>
      <vt:lpstr>Importance of EU Market</vt:lpstr>
      <vt:lpstr>Exports to EU</vt:lpstr>
      <vt:lpstr>Investment Projects from EU (In Commercial Operation)</vt:lpstr>
      <vt:lpstr>Investment Projects from EU – Sector wise (240 Projects in Commercial Operation)</vt:lpstr>
      <vt:lpstr>EU GSP+ and what it means to Sri Lanka</vt:lpstr>
      <vt:lpstr>How EU GSP+ works in Sri Lanka </vt:lpstr>
      <vt:lpstr>Potential Products for Sourcing &amp; FDI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Gillian-pc</dc:creator>
  <cp:lastModifiedBy>Lieven Van Mele</cp:lastModifiedBy>
  <cp:revision>133</cp:revision>
  <cp:lastPrinted>2018-05-10T08:26:57Z</cp:lastPrinted>
  <dcterms:created xsi:type="dcterms:W3CDTF">2018-05-03T08:39:12Z</dcterms:created>
  <dcterms:modified xsi:type="dcterms:W3CDTF">2018-05-17T05:10:36Z</dcterms:modified>
</cp:coreProperties>
</file>