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300" r:id="rId5"/>
    <p:sldId id="294" r:id="rId6"/>
    <p:sldId id="295" r:id="rId7"/>
    <p:sldId id="296" r:id="rId8"/>
    <p:sldId id="297" r:id="rId9"/>
    <p:sldId id="301" r:id="rId10"/>
    <p:sldId id="29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1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6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3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2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5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4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0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4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1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70398-F088-4964-B725-08C27956707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9456-5E13-47AD-A10C-A250A156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lias@arbio.r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362200"/>
            <a:ext cx="8686800" cy="1981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The Romanian Biomass and Biogas sector: Opportunities and trends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049982"/>
            <a:ext cx="868680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By Grigoris Papageorgiadis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Vice President of the Romanian Association of Biomass and Biogas, ARBIO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686800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Our profile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686800" cy="36576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legitimate voice of our sector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72 members from 14 countries, Belgium as well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Members in the </a:t>
            </a:r>
            <a:r>
              <a:rPr lang="en-US" sz="2400" dirty="0" err="1" smtClean="0">
                <a:solidFill>
                  <a:schemeClr val="tx1"/>
                </a:solidFill>
              </a:rPr>
              <a:t>ProAgro</a:t>
            </a:r>
            <a:r>
              <a:rPr lang="en-US" sz="2400" dirty="0" smtClean="0">
                <a:solidFill>
                  <a:schemeClr val="tx1"/>
                </a:solidFill>
              </a:rPr>
              <a:t> Farmers Federation (our providers </a:t>
            </a:r>
            <a:r>
              <a:rPr lang="en-US" sz="2400" smtClean="0">
                <a:solidFill>
                  <a:schemeClr val="tx1"/>
                </a:solidFill>
              </a:rPr>
              <a:t>and clients)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Members in the CNPR Confederation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Partners / strong relations with another 25+ Associations or representative bodies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3 major studies conducted by our team, approved and used by the Government and Independent Authorities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Members of AEBIOM (ARBIO President is also member of the board) and EBA.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Planning a “stronger collaboration” with the countries of South Eastern Europe, especially Moldova, Greece and Bulgaria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686800" cy="2362200"/>
          </a:xfrm>
        </p:spPr>
        <p:txBody>
          <a:bodyPr>
            <a:normAutofit/>
          </a:bodyPr>
          <a:lstStyle/>
          <a:p>
            <a:r>
              <a:rPr lang="en-US" sz="10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Thank you</a:t>
            </a:r>
            <a:endParaRPr lang="en-US" sz="10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745" y="4495800"/>
            <a:ext cx="8686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Grigoris </a:t>
            </a:r>
            <a:r>
              <a:rPr lang="en-US" dirty="0" smtClean="0">
                <a:solidFill>
                  <a:schemeClr val="tx1"/>
                </a:solidFill>
              </a:rPr>
              <a:t>Papageorgiadis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n-US" b="1" u="sng" dirty="0" err="1" smtClean="0">
                <a:solidFill>
                  <a:schemeClr val="tx1"/>
                </a:solidFill>
                <a:hlinkClick r:id="rId3"/>
              </a:rPr>
              <a:t>gp</a:t>
            </a:r>
            <a:r>
              <a:rPr lang="ro-RO" b="1" u="sng" dirty="0" smtClean="0">
                <a:solidFill>
                  <a:schemeClr val="tx1"/>
                </a:solidFill>
                <a:hlinkClick r:id="rId3"/>
              </a:rPr>
              <a:t>@arbio.ro</a:t>
            </a:r>
            <a:endParaRPr lang="ro-RO" b="1" u="sng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Romanian Renewable Energy sector, May 2016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8686800" cy="38862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5.000+ MW have been constructed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About 110 MW of Biomass and Biogas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“green certificates’ scheme” has practically failed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There are much more green certificates (</a:t>
            </a:r>
            <a:r>
              <a:rPr lang="en-US" sz="2400" dirty="0" err="1" smtClean="0">
                <a:solidFill>
                  <a:schemeClr val="tx1"/>
                </a:solidFill>
              </a:rPr>
              <a:t>g.c</a:t>
            </a:r>
            <a:r>
              <a:rPr lang="en-US" sz="2400" dirty="0" smtClean="0">
                <a:solidFill>
                  <a:schemeClr val="tx1"/>
                </a:solidFill>
              </a:rPr>
              <a:t>.) in the market than the established quota, circa 5 mil </a:t>
            </a:r>
            <a:r>
              <a:rPr lang="en-US" sz="2400" dirty="0" err="1" smtClean="0">
                <a:solidFill>
                  <a:schemeClr val="tx1"/>
                </a:solidFill>
              </a:rPr>
              <a:t>g.c</a:t>
            </a:r>
            <a:r>
              <a:rPr lang="en-US" sz="2400" dirty="0" smtClean="0">
                <a:solidFill>
                  <a:schemeClr val="tx1"/>
                </a:solidFill>
              </a:rPr>
              <a:t>. more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 2017 the postponed </a:t>
            </a:r>
            <a:r>
              <a:rPr lang="en-US" sz="2400" dirty="0" err="1" smtClean="0">
                <a:solidFill>
                  <a:schemeClr val="tx1"/>
                </a:solidFill>
              </a:rPr>
              <a:t>g.c</a:t>
            </a:r>
            <a:r>
              <a:rPr lang="en-US" sz="2400" dirty="0" smtClean="0">
                <a:solidFill>
                  <a:schemeClr val="tx1"/>
                </a:solidFill>
              </a:rPr>
              <a:t>. will also enter into force, creating a dramatic situation for the majority of Renewable Energy producers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Most of the proposed “solutions” proposed will create an even worse situation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7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Romanian Association of Biomass and Biogas: </a:t>
            </a:r>
            <a:br>
              <a:rPr lang="en-US" sz="2400" b="1" dirty="0" smtClean="0">
                <a:latin typeface="Cambria" panose="02040503050406030204" pitchFamily="18" charset="0"/>
              </a:rPr>
            </a:br>
            <a:r>
              <a:rPr lang="en-US" sz="2400" b="1" dirty="0" smtClean="0">
                <a:latin typeface="Cambria" panose="02040503050406030204" pitchFamily="18" charset="0"/>
              </a:rPr>
              <a:t>Our approach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8686800" cy="3657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Since 2013, we have been saying that “Biomass and Biogas are not JUST Renewable Energy, but ALSO Renewable Energy” (plus many more things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 the beginning we came with proposals so as to resolve the problem (2013: “minimum price / all </a:t>
            </a:r>
            <a:r>
              <a:rPr lang="en-US" sz="2400" dirty="0" err="1" smtClean="0">
                <a:solidFill>
                  <a:schemeClr val="tx1"/>
                </a:solidFill>
              </a:rPr>
              <a:t>g.c</a:t>
            </a:r>
            <a:r>
              <a:rPr lang="en-US" sz="2400" dirty="0" smtClean="0">
                <a:solidFill>
                  <a:schemeClr val="tx1"/>
                </a:solidFill>
              </a:rPr>
              <a:t>.)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Now we are working so as to separate our sector from the rest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are explaining to the authorities the multiple advantages of Biomass and Biogas in the Romanian economy, plus the EU Regulations regarding Waste, Heat, Energy Efficiency and Renewable Energy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0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Romanian Association of Biomass and Biogas: </a:t>
            </a:r>
            <a:br>
              <a:rPr lang="en-US" sz="2400" b="1" dirty="0" smtClean="0">
                <a:latin typeface="Cambria" panose="02040503050406030204" pitchFamily="18" charset="0"/>
              </a:rPr>
            </a:br>
            <a:r>
              <a:rPr lang="en-US" sz="2400" b="1" dirty="0" smtClean="0">
                <a:latin typeface="Cambria" panose="02040503050406030204" pitchFamily="18" charset="0"/>
              </a:rPr>
              <a:t>Our efforts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8686800" cy="4038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Biomass, Biogas and Geothermal energy are the only types of Renewable Energy that will be supported by EU Grants (60% of the total investment, which can be up to 15 million Euros)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232 million Euros available for projects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long list of new environmental taxes have been voted. Between them a tax of 18 Euros (80 Ron) in 2016 and 27 Euros (120 Ron) / ton in 2017, for every ton of waste reaching the landfill.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Principles of the National Energy Strategy clearly prioritize Biomass for the years to come (2014 – 2025)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actively participate in the preparation of the Heat Law, plus more Laws and regulations that are strictly related to our sector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We are preparing our intervention in the environmental sector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The Romanian Biomass and Biogas sector: </a:t>
            </a:r>
            <a:r>
              <a:rPr lang="en-US" sz="2400" b="1" dirty="0" smtClean="0">
                <a:latin typeface="Cambria" panose="02040503050406030204" pitchFamily="18" charset="0"/>
              </a:rPr>
              <a:t/>
            </a:r>
            <a:br>
              <a:rPr lang="en-US" sz="2400" b="1" dirty="0" smtClean="0">
                <a:latin typeface="Cambria" panose="02040503050406030204" pitchFamily="18" charset="0"/>
              </a:rPr>
            </a:br>
            <a:r>
              <a:rPr lang="en-US" sz="2400" b="1" dirty="0" smtClean="0">
                <a:latin typeface="Cambria" panose="02040503050406030204" pitchFamily="18" charset="0"/>
              </a:rPr>
              <a:t>Opportunities </a:t>
            </a:r>
            <a:r>
              <a:rPr lang="en-US" sz="2400" b="1" dirty="0">
                <a:latin typeface="Cambria" panose="02040503050406030204" pitchFamily="18" charset="0"/>
              </a:rPr>
              <a:t>and trends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8686800" cy="3657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announced last year that we will prepare ourselves our proposal for the new Biomass and Biogas subvention scheme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After a long debate and many corrections / fruitful proposals </a:t>
            </a:r>
            <a:r>
              <a:rPr lang="en-US" sz="2400" dirty="0" err="1" smtClean="0">
                <a:solidFill>
                  <a:schemeClr val="tx1"/>
                </a:solidFill>
              </a:rPr>
              <a:t>byt</a:t>
            </a:r>
            <a:r>
              <a:rPr lang="en-US" sz="2400" dirty="0" smtClean="0">
                <a:solidFill>
                  <a:schemeClr val="tx1"/>
                </a:solidFill>
              </a:rPr>
              <a:t> the Authorities, the project was presented to the Parliamentary Committee of Industry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Later on, it was deposited by 9 senators and deputies, between them the decision makers (President, Vice President </a:t>
            </a:r>
            <a:r>
              <a:rPr lang="en-US" sz="2400" dirty="0" err="1" smtClean="0">
                <a:solidFill>
                  <a:schemeClr val="tx1"/>
                </a:solidFill>
              </a:rPr>
              <a:t>etc</a:t>
            </a:r>
            <a:r>
              <a:rPr lang="en-US" sz="2400" dirty="0" smtClean="0">
                <a:solidFill>
                  <a:schemeClr val="tx1"/>
                </a:solidFill>
              </a:rPr>
              <a:t>) of this Parliamentary Committee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expect to start hearings in June and we try for the project to reach the plenary of the Parliament this Autumn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1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The Romanian Biomass and Biogas sector: </a:t>
            </a:r>
            <a:r>
              <a:rPr lang="en-US" sz="2400" b="1" dirty="0" smtClean="0">
                <a:latin typeface="Cambria" panose="02040503050406030204" pitchFamily="18" charset="0"/>
              </a:rPr>
              <a:t/>
            </a:r>
            <a:br>
              <a:rPr lang="en-US" sz="2400" b="1" dirty="0" smtClean="0">
                <a:latin typeface="Cambria" panose="02040503050406030204" pitchFamily="18" charset="0"/>
              </a:rPr>
            </a:br>
            <a:r>
              <a:rPr lang="en-US" sz="2400" b="1" dirty="0" smtClean="0">
                <a:latin typeface="Cambria" panose="02040503050406030204" pitchFamily="18" charset="0"/>
              </a:rPr>
              <a:t>Biomass and Biogas (proposed) Law. Key figures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8686800" cy="36576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It respects 5 EU Regulations and several National Laws and Strategies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It is one of the few projects in Europe where the cost is not supported by the end-consumer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“The polluter pays”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EU Regulation for municipal waste stipulates penalties for the countries which will send to </a:t>
            </a:r>
            <a:r>
              <a:rPr lang="en-US" sz="2400" dirty="0" err="1" smtClean="0">
                <a:solidFill>
                  <a:schemeClr val="tx1"/>
                </a:solidFill>
              </a:rPr>
              <a:t>lanfdills</a:t>
            </a:r>
            <a:r>
              <a:rPr lang="en-US" sz="2400" dirty="0" smtClean="0">
                <a:solidFill>
                  <a:schemeClr val="tx1"/>
                </a:solidFill>
              </a:rPr>
              <a:t> more than 50% of the total waste capacity. Cumulated penalties reach 500.000 Euros / day, circa 180 mil. Euros /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proposed to the Government, the Parliament and the decision makers: “Instead of paying this cost every year, why don’t you approve  scheme of 200 mil Euros for our sector, so as to resolve this problem?”</a:t>
            </a:r>
          </a:p>
        </p:txBody>
      </p:sp>
    </p:spTree>
    <p:extLst>
      <p:ext uri="{BB962C8B-B14F-4D97-AF65-F5344CB8AC3E}">
        <p14:creationId xmlns:p14="http://schemas.microsoft.com/office/powerpoint/2010/main" val="260992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The Romanian Biomass and Biogas sector: </a:t>
            </a:r>
            <a:br>
              <a:rPr lang="en-US" sz="2400" b="1" dirty="0">
                <a:latin typeface="Cambria" panose="02040503050406030204" pitchFamily="18" charset="0"/>
              </a:rPr>
            </a:br>
            <a:r>
              <a:rPr lang="en-US" sz="2400" b="1" dirty="0">
                <a:latin typeface="Cambria" panose="02040503050406030204" pitchFamily="18" charset="0"/>
              </a:rPr>
              <a:t>Biomass and Biogas (proposed) Law. Key figures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8686800" cy="36576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This scheme </a:t>
            </a:r>
            <a:r>
              <a:rPr lang="en-US" sz="2400" dirty="0">
                <a:solidFill>
                  <a:schemeClr val="tx1"/>
                </a:solidFill>
              </a:rPr>
              <a:t>is designed so as to offer support to projects with </a:t>
            </a:r>
            <a:r>
              <a:rPr lang="en-US" sz="2400" dirty="0" smtClean="0">
                <a:solidFill>
                  <a:schemeClr val="tx1"/>
                </a:solidFill>
              </a:rPr>
              <a:t>total installed </a:t>
            </a:r>
            <a:r>
              <a:rPr lang="en-US" sz="2400" dirty="0">
                <a:solidFill>
                  <a:schemeClr val="tx1"/>
                </a:solidFill>
              </a:rPr>
              <a:t>capacity of 300 MW, with the “first comes, first served” </a:t>
            </a:r>
            <a:r>
              <a:rPr lang="en-US" sz="2400" dirty="0" smtClean="0">
                <a:solidFill>
                  <a:schemeClr val="tx1"/>
                </a:solidFill>
              </a:rPr>
              <a:t>principle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Like this, there will be no </a:t>
            </a:r>
            <a:r>
              <a:rPr lang="en-US" sz="2400" dirty="0" err="1" smtClean="0">
                <a:solidFill>
                  <a:schemeClr val="tx1"/>
                </a:solidFill>
              </a:rPr>
              <a:t>risc</a:t>
            </a:r>
            <a:r>
              <a:rPr lang="en-US" sz="2400" dirty="0" smtClean="0">
                <a:solidFill>
                  <a:schemeClr val="tx1"/>
                </a:solidFill>
              </a:rPr>
              <a:t> for a project to remain unpaid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125 – 140 MW of (electrical) energy, secured for Waste to Energy </a:t>
            </a:r>
            <a:r>
              <a:rPr lang="en-US" sz="2400" dirty="0" smtClean="0">
                <a:solidFill>
                  <a:schemeClr val="tx1"/>
                </a:solidFill>
              </a:rPr>
              <a:t>projects, so as to avoid the penalties by EU.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160 – 175 MW for other Biomass and Biogas projects, split in regions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Additional </a:t>
            </a:r>
            <a:r>
              <a:rPr lang="en-US" sz="2400" dirty="0">
                <a:solidFill>
                  <a:schemeClr val="tx1"/>
                </a:solidFill>
              </a:rPr>
              <a:t>support for </a:t>
            </a:r>
            <a:r>
              <a:rPr lang="en-US" sz="2400" dirty="0" smtClean="0">
                <a:solidFill>
                  <a:schemeClr val="tx1"/>
                </a:solidFill>
              </a:rPr>
              <a:t>Biomass Heat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 “licenses’ trade” with strict rules for the applicants</a:t>
            </a:r>
          </a:p>
        </p:txBody>
      </p:sp>
    </p:spTree>
    <p:extLst>
      <p:ext uri="{BB962C8B-B14F-4D97-AF65-F5344CB8AC3E}">
        <p14:creationId xmlns:p14="http://schemas.microsoft.com/office/powerpoint/2010/main" val="171239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The Romanian Biomass and Biogas sector: </a:t>
            </a:r>
            <a:br>
              <a:rPr lang="en-US" sz="2400" b="1" dirty="0">
                <a:latin typeface="Cambria" panose="02040503050406030204" pitchFamily="18" charset="0"/>
              </a:rPr>
            </a:br>
            <a:r>
              <a:rPr lang="en-US" sz="2400" b="1" dirty="0">
                <a:latin typeface="Cambria" panose="02040503050406030204" pitchFamily="18" charset="0"/>
              </a:rPr>
              <a:t>Biomass and Biogas (proposed) Law. Key figures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8686800" cy="36576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Proposed IRR: 8,5% for “simple” projects, without added value to the Romanian economy (without financing, on equity)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Proposed IRR for projects using as </a:t>
            </a:r>
            <a:r>
              <a:rPr lang="en-US" sz="2400" dirty="0" smtClean="0">
                <a:solidFill>
                  <a:schemeClr val="tx1"/>
                </a:solidFill>
              </a:rPr>
              <a:t>fuel municipal </a:t>
            </a:r>
            <a:r>
              <a:rPr lang="en-US" sz="2400" dirty="0" smtClean="0">
                <a:solidFill>
                  <a:schemeClr val="tx1"/>
                </a:solidFill>
              </a:rPr>
              <a:t>waste, forest residues, agricultural waste, including cogeneration of high efficiency: 11% (without financing, on equity)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Feed in Premium for projects &lt; 1 MW installed capacity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Feed in Premium (after tender) for projects &gt; 1 MW.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Revenues 100% </a:t>
            </a:r>
            <a:r>
              <a:rPr lang="en-US" sz="2400" dirty="0" smtClean="0">
                <a:solidFill>
                  <a:schemeClr val="tx1"/>
                </a:solidFill>
              </a:rPr>
              <a:t>secured (for the 300 MW)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6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The Romanian Biomass and Biogas sector: </a:t>
            </a:r>
            <a:br>
              <a:rPr lang="en-US" sz="2400" b="1" dirty="0">
                <a:latin typeface="Cambria" panose="02040503050406030204" pitchFamily="18" charset="0"/>
              </a:rPr>
            </a:br>
            <a:r>
              <a:rPr lang="en-US" sz="2400" b="1" dirty="0">
                <a:latin typeface="Cambria" panose="02040503050406030204" pitchFamily="18" charset="0"/>
              </a:rPr>
              <a:t>Biomass and Biogas (proposed) Law. Key figures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8686800" cy="3657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Proposed calendar (fingers crossed):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Autumn 2016: Voting in the Romanian Parliament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Autumn / Winter 2016: Law to be sen</a:t>
            </a:r>
            <a:r>
              <a:rPr lang="en-US" sz="2400" dirty="0" smtClean="0">
                <a:solidFill>
                  <a:schemeClr val="tx1"/>
                </a:solidFill>
              </a:rPr>
              <a:t>t to DG Competition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Summer 2017: Approval by DG Competition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Autumn 2017: Implementation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Scheme open until: 2024 or when the projects will be built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954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Office Theme</vt:lpstr>
      <vt:lpstr>The Romanian Biomass and Biogas sector: Opportunities and trends</vt:lpstr>
      <vt:lpstr>Romanian Renewable Energy sector, May 2016</vt:lpstr>
      <vt:lpstr>Romanian Association of Biomass and Biogas:  Our approach</vt:lpstr>
      <vt:lpstr>Romanian Association of Biomass and Biogas:  Our efforts</vt:lpstr>
      <vt:lpstr>The Romanian Biomass and Biogas sector:  Opportunities and trends</vt:lpstr>
      <vt:lpstr>The Romanian Biomass and Biogas sector:  Biomass and Biogas (proposed) Law. Key figures</vt:lpstr>
      <vt:lpstr>The Romanian Biomass and Biogas sector:  Biomass and Biogas (proposed) Law. Key figures</vt:lpstr>
      <vt:lpstr>The Romanian Biomass and Biogas sector:  Biomass and Biogas (proposed) Law. Key figures</vt:lpstr>
      <vt:lpstr>The Romanian Biomass and Biogas sector:  Biomass and Biogas (proposed) Law. Key figures</vt:lpstr>
      <vt:lpstr>Our profile</vt:lpstr>
      <vt:lpstr>Thank you</vt:lpstr>
    </vt:vector>
  </TitlesOfParts>
  <Company>MORE Group of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HGGJKGGHKJ</dc:title>
  <dc:creator>Grigoris Papageorgiadis</dc:creator>
  <cp:lastModifiedBy>Ilias Papageorgiadis</cp:lastModifiedBy>
  <cp:revision>20</cp:revision>
  <dcterms:created xsi:type="dcterms:W3CDTF">2016-04-06T12:06:54Z</dcterms:created>
  <dcterms:modified xsi:type="dcterms:W3CDTF">2016-05-24T00:04:59Z</dcterms:modified>
</cp:coreProperties>
</file>