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81" r:id="rId6"/>
    <p:sldId id="282" r:id="rId7"/>
    <p:sldId id="283" r:id="rId8"/>
    <p:sldId id="284" r:id="rId9"/>
    <p:sldId id="285" r:id="rId10"/>
    <p:sldId id="286" r:id="rId11"/>
    <p:sldId id="278" r:id="rId12"/>
    <p:sldId id="280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4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1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0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12DB-F280-4941-B4D6-1FB4AB3E2AB4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E914-2116-4D5D-B09C-A1CD4F7F4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5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igoris\Desktop\frontă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374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63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INVESTMENT OPPORTUNITIES IN ROMANIA</a:t>
            </a:r>
          </a:p>
          <a:p>
            <a:pPr algn="ctr"/>
            <a:r>
              <a:rPr lang="en-US" b="1" dirty="0" smtClean="0"/>
              <a:t>MA</a:t>
            </a:r>
            <a:r>
              <a:rPr lang="en-US" b="1" dirty="0" smtClean="0"/>
              <a:t>Y </a:t>
            </a:r>
            <a:r>
              <a:rPr lang="en-US" b="1" dirty="0" smtClean="0"/>
              <a:t>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3455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Investments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376359"/>
            <a:ext cx="83693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Market direction:	</a:t>
            </a:r>
            <a:r>
              <a:rPr lang="en-US" altLang="en-US" sz="1800" dirty="0" smtClean="0">
                <a:latin typeface="Calibri" pitchFamily="34" charset="0"/>
              </a:rPr>
              <a:t>Upwards</a:t>
            </a:r>
            <a:endParaRPr lang="en-US" altLang="en-US" sz="1800" dirty="0" smtClean="0">
              <a:latin typeface="Calibri" pitchFamily="34" charset="0"/>
            </a:endParaRPr>
          </a:p>
          <a:p>
            <a:r>
              <a:rPr lang="en-GB" altLang="en-US" sz="1800" dirty="0" smtClean="0">
                <a:latin typeface="Calibri" pitchFamily="34" charset="0"/>
              </a:rPr>
              <a:t>Income generating: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  <a:r>
              <a:rPr lang="en-GB" altLang="en-US" sz="1800" dirty="0" smtClean="0">
                <a:latin typeface="Calibri" pitchFamily="34" charset="0"/>
              </a:rPr>
              <a:t>7 – 9% on prime locations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  <a:r>
              <a:rPr lang="en-GB" altLang="en-US" sz="1800" dirty="0" smtClean="0">
                <a:latin typeface="Calibri" pitchFamily="34" charset="0"/>
              </a:rPr>
              <a:t> (calculating on low rents)</a:t>
            </a:r>
          </a:p>
          <a:p>
            <a:pPr marL="0" indent="0">
              <a:buNone/>
            </a:pPr>
            <a:r>
              <a:rPr lang="en-GB" altLang="en-US" sz="1800" dirty="0" smtClean="0">
                <a:latin typeface="Calibri" pitchFamily="34" charset="0"/>
              </a:rPr>
              <a:t> 			8,5 – 10% on secondary locations</a:t>
            </a:r>
          </a:p>
          <a:p>
            <a:pPr marL="0" indent="0">
              <a:buNone/>
            </a:pPr>
            <a:endParaRPr lang="en-GB" altLang="en-US" sz="1800" dirty="0" smtClean="0">
              <a:latin typeface="Calibri" pitchFamily="34" charset="0"/>
            </a:endParaRPr>
          </a:p>
          <a:p>
            <a:r>
              <a:rPr lang="en-US" altLang="en-US" sz="1800" dirty="0" smtClean="0">
                <a:latin typeface="Calibri" pitchFamily="34" charset="0"/>
              </a:rPr>
              <a:t>Office buildings:	6,5 – 8% (A’ Class) </a:t>
            </a:r>
          </a:p>
          <a:p>
            <a:r>
              <a:rPr lang="en-US" altLang="en-US" sz="1800" dirty="0" smtClean="0">
                <a:latin typeface="Calibri" pitchFamily="34" charset="0"/>
              </a:rPr>
              <a:t>Apartments (bulk):	6 – 9% </a:t>
            </a:r>
          </a:p>
          <a:p>
            <a:r>
              <a:rPr lang="en-US" altLang="en-US" sz="1800" dirty="0" smtClean="0">
                <a:latin typeface="Calibri" pitchFamily="34" charset="0"/>
              </a:rPr>
              <a:t>Industrial / Logistics:	9 – 11%</a:t>
            </a:r>
          </a:p>
          <a:p>
            <a:pPr marL="0" indent="0">
              <a:buNone/>
            </a:pPr>
            <a:endParaRPr lang="en-US" altLang="en-US" sz="1800" dirty="0" smtClean="0">
              <a:latin typeface="Calibri" pitchFamily="34" charset="0"/>
            </a:endParaRPr>
          </a:p>
          <a:p>
            <a:r>
              <a:rPr lang="en-US" altLang="en-US" sz="1800" dirty="0" smtClean="0">
                <a:latin typeface="Calibri" pitchFamily="34" charset="0"/>
              </a:rPr>
              <a:t>Developments:		Many opportunities in the residential sector</a:t>
            </a:r>
          </a:p>
          <a:p>
            <a:r>
              <a:rPr lang="en-US" altLang="en-US" sz="1800" dirty="0" smtClean="0">
                <a:latin typeface="Calibri" pitchFamily="34" charset="0"/>
              </a:rPr>
              <a:t>Other:		Prices are still “not very high”</a:t>
            </a:r>
          </a:p>
          <a:p>
            <a:r>
              <a:rPr lang="en-US" altLang="en-US" sz="1800" dirty="0" smtClean="0">
                <a:latin typeface="Calibri" pitchFamily="34" charset="0"/>
              </a:rPr>
              <a:t>Forecast: 		The city is under improvement, major projects are expected in the years to come and new poles of interest start to be formed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69757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COMPANY PROFILE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7350" y="1926311"/>
            <a:ext cx="8369300" cy="446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MORE Real Estate Services is active in Romania since 2004</a:t>
            </a:r>
          </a:p>
          <a:p>
            <a:r>
              <a:rPr lang="en-GB" altLang="en-US" sz="1800" dirty="0" smtClean="0">
                <a:latin typeface="Calibri" pitchFamily="34" charset="0"/>
              </a:rPr>
              <a:t>For several years, it ranked in the top 10 of Romanian Consulting and Brokerage Real Estate firms*	</a:t>
            </a:r>
          </a:p>
          <a:p>
            <a:r>
              <a:rPr lang="en-GB" altLang="en-US" sz="1800" dirty="0" smtClean="0">
                <a:latin typeface="Calibri" pitchFamily="34" charset="0"/>
              </a:rPr>
              <a:t>Since 2006 it has been serving investors from 42 countries around the world</a:t>
            </a:r>
          </a:p>
          <a:p>
            <a:r>
              <a:rPr lang="en-US" altLang="en-US" sz="1800" dirty="0" smtClean="0">
                <a:latin typeface="Calibri" pitchFamily="34" charset="0"/>
              </a:rPr>
              <a:t>Has consulted / brokered 350+ transactions, valued more than 550 mil Euros</a:t>
            </a:r>
            <a:endParaRPr lang="en-US" altLang="en-US" sz="1800" dirty="0">
              <a:latin typeface="Calibri" pitchFamily="34" charset="0"/>
            </a:endParaRPr>
          </a:p>
          <a:p>
            <a:r>
              <a:rPr lang="en-US" altLang="en-US" sz="1800" dirty="0" smtClean="0">
                <a:latin typeface="Calibri" pitchFamily="34" charset="0"/>
              </a:rPr>
              <a:t>Vast experience in small, medium and large deals</a:t>
            </a:r>
          </a:p>
          <a:p>
            <a:r>
              <a:rPr lang="en-US" altLang="en-US" sz="1800" dirty="0" smtClean="0">
                <a:latin typeface="Calibri" pitchFamily="34" charset="0"/>
              </a:rPr>
              <a:t>It is active in Bucharest and other major Romanian cities</a:t>
            </a:r>
          </a:p>
          <a:p>
            <a:r>
              <a:rPr lang="en-US" altLang="en-US" sz="1800" dirty="0" smtClean="0">
                <a:latin typeface="Calibri" pitchFamily="34" charset="0"/>
              </a:rPr>
              <a:t>Covers all market segments, with priority to: Investments, Residential, Commercial</a:t>
            </a:r>
          </a:p>
          <a:p>
            <a:r>
              <a:rPr lang="en-US" altLang="en-US" sz="1800" dirty="0" smtClean="0">
                <a:latin typeface="Calibri" pitchFamily="34" charset="0"/>
              </a:rPr>
              <a:t>Has published several market reports since 2008</a:t>
            </a:r>
          </a:p>
          <a:p>
            <a:r>
              <a:rPr lang="en-US" altLang="en-US" sz="1800" dirty="0" smtClean="0">
                <a:latin typeface="Calibri" pitchFamily="34" charset="0"/>
              </a:rPr>
              <a:t>Works with several collaborators + banks and liquidators for their portfolios</a:t>
            </a:r>
          </a:p>
          <a:p>
            <a:r>
              <a:rPr lang="en-US" altLang="en-US" sz="1800" dirty="0" smtClean="0">
                <a:latin typeface="Calibri" pitchFamily="34" charset="0"/>
              </a:rPr>
              <a:t>Expert in off-market deals</a:t>
            </a:r>
          </a:p>
          <a:p>
            <a:r>
              <a:rPr lang="en-US" altLang="en-US" sz="1800" dirty="0" smtClean="0">
                <a:latin typeface="Calibri" pitchFamily="34" charset="0"/>
              </a:rPr>
              <a:t>One-stop-shop for all the phases of a transaction. From setting up a company and market studies, to construction, marketing campaigns and sales / leases.</a:t>
            </a:r>
          </a:p>
          <a:p>
            <a:pPr marL="0" indent="0">
              <a:buNone/>
            </a:pPr>
            <a:r>
              <a:rPr lang="en-GB" altLang="en-US" sz="1200" dirty="0" smtClean="0">
                <a:latin typeface="Calibri" pitchFamily="34" charset="0"/>
              </a:rPr>
              <a:t>* According to studies published by Ernst &amp; Young</a:t>
            </a:r>
            <a:endParaRPr lang="en-GB" altLang="en-US" sz="1200" dirty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42800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PIPELINE OF PROJECTS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7350" y="2452611"/>
            <a:ext cx="83693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None/>
            </a:pPr>
            <a:r>
              <a:rPr lang="en-US" altLang="en-US" sz="2400" b="1" dirty="0" smtClean="0">
                <a:latin typeface="Calibri" pitchFamily="34" charset="0"/>
              </a:rPr>
              <a:t>Together with its collaborators, MORE Real Estate Services is able to offer you a diverse pipeline of projects in Bucharest.</a:t>
            </a:r>
          </a:p>
          <a:p>
            <a:pPr marL="0" indent="0" algn="just">
              <a:buNone/>
            </a:pPr>
            <a:endParaRPr lang="en-US" altLang="en-US" sz="2400" b="1" dirty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en-US" altLang="en-US" sz="2400" b="1" dirty="0" smtClean="0">
                <a:latin typeface="Calibri" pitchFamily="34" charset="0"/>
              </a:rPr>
              <a:t>These projects are in different phases and represent verified investment options, with solid potential and very promising IRR</a:t>
            </a:r>
          </a:p>
          <a:p>
            <a:pPr marL="0" indent="0" algn="just">
              <a:buNone/>
            </a:pPr>
            <a:endParaRPr lang="en-US" altLang="en-US" sz="2400" b="1" dirty="0">
              <a:latin typeface="Calibri" pitchFamily="34" charset="0"/>
            </a:endParaRPr>
          </a:p>
          <a:p>
            <a:pPr marL="0" indent="0" algn="just">
              <a:buNone/>
            </a:pPr>
            <a:endParaRPr lang="en-US" altLang="en-US" sz="2400" b="1" dirty="0" smtClean="0">
              <a:latin typeface="Calibri" pitchFamily="34" charset="0"/>
            </a:endParaRPr>
          </a:p>
          <a:p>
            <a:pPr marL="0" indent="0" algn="just">
              <a:buNone/>
            </a:pPr>
            <a:endParaRPr lang="en-US" altLang="en-US" sz="2400" b="1" dirty="0" smtClean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50210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igoris\Desktop\frontă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374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52578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Thank You!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sz="3600" b="1" dirty="0" smtClean="0"/>
              <a:t>Grigoris Papageorgiadis: gp@more-group.eu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757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ROMANIA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     Key figures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570254"/>
            <a:ext cx="83693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Population: 		20,1 mil citizens</a:t>
            </a:r>
          </a:p>
          <a:p>
            <a:r>
              <a:rPr lang="en-GB" altLang="en-US" sz="1800" dirty="0" smtClean="0">
                <a:latin typeface="Calibri" pitchFamily="34" charset="0"/>
              </a:rPr>
              <a:t>GDP:			166 </a:t>
            </a:r>
            <a:r>
              <a:rPr lang="en-GB" altLang="en-US" sz="1800" dirty="0" err="1" smtClean="0">
                <a:latin typeface="Calibri" pitchFamily="34" charset="0"/>
              </a:rPr>
              <a:t>bil</a:t>
            </a:r>
            <a:r>
              <a:rPr lang="en-GB" altLang="en-US" sz="1800" dirty="0" smtClean="0">
                <a:latin typeface="Calibri" pitchFamily="34" charset="0"/>
              </a:rPr>
              <a:t> Euros*</a:t>
            </a:r>
          </a:p>
          <a:p>
            <a:r>
              <a:rPr lang="en-US" altLang="en-US" sz="1800" dirty="0" smtClean="0">
                <a:latin typeface="Calibri" pitchFamily="34" charset="0"/>
              </a:rPr>
              <a:t>GDP Growth, 2015:	3,8%, second in Europe 	(Projection 4 – 4,5% in 2016)</a:t>
            </a:r>
          </a:p>
          <a:p>
            <a:r>
              <a:rPr lang="en-US" altLang="en-US" sz="1800" dirty="0" smtClean="0">
                <a:latin typeface="Calibri" pitchFamily="34" charset="0"/>
              </a:rPr>
              <a:t>Inflation:		0,5 – 1%*</a:t>
            </a:r>
          </a:p>
          <a:p>
            <a:r>
              <a:rPr lang="en-GB" altLang="en-US" sz="1800" dirty="0" smtClean="0">
                <a:latin typeface="Calibri" pitchFamily="34" charset="0"/>
              </a:rPr>
              <a:t>Unemployment:	6,5 – 7%* 	(In Bucharest and big cities: 0,5 – 2%)</a:t>
            </a:r>
          </a:p>
          <a:p>
            <a:r>
              <a:rPr lang="en-US" altLang="en-US" sz="1800" dirty="0" smtClean="0">
                <a:latin typeface="Calibri" pitchFamily="34" charset="0"/>
              </a:rPr>
              <a:t>Bucharest’ GDP stands at 140% of the European average </a:t>
            </a:r>
          </a:p>
          <a:p>
            <a:r>
              <a:rPr lang="en-GB" altLang="en-US" sz="1800" dirty="0" err="1" smtClean="0">
                <a:latin typeface="Calibri" pitchFamily="34" charset="0"/>
              </a:rPr>
              <a:t>Cluj</a:t>
            </a:r>
            <a:r>
              <a:rPr lang="en-GB" altLang="en-US" sz="1800" dirty="0" smtClean="0">
                <a:latin typeface="Calibri" pitchFamily="34" charset="0"/>
              </a:rPr>
              <a:t>, Timisoara and more Romanian cities’ GDP stands at 70 – 85% of the EU average</a:t>
            </a:r>
          </a:p>
          <a:p>
            <a:r>
              <a:rPr lang="en-US" altLang="en-US" sz="1800" dirty="0" smtClean="0">
                <a:latin typeface="Calibri" pitchFamily="34" charset="0"/>
              </a:rPr>
              <a:t>Exports, 2015:		54,5 </a:t>
            </a:r>
            <a:r>
              <a:rPr lang="en-US" altLang="en-US" sz="1800" dirty="0" err="1" smtClean="0">
                <a:latin typeface="Calibri" pitchFamily="34" charset="0"/>
              </a:rPr>
              <a:t>bil</a:t>
            </a:r>
            <a:r>
              <a:rPr lang="en-US" altLang="en-US" sz="1800" dirty="0" smtClean="0">
                <a:latin typeface="Calibri" pitchFamily="34" charset="0"/>
              </a:rPr>
              <a:t> Euro</a:t>
            </a:r>
          </a:p>
          <a:p>
            <a:endParaRPr lang="en-US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GB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GB" altLang="en-US" sz="1200" dirty="0" smtClean="0">
                <a:latin typeface="Calibri" pitchFamily="34" charset="0"/>
              </a:rPr>
              <a:t>* Estimation announced for 2016</a:t>
            </a:r>
            <a:endParaRPr lang="en-GB" altLang="en-US" sz="1200" dirty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632131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ROMANIA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     Fiscal Policy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570254"/>
            <a:ext cx="83693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Tax on Profit: 		16% 	(flat)</a:t>
            </a:r>
          </a:p>
          <a:p>
            <a:r>
              <a:rPr lang="en-GB" altLang="en-US" sz="1800" dirty="0" smtClean="0">
                <a:latin typeface="Calibri" pitchFamily="34" charset="0"/>
              </a:rPr>
              <a:t>Tax on </a:t>
            </a:r>
            <a:r>
              <a:rPr lang="en-GB" altLang="en-US" sz="1800" dirty="0" err="1" smtClean="0">
                <a:latin typeface="Calibri" pitchFamily="34" charset="0"/>
              </a:rPr>
              <a:t>Dividents</a:t>
            </a:r>
            <a:r>
              <a:rPr lang="en-GB" altLang="en-US" sz="1800" dirty="0" smtClean="0">
                <a:latin typeface="Calibri" pitchFamily="34" charset="0"/>
              </a:rPr>
              <a:t>:	  5%	(flat)</a:t>
            </a:r>
          </a:p>
          <a:p>
            <a:r>
              <a:rPr lang="en-GB" altLang="en-US" sz="1800" dirty="0" smtClean="0">
                <a:latin typeface="Calibri" pitchFamily="34" charset="0"/>
              </a:rPr>
              <a:t>General VAT:		20%</a:t>
            </a:r>
          </a:p>
          <a:p>
            <a:r>
              <a:rPr lang="en-US" altLang="en-US" sz="1800" dirty="0" smtClean="0">
                <a:latin typeface="Calibri" pitchFamily="34" charset="0"/>
              </a:rPr>
              <a:t>VAT on apartments:	  5%	(for apartments worth up to </a:t>
            </a:r>
            <a:r>
              <a:rPr lang="en-US" altLang="en-US" sz="1800" dirty="0" smtClean="0">
                <a:latin typeface="Calibri" pitchFamily="34" charset="0"/>
              </a:rPr>
              <a:t>101.000 </a:t>
            </a:r>
            <a:r>
              <a:rPr lang="en-US" altLang="en-US" sz="1800" dirty="0" smtClean="0">
                <a:latin typeface="Calibri" pitchFamily="34" charset="0"/>
              </a:rPr>
              <a:t>Euro)</a:t>
            </a:r>
          </a:p>
          <a:p>
            <a:r>
              <a:rPr lang="en-US" altLang="en-US" sz="1800" dirty="0" smtClean="0">
                <a:latin typeface="Calibri" pitchFamily="34" charset="0"/>
              </a:rPr>
              <a:t>VAT on lands / buildings:	  0</a:t>
            </a:r>
            <a:r>
              <a:rPr lang="en-US" altLang="en-US" sz="1800" dirty="0" smtClean="0">
                <a:latin typeface="Calibri" pitchFamily="34" charset="0"/>
              </a:rPr>
              <a:t>%	(when transaction between companies)</a:t>
            </a:r>
            <a:endParaRPr lang="en-US" altLang="en-US" sz="1800" dirty="0" smtClean="0">
              <a:latin typeface="Calibri" pitchFamily="34" charset="0"/>
            </a:endParaRPr>
          </a:p>
          <a:p>
            <a:r>
              <a:rPr lang="en-US" altLang="en-US" sz="1800" dirty="0" smtClean="0">
                <a:latin typeface="Calibri" pitchFamily="34" charset="0"/>
              </a:rPr>
              <a:t>Property tax:	 	Residential: 0,1 – 0,3% / year. Commercial: 0,4 – 1,5% </a:t>
            </a:r>
          </a:p>
          <a:p>
            <a:r>
              <a:rPr lang="en-GB" altLang="en-US" sz="1800" dirty="0" smtClean="0">
                <a:latin typeface="Calibri" pitchFamily="34" charset="0"/>
              </a:rPr>
              <a:t>Transaction costs:	  2 – 3% for amounts up to 200.000 Euro. For larger </a:t>
            </a:r>
          </a:p>
          <a:p>
            <a:pPr marL="0" indent="0">
              <a:buNone/>
            </a:pPr>
            <a:r>
              <a:rPr lang="en-GB" altLang="en-US" sz="1800" dirty="0">
                <a:latin typeface="Calibri" pitchFamily="34" charset="0"/>
              </a:rPr>
              <a:t> </a:t>
            </a:r>
            <a:r>
              <a:rPr lang="en-GB" altLang="en-US" sz="1800" dirty="0" smtClean="0">
                <a:latin typeface="Calibri" pitchFamily="34" charset="0"/>
              </a:rPr>
              <a:t>			amounts the % can drop as long as 1 – 1,2%  </a:t>
            </a:r>
          </a:p>
          <a:p>
            <a:r>
              <a:rPr lang="en-US" altLang="en-US" sz="1800" dirty="0" smtClean="0">
                <a:latin typeface="Calibri" pitchFamily="34" charset="0"/>
              </a:rPr>
              <a:t>Loans to company:	Can be reimbursed without problems</a:t>
            </a:r>
          </a:p>
          <a:p>
            <a:pPr marL="0" indent="0">
              <a:buNone/>
            </a:pPr>
            <a:endParaRPr lang="en-GB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GB" altLang="en-US" sz="1200" dirty="0" smtClean="0">
                <a:latin typeface="Calibri" pitchFamily="34" charset="0"/>
              </a:rPr>
              <a:t>* Estimation announced for 2016</a:t>
            </a:r>
            <a:endParaRPr lang="en-GB" altLang="en-US" sz="1200" dirty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87387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Romania</a:t>
            </a:r>
            <a:endParaRPr lang="en-GB" alt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2543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b="1" dirty="0" smtClean="0">
                <a:latin typeface="Calibri" pitchFamily="34" charset="0"/>
              </a:rPr>
              <a:t>Average (asked) prices / useful </a:t>
            </a:r>
            <a:r>
              <a:rPr lang="en-US" altLang="en-US" b="1" dirty="0" err="1" smtClean="0">
                <a:latin typeface="Calibri" pitchFamily="34" charset="0"/>
              </a:rPr>
              <a:t>sq.m</a:t>
            </a:r>
            <a:r>
              <a:rPr lang="en-US" altLang="en-US" b="1" dirty="0" smtClean="0">
                <a:latin typeface="Calibri" pitchFamily="34" charset="0"/>
              </a:rPr>
              <a:t>. </a:t>
            </a:r>
            <a:endParaRPr lang="en-US" altLang="en-US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422522"/>
            <a:ext cx="83693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000" b="1" dirty="0" err="1" smtClean="0">
                <a:latin typeface="Calibri" pitchFamily="34" charset="0"/>
              </a:rPr>
              <a:t>Cluj</a:t>
            </a:r>
            <a:r>
              <a:rPr lang="en-US" altLang="en-US" sz="3000" b="1" dirty="0" smtClean="0">
                <a:latin typeface="Calibri" pitchFamily="34" charset="0"/>
              </a:rPr>
              <a:t>			1.198 Euros / useful </a:t>
            </a:r>
            <a:r>
              <a:rPr lang="en-US" altLang="en-US" sz="3000" b="1" dirty="0" err="1" smtClean="0">
                <a:latin typeface="Calibri" pitchFamily="34" charset="0"/>
              </a:rPr>
              <a:t>sq.m</a:t>
            </a:r>
            <a:r>
              <a:rPr lang="en-US" altLang="en-US" sz="3000" b="1" dirty="0" smtClean="0">
                <a:latin typeface="Calibri" pitchFamily="34" charset="0"/>
              </a:rPr>
              <a:t>.</a:t>
            </a:r>
            <a:endParaRPr lang="en-US" altLang="en-US" sz="3000" b="1" dirty="0" smtClean="0">
              <a:latin typeface="Calibri" pitchFamily="34" charset="0"/>
            </a:endParaRPr>
          </a:p>
          <a:p>
            <a:r>
              <a:rPr lang="en-GB" altLang="en-US" sz="3000" b="1" dirty="0" smtClean="0">
                <a:latin typeface="Calibri" pitchFamily="34" charset="0"/>
              </a:rPr>
              <a:t>Bucharest		1.121 Euros / useful </a:t>
            </a:r>
            <a:r>
              <a:rPr lang="en-GB" altLang="en-US" sz="3000" b="1" dirty="0" err="1" smtClean="0">
                <a:latin typeface="Calibri" pitchFamily="34" charset="0"/>
              </a:rPr>
              <a:t>sq.m</a:t>
            </a:r>
            <a:r>
              <a:rPr lang="en-GB" altLang="en-US" sz="3000" b="1" dirty="0" smtClean="0">
                <a:latin typeface="Calibri" pitchFamily="34" charset="0"/>
              </a:rPr>
              <a:t>.</a:t>
            </a:r>
            <a:endParaRPr lang="en-GB" altLang="en-US" sz="3000" b="1" dirty="0" smtClean="0">
              <a:latin typeface="Calibri" pitchFamily="34" charset="0"/>
            </a:endParaRPr>
          </a:p>
          <a:p>
            <a:r>
              <a:rPr lang="en-US" altLang="en-US" sz="3000" b="1" dirty="0" smtClean="0">
                <a:latin typeface="Calibri" pitchFamily="34" charset="0"/>
              </a:rPr>
              <a:t>Timisoara		1.000 Euros / useful </a:t>
            </a:r>
            <a:r>
              <a:rPr lang="en-US" altLang="en-US" sz="3000" b="1" dirty="0" err="1" smtClean="0">
                <a:latin typeface="Calibri" pitchFamily="34" charset="0"/>
              </a:rPr>
              <a:t>sq.m</a:t>
            </a:r>
            <a:r>
              <a:rPr lang="en-US" altLang="en-US" sz="3000" b="1" dirty="0" smtClean="0">
                <a:latin typeface="Calibri" pitchFamily="34" charset="0"/>
              </a:rPr>
              <a:t>.</a:t>
            </a:r>
            <a:endParaRPr lang="en-US" altLang="en-US" sz="3000" b="1" dirty="0" smtClean="0">
              <a:latin typeface="Calibri" pitchFamily="34" charset="0"/>
            </a:endParaRPr>
          </a:p>
          <a:p>
            <a:r>
              <a:rPr lang="en-US" altLang="en-US" sz="3000" b="1" dirty="0" smtClean="0">
                <a:latin typeface="Calibri" pitchFamily="34" charset="0"/>
              </a:rPr>
              <a:t>Constanta 		</a:t>
            </a:r>
            <a:r>
              <a:rPr lang="en-US" altLang="en-US" sz="3000" b="1" dirty="0">
                <a:latin typeface="Calibri" pitchFamily="34" charset="0"/>
              </a:rPr>
              <a:t>   956 Euros / useful </a:t>
            </a:r>
            <a:r>
              <a:rPr lang="en-US" altLang="en-US" sz="3000" b="1" dirty="0" err="1">
                <a:latin typeface="Calibri" pitchFamily="34" charset="0"/>
              </a:rPr>
              <a:t>sq.m</a:t>
            </a:r>
            <a:r>
              <a:rPr lang="en-US" altLang="en-US" sz="3000" b="1" dirty="0">
                <a:latin typeface="Calibri" pitchFamily="34" charset="0"/>
              </a:rPr>
              <a:t>.</a:t>
            </a:r>
            <a:endParaRPr lang="en-US" altLang="en-US" sz="3000" b="1" dirty="0" smtClean="0">
              <a:latin typeface="Calibri" pitchFamily="34" charset="0"/>
            </a:endParaRPr>
          </a:p>
          <a:p>
            <a:r>
              <a:rPr lang="en-US" altLang="en-US" sz="3000" b="1" dirty="0" smtClean="0">
                <a:latin typeface="Calibri" pitchFamily="34" charset="0"/>
              </a:rPr>
              <a:t>Brasov			   923</a:t>
            </a:r>
            <a:r>
              <a:rPr lang="en-US" altLang="en-US" sz="3000" b="1" dirty="0">
                <a:latin typeface="Calibri" pitchFamily="34" charset="0"/>
              </a:rPr>
              <a:t> Euros / useful </a:t>
            </a:r>
            <a:r>
              <a:rPr lang="en-US" altLang="en-US" sz="3000" b="1" dirty="0" err="1">
                <a:latin typeface="Calibri" pitchFamily="34" charset="0"/>
              </a:rPr>
              <a:t>sq.m</a:t>
            </a:r>
            <a:r>
              <a:rPr lang="en-US" altLang="en-US" sz="3000" b="1" dirty="0">
                <a:latin typeface="Calibri" pitchFamily="34" charset="0"/>
              </a:rPr>
              <a:t>.</a:t>
            </a:r>
            <a:endParaRPr lang="en-US" altLang="en-US" sz="3000" b="1" dirty="0" smtClean="0">
              <a:latin typeface="Calibri" pitchFamily="34" charset="0"/>
            </a:endParaRPr>
          </a:p>
          <a:p>
            <a:r>
              <a:rPr lang="en-US" altLang="en-US" sz="3000" b="1" dirty="0" smtClean="0">
                <a:latin typeface="Calibri" pitchFamily="34" charset="0"/>
              </a:rPr>
              <a:t>Iasi				   </a:t>
            </a:r>
            <a:r>
              <a:rPr lang="en-US" altLang="en-US" sz="3000" b="1" dirty="0">
                <a:latin typeface="Calibri" pitchFamily="34" charset="0"/>
              </a:rPr>
              <a:t>889 </a:t>
            </a:r>
            <a:r>
              <a:rPr lang="en-US" altLang="en-US" sz="3000" b="1" dirty="0" smtClean="0">
                <a:latin typeface="Calibri" pitchFamily="34" charset="0"/>
              </a:rPr>
              <a:t>Euros </a:t>
            </a:r>
            <a:r>
              <a:rPr lang="en-US" altLang="en-US" sz="3000" b="1" dirty="0">
                <a:latin typeface="Calibri" pitchFamily="34" charset="0"/>
              </a:rPr>
              <a:t>/ useful </a:t>
            </a:r>
            <a:r>
              <a:rPr lang="en-US" altLang="en-US" sz="3000" b="1" dirty="0" err="1">
                <a:latin typeface="Calibri" pitchFamily="34" charset="0"/>
              </a:rPr>
              <a:t>sq.m</a:t>
            </a:r>
            <a:r>
              <a:rPr lang="en-US" altLang="en-US" sz="3000" b="1" dirty="0">
                <a:latin typeface="Calibri" pitchFamily="34" charset="0"/>
              </a:rPr>
              <a:t>.</a:t>
            </a:r>
            <a:endParaRPr lang="en-US" altLang="en-US" sz="30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altLang="en-US" sz="1800" dirty="0">
                <a:latin typeface="Calibri" pitchFamily="34" charset="0"/>
              </a:rPr>
              <a:t> </a:t>
            </a:r>
            <a:r>
              <a:rPr lang="en-US" altLang="en-US" sz="1800" dirty="0" smtClean="0">
                <a:latin typeface="Calibri" pitchFamily="34" charset="0"/>
              </a:rPr>
              <a:t>	</a:t>
            </a:r>
            <a:endParaRPr lang="en-US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GB" altLang="en-US" sz="1200" dirty="0" smtClean="0">
                <a:latin typeface="Calibri" pitchFamily="34" charset="0"/>
              </a:rPr>
              <a:t>* </a:t>
            </a:r>
            <a:r>
              <a:rPr lang="en-GB" altLang="en-US" sz="1200" dirty="0" smtClean="0">
                <a:latin typeface="Calibri" pitchFamily="34" charset="0"/>
              </a:rPr>
              <a:t>Analysis by the no.1 Romania Property site, Imobiliare.ro </a:t>
            </a:r>
            <a:endParaRPr lang="en-GB" altLang="en-US" sz="1200" dirty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27951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      </a:t>
            </a:r>
            <a:r>
              <a:rPr lang="en-US" altLang="en-US" sz="2400" b="1" dirty="0" smtClean="0">
                <a:latin typeface="Calibri" pitchFamily="34" charset="0"/>
              </a:rPr>
              <a:t>Residential Sector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404055"/>
            <a:ext cx="8369300" cy="3914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Market direction:	Upwards</a:t>
            </a:r>
          </a:p>
          <a:p>
            <a:r>
              <a:rPr lang="en-GB" altLang="en-US" sz="1800" dirty="0" smtClean="0">
                <a:latin typeface="Calibri" pitchFamily="34" charset="0"/>
              </a:rPr>
              <a:t>Apartment prices, 2015:	+ 3,6% 	</a:t>
            </a:r>
          </a:p>
          <a:p>
            <a:r>
              <a:rPr lang="en-GB" altLang="en-US" sz="1800" dirty="0" smtClean="0">
                <a:latin typeface="Calibri" pitchFamily="34" charset="0"/>
              </a:rPr>
              <a:t>Units delivered, 2015:	11.000</a:t>
            </a:r>
          </a:p>
          <a:p>
            <a:r>
              <a:rPr lang="en-US" altLang="en-US" sz="1800" dirty="0" smtClean="0">
                <a:latin typeface="Calibri" pitchFamily="34" charset="0"/>
              </a:rPr>
              <a:t>Units to be delivered:	</a:t>
            </a:r>
            <a:r>
              <a:rPr lang="en-US" altLang="en-US" sz="1800" dirty="0" smtClean="0">
                <a:latin typeface="Calibri" pitchFamily="34" charset="0"/>
              </a:rPr>
              <a:t>14.000 - 16.000</a:t>
            </a:r>
            <a:r>
              <a:rPr lang="en-US" altLang="en-US" sz="1800" dirty="0" smtClean="0">
                <a:latin typeface="Calibri" pitchFamily="34" charset="0"/>
              </a:rPr>
              <a:t>		(2016)</a:t>
            </a:r>
          </a:p>
          <a:p>
            <a:r>
              <a:rPr lang="en-US" altLang="en-US" sz="1800" dirty="0" smtClean="0">
                <a:latin typeface="Calibri" pitchFamily="34" charset="0"/>
              </a:rPr>
              <a:t>Structure of demand*: 	In 100 active persons in the market:</a:t>
            </a:r>
          </a:p>
          <a:p>
            <a:pPr marL="0" indent="0">
              <a:buNone/>
            </a:pPr>
            <a:r>
              <a:rPr lang="en-US" altLang="en-US" sz="1800" dirty="0">
                <a:latin typeface="Calibri" pitchFamily="34" charset="0"/>
              </a:rPr>
              <a:t> </a:t>
            </a:r>
            <a:r>
              <a:rPr lang="en-US" altLang="en-US" sz="1800" dirty="0" smtClean="0">
                <a:latin typeface="Calibri" pitchFamily="34" charset="0"/>
              </a:rPr>
              <a:t>			55% wants to buy a property</a:t>
            </a:r>
          </a:p>
          <a:p>
            <a:pPr marL="0" indent="0">
              <a:buNone/>
            </a:pPr>
            <a:r>
              <a:rPr lang="en-US" altLang="en-US" sz="1800" dirty="0">
                <a:latin typeface="Calibri" pitchFamily="34" charset="0"/>
              </a:rPr>
              <a:t> </a:t>
            </a:r>
            <a:r>
              <a:rPr lang="en-US" altLang="en-US" sz="1800" dirty="0" smtClean="0">
                <a:latin typeface="Calibri" pitchFamily="34" charset="0"/>
              </a:rPr>
              <a:t>			23% wants to sell a property</a:t>
            </a:r>
          </a:p>
          <a:p>
            <a:pPr marL="0" indent="0">
              <a:buNone/>
            </a:pPr>
            <a:r>
              <a:rPr lang="en-US" altLang="en-US" sz="1800" dirty="0">
                <a:latin typeface="Calibri" pitchFamily="34" charset="0"/>
              </a:rPr>
              <a:t> </a:t>
            </a:r>
            <a:r>
              <a:rPr lang="en-US" altLang="en-US" sz="1800" dirty="0" smtClean="0">
                <a:latin typeface="Calibri" pitchFamily="34" charset="0"/>
              </a:rPr>
              <a:t>			22% wants to rent a property</a:t>
            </a:r>
          </a:p>
          <a:p>
            <a:pPr marL="0" indent="0">
              <a:buNone/>
            </a:pPr>
            <a:endParaRPr lang="en-US" altLang="en-US" sz="1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latin typeface="Calibri" pitchFamily="34" charset="0"/>
              </a:rPr>
              <a:t> 		Also:	53% of buyers wants to purchase a new property</a:t>
            </a:r>
          </a:p>
          <a:p>
            <a:pPr marL="0" indent="0">
              <a:buNone/>
            </a:pPr>
            <a:r>
              <a:rPr lang="en-GB" altLang="en-US" sz="1800" dirty="0" smtClean="0">
                <a:latin typeface="Calibri" pitchFamily="34" charset="0"/>
              </a:rPr>
              <a:t> 			47% of buyers wants to purchase an old property</a:t>
            </a:r>
          </a:p>
          <a:p>
            <a:pPr marL="0" indent="0">
              <a:buNone/>
            </a:pPr>
            <a:r>
              <a:rPr lang="en-GB" altLang="en-US" sz="1200" dirty="0" smtClean="0">
                <a:latin typeface="Calibri" pitchFamily="34" charset="0"/>
              </a:rPr>
              <a:t>* Analysis by the no.1 Romania Property site, Imobiliare.ro </a:t>
            </a:r>
            <a:endParaRPr lang="en-GB" altLang="en-US" sz="1200" dirty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6875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2400" b="1" dirty="0" smtClean="0">
                <a:latin typeface="Calibri" pitchFamily="34" charset="0"/>
              </a:rPr>
              <a:t>      </a:t>
            </a:r>
            <a:r>
              <a:rPr lang="en-US" altLang="en-US" sz="2400" b="1" dirty="0" smtClean="0">
                <a:latin typeface="Calibri" pitchFamily="34" charset="0"/>
              </a:rPr>
              <a:t>Residential </a:t>
            </a:r>
            <a:r>
              <a:rPr lang="en-US" altLang="en-US" sz="2400" b="1" dirty="0">
                <a:latin typeface="Calibri" pitchFamily="34" charset="0"/>
              </a:rPr>
              <a:t>Sector: </a:t>
            </a:r>
            <a:r>
              <a:rPr lang="en-US" altLang="en-US" sz="2400" b="1" dirty="0" smtClean="0">
                <a:latin typeface="Calibri" pitchFamily="34" charset="0"/>
              </a:rPr>
              <a:t>The demand is stronger </a:t>
            </a:r>
            <a:r>
              <a:rPr lang="en-US" altLang="en-US" sz="2400" b="1" dirty="0">
                <a:latin typeface="Calibri" pitchFamily="34" charset="0"/>
              </a:rPr>
              <a:t>than </a:t>
            </a:r>
            <a:r>
              <a:rPr lang="en-US" altLang="en-US" sz="2400" b="1" dirty="0" smtClean="0">
                <a:latin typeface="Calibri" pitchFamily="34" charset="0"/>
              </a:rPr>
              <a:t>the supply</a:t>
            </a:r>
            <a:r>
              <a:rPr lang="en-US" altLang="en-US" sz="2400" b="1" dirty="0" smtClean="0">
                <a:latin typeface="Calibri" pitchFamily="34" charset="0"/>
              </a:rPr>
              <a:t> 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348659"/>
            <a:ext cx="8369300" cy="402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>
              <a:buNone/>
            </a:pPr>
            <a:r>
              <a:rPr lang="en-US" altLang="en-US" sz="1800" b="1" dirty="0" smtClean="0">
                <a:latin typeface="Calibri" pitchFamily="34" charset="0"/>
              </a:rPr>
              <a:t>3 </a:t>
            </a:r>
            <a:r>
              <a:rPr lang="en-US" altLang="en-US" sz="1800" b="1" dirty="0" smtClean="0">
                <a:latin typeface="Calibri" pitchFamily="34" charset="0"/>
              </a:rPr>
              <a:t>distinct </a:t>
            </a:r>
            <a:r>
              <a:rPr lang="en-US" altLang="en-US" sz="1800" b="1" dirty="0" smtClean="0">
                <a:latin typeface="Calibri" pitchFamily="34" charset="0"/>
              </a:rPr>
              <a:t>market sectors:</a:t>
            </a:r>
          </a:p>
          <a:p>
            <a:pPr>
              <a:buFont typeface="+mj-lt"/>
              <a:buAutoNum type="arabicPeriod"/>
            </a:pPr>
            <a:r>
              <a:rPr lang="en-US" altLang="en-US" sz="1800" b="1" dirty="0" smtClean="0">
                <a:latin typeface="Calibri" pitchFamily="34" charset="0"/>
              </a:rPr>
              <a:t>“Prima Casa”</a:t>
            </a:r>
          </a:p>
          <a:p>
            <a:r>
              <a:rPr lang="en-US" altLang="en-US" sz="1800" dirty="0" smtClean="0">
                <a:latin typeface="Calibri" pitchFamily="34" charset="0"/>
              </a:rPr>
              <a:t>Prices up to 60.000 Euros</a:t>
            </a:r>
          </a:p>
          <a:p>
            <a:r>
              <a:rPr lang="en-US" altLang="en-US" sz="1800" dirty="0">
                <a:latin typeface="Calibri" pitchFamily="34" charset="0"/>
              </a:rPr>
              <a:t>6</a:t>
            </a:r>
            <a:r>
              <a:rPr lang="en-US" altLang="en-US" sz="1800" dirty="0" smtClean="0">
                <a:latin typeface="Calibri" pitchFamily="34" charset="0"/>
              </a:rPr>
              <a:t>0 – 70% market share</a:t>
            </a:r>
            <a:endParaRPr lang="en-US" altLang="en-US" sz="1800" dirty="0">
              <a:latin typeface="Calibri" pitchFamily="34" charset="0"/>
            </a:endParaRPr>
          </a:p>
          <a:p>
            <a:pPr>
              <a:buAutoNum type="arabicPeriod" startAt="2"/>
            </a:pPr>
            <a:r>
              <a:rPr lang="en-US" altLang="en-US" sz="1800" b="1" dirty="0" smtClean="0">
                <a:latin typeface="Calibri" pitchFamily="34" charset="0"/>
              </a:rPr>
              <a:t>Middle Class </a:t>
            </a:r>
          </a:p>
          <a:p>
            <a:r>
              <a:rPr lang="en-US" altLang="en-US" sz="1800" dirty="0" smtClean="0">
                <a:latin typeface="Calibri" pitchFamily="34" charset="0"/>
              </a:rPr>
              <a:t>60.000 – 100.000 Euros (in most of the cases, as they benefit from 5% VAT)</a:t>
            </a:r>
          </a:p>
          <a:p>
            <a:r>
              <a:rPr lang="en-US" altLang="en-US" sz="1800" dirty="0" smtClean="0">
                <a:latin typeface="Calibri" pitchFamily="34" charset="0"/>
              </a:rPr>
              <a:t>100.000 – 150.000 Euros (minority)</a:t>
            </a:r>
          </a:p>
          <a:p>
            <a:r>
              <a:rPr lang="en-US" altLang="en-US" sz="1800" dirty="0">
                <a:latin typeface="Calibri" pitchFamily="34" charset="0"/>
              </a:rPr>
              <a:t>2</a:t>
            </a:r>
            <a:r>
              <a:rPr lang="en-US" altLang="en-US" sz="1800" dirty="0" smtClean="0">
                <a:latin typeface="Calibri" pitchFamily="34" charset="0"/>
              </a:rPr>
              <a:t>0 – 30% market share</a:t>
            </a:r>
          </a:p>
          <a:p>
            <a:pPr>
              <a:buAutoNum type="arabicPeriod" startAt="3"/>
            </a:pPr>
            <a:r>
              <a:rPr lang="en-US" altLang="en-US" sz="1800" b="1" dirty="0" smtClean="0">
                <a:latin typeface="Calibri" pitchFamily="34" charset="0"/>
              </a:rPr>
              <a:t>Medium / Upper and Luxury</a:t>
            </a:r>
            <a:r>
              <a:rPr lang="en-US" altLang="en-US" sz="1800" b="1" dirty="0" smtClean="0">
                <a:latin typeface="Calibri" pitchFamily="34" charset="0"/>
              </a:rPr>
              <a:t> </a:t>
            </a:r>
          </a:p>
          <a:p>
            <a:r>
              <a:rPr lang="en-US" altLang="en-US" sz="1800" dirty="0" smtClean="0">
                <a:latin typeface="Calibri" pitchFamily="34" charset="0"/>
              </a:rPr>
              <a:t>Properties with values from 150.000 – 400.000 Euros (Medium / Upper)...</a:t>
            </a:r>
          </a:p>
          <a:p>
            <a:r>
              <a:rPr lang="en-US" altLang="en-US" sz="1800" dirty="0" smtClean="0">
                <a:latin typeface="Calibri" pitchFamily="34" charset="0"/>
              </a:rPr>
              <a:t>…to 400.000 – 3.000.000 Euros</a:t>
            </a:r>
          </a:p>
          <a:p>
            <a:r>
              <a:rPr lang="en-US" altLang="en-US" sz="1800" dirty="0" smtClean="0">
                <a:latin typeface="Calibri" pitchFamily="34" charset="0"/>
              </a:rPr>
              <a:t>5 – 10% market share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134362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6927" y="1139502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13854" y="16385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2400" b="1" dirty="0" smtClean="0">
                <a:latin typeface="Calibri" pitchFamily="34" charset="0"/>
              </a:rPr>
              <a:t>      </a:t>
            </a:r>
            <a:r>
              <a:rPr lang="en-US" altLang="en-US" sz="2400" b="1" dirty="0" smtClean="0">
                <a:latin typeface="Calibri" pitchFamily="34" charset="0"/>
              </a:rPr>
              <a:t>Residential </a:t>
            </a:r>
            <a:r>
              <a:rPr lang="en-US" altLang="en-US" sz="2400" b="1" dirty="0">
                <a:latin typeface="Calibri" pitchFamily="34" charset="0"/>
              </a:rPr>
              <a:t>Sector: </a:t>
            </a:r>
            <a:r>
              <a:rPr lang="en-US" altLang="en-US" sz="2400" b="1" dirty="0" smtClean="0">
                <a:latin typeface="Calibri" pitchFamily="34" charset="0"/>
              </a:rPr>
              <a:t>Tips for investors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2166290"/>
            <a:ext cx="8839200" cy="400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en-US" sz="2400" dirty="0" smtClean="0">
                <a:latin typeface="Calibri" pitchFamily="34" charset="0"/>
              </a:rPr>
              <a:t>1. There are still several interesting lands available for sale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Calibri" pitchFamily="34" charset="0"/>
              </a:rPr>
              <a:t>2. There is still the possibility to develop small, medium or large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    scale projects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Calibri" pitchFamily="34" charset="0"/>
              </a:rPr>
              <a:t>3. Don’t build according to Belgian standards. The Romanian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   construction cost is lower, the end-customers’ taste is different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Calibri" pitchFamily="34" charset="0"/>
              </a:rPr>
              <a:t>4. Financing is possible for serious investors (40 – 60% of investment)</a:t>
            </a:r>
          </a:p>
          <a:p>
            <a:pPr marL="0" indent="0">
              <a:buNone/>
            </a:pPr>
            <a:r>
              <a:rPr lang="en-US" altLang="en-US" sz="2400" dirty="0" smtClean="0">
                <a:latin typeface="Calibri" pitchFamily="34" charset="0"/>
              </a:rPr>
              <a:t>5. Option to collaborate with professionals who will offer you a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   fixed Return on Equity (15 – 20% / year) and be responsible for </a:t>
            </a:r>
          </a:p>
          <a:p>
            <a:pPr marL="0" indent="0">
              <a:buNone/>
            </a:pPr>
            <a:r>
              <a:rPr lang="en-US" altLang="en-US" sz="2400" dirty="0">
                <a:latin typeface="Calibri" pitchFamily="34" charset="0"/>
              </a:rPr>
              <a:t> </a:t>
            </a:r>
            <a:r>
              <a:rPr lang="en-US" altLang="en-US" sz="2400" dirty="0" smtClean="0">
                <a:latin typeface="Calibri" pitchFamily="34" charset="0"/>
              </a:rPr>
              <a:t>   the project and all its details (small “funds”)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332369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      </a:t>
            </a:r>
            <a:r>
              <a:rPr lang="en-US" altLang="en-US" sz="2400" b="1" dirty="0" smtClean="0">
                <a:latin typeface="Calibri" pitchFamily="34" charset="0"/>
              </a:rPr>
              <a:t>Office Sector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376357"/>
            <a:ext cx="83693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Market direction:	</a:t>
            </a:r>
            <a:r>
              <a:rPr lang="en-US" altLang="en-US" sz="1800" dirty="0" smtClean="0">
                <a:latin typeface="Calibri" pitchFamily="34" charset="0"/>
              </a:rPr>
              <a:t>Unclear</a:t>
            </a:r>
            <a:endParaRPr lang="en-US" altLang="en-US" sz="1800" dirty="0" smtClean="0">
              <a:latin typeface="Calibri" pitchFamily="34" charset="0"/>
            </a:endParaRPr>
          </a:p>
          <a:p>
            <a:r>
              <a:rPr lang="en-GB" altLang="en-US" sz="1800" dirty="0" smtClean="0">
                <a:latin typeface="Calibri" pitchFamily="34" charset="0"/>
              </a:rPr>
              <a:t>New stock in 2016: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  <a:r>
              <a:rPr lang="en-GB" altLang="en-US" sz="1800" dirty="0" smtClean="0">
                <a:latin typeface="Calibri" pitchFamily="34" charset="0"/>
              </a:rPr>
              <a:t>200.000+ </a:t>
            </a:r>
            <a:r>
              <a:rPr lang="en-GB" altLang="en-US" sz="1800" dirty="0" err="1" smtClean="0">
                <a:latin typeface="Calibri" pitchFamily="34" charset="0"/>
              </a:rPr>
              <a:t>sq.m</a:t>
            </a:r>
            <a:r>
              <a:rPr lang="en-GB" altLang="en-US" sz="1800" dirty="0" smtClean="0">
                <a:latin typeface="Calibri" pitchFamily="34" charset="0"/>
              </a:rPr>
              <a:t>.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</a:p>
          <a:p>
            <a:r>
              <a:rPr lang="en-US" altLang="en-US" sz="1800" dirty="0" smtClean="0">
                <a:latin typeface="Calibri" pitchFamily="34" charset="0"/>
              </a:rPr>
              <a:t>Projects in the pipeline:	500.000+ </a:t>
            </a:r>
            <a:r>
              <a:rPr lang="en-US" altLang="en-US" sz="1800" dirty="0" err="1" smtClean="0">
                <a:latin typeface="Calibri" pitchFamily="34" charset="0"/>
              </a:rPr>
              <a:t>sq.m</a:t>
            </a:r>
            <a:r>
              <a:rPr lang="en-US" altLang="en-US" sz="1800" dirty="0" smtClean="0">
                <a:latin typeface="Calibri" pitchFamily="34" charset="0"/>
              </a:rPr>
              <a:t>.</a:t>
            </a:r>
          </a:p>
          <a:p>
            <a:r>
              <a:rPr lang="en-US" altLang="en-US" sz="1800" dirty="0" smtClean="0">
                <a:latin typeface="Calibri" pitchFamily="34" charset="0"/>
              </a:rPr>
              <a:t>“Official” lease cost:	18 – 19 Euros / </a:t>
            </a:r>
            <a:r>
              <a:rPr lang="en-US" altLang="en-US" sz="1800" dirty="0" err="1" smtClean="0">
                <a:latin typeface="Calibri" pitchFamily="34" charset="0"/>
              </a:rPr>
              <a:t>sq.m</a:t>
            </a:r>
            <a:r>
              <a:rPr lang="en-US" altLang="en-US" sz="1800" dirty="0" smtClean="0">
                <a:latin typeface="Calibri" pitchFamily="34" charset="0"/>
              </a:rPr>
              <a:t>. for A’ Class </a:t>
            </a:r>
            <a:endParaRPr lang="en-US" altLang="en-US" sz="1800" dirty="0" smtClean="0">
              <a:latin typeface="Calibri" pitchFamily="34" charset="0"/>
            </a:endParaRPr>
          </a:p>
          <a:p>
            <a:endParaRPr lang="en-US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altLang="en-US" sz="1800" b="1" dirty="0" smtClean="0">
                <a:latin typeface="Calibri" pitchFamily="34" charset="0"/>
              </a:rPr>
              <a:t>Market characteristics</a:t>
            </a:r>
          </a:p>
          <a:p>
            <a:r>
              <a:rPr lang="en-US" altLang="en-US" sz="1800" dirty="0" smtClean="0">
                <a:latin typeface="Calibri" pitchFamily="34" charset="0"/>
              </a:rPr>
              <a:t>Only big players continue developments</a:t>
            </a:r>
          </a:p>
          <a:p>
            <a:r>
              <a:rPr lang="en-US" altLang="en-US" sz="1800" dirty="0" smtClean="0">
                <a:latin typeface="Calibri" pitchFamily="34" charset="0"/>
              </a:rPr>
              <a:t>“Green” and “energy efficient” matters (Bream certification </a:t>
            </a:r>
            <a:r>
              <a:rPr lang="en-US" altLang="en-US" sz="1800" dirty="0" err="1" smtClean="0">
                <a:latin typeface="Calibri" pitchFamily="34" charset="0"/>
              </a:rPr>
              <a:t>etc</a:t>
            </a:r>
            <a:r>
              <a:rPr lang="en-US" altLang="en-US" sz="1800" dirty="0" smtClean="0">
                <a:latin typeface="Calibri" pitchFamily="34" charset="0"/>
              </a:rPr>
              <a:t>)</a:t>
            </a:r>
          </a:p>
          <a:p>
            <a:r>
              <a:rPr lang="en-US" altLang="en-US" sz="1800" dirty="0" smtClean="0">
                <a:latin typeface="Calibri" pitchFamily="34" charset="0"/>
              </a:rPr>
              <a:t>Main tenants: IT companies and multinationals</a:t>
            </a:r>
          </a:p>
          <a:p>
            <a:r>
              <a:rPr lang="en-US" altLang="en-US" sz="1800" dirty="0" smtClean="0">
                <a:latin typeface="Calibri" pitchFamily="34" charset="0"/>
              </a:rPr>
              <a:t>Vacancy rate: Steadily over 12%</a:t>
            </a:r>
          </a:p>
          <a:p>
            <a:r>
              <a:rPr lang="en-US" altLang="en-US" sz="1800" dirty="0" smtClean="0">
                <a:latin typeface="Calibri" pitchFamily="34" charset="0"/>
              </a:rPr>
              <a:t>Potential “opportunity”: Small office buildings, with flexible surfaces, up to 3.000 </a:t>
            </a:r>
            <a:r>
              <a:rPr lang="en-US" altLang="en-US" sz="1800" dirty="0" err="1" smtClean="0">
                <a:latin typeface="Calibri" pitchFamily="34" charset="0"/>
              </a:rPr>
              <a:t>sq.m</a:t>
            </a:r>
            <a:r>
              <a:rPr lang="en-US" altLang="en-US" sz="1800" dirty="0" smtClean="0">
                <a:latin typeface="Calibri" pitchFamily="34" charset="0"/>
              </a:rPr>
              <a:t>., targeting the small and medium firms looking for quality space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17967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rigoris\Desktop\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36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320800"/>
            <a:ext cx="9144000" cy="584200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BUCHAREST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886991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2400" b="1" dirty="0" smtClean="0">
                <a:latin typeface="Calibri" pitchFamily="34" charset="0"/>
              </a:rPr>
              <a:t>Retail Sector</a:t>
            </a:r>
            <a:endParaRPr lang="en-US" altLang="en-US" sz="2400" dirty="0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2570256"/>
            <a:ext cx="8369300" cy="358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dirty="0" smtClean="0">
                <a:latin typeface="Calibri" pitchFamily="34" charset="0"/>
              </a:rPr>
              <a:t>Market direction:	</a:t>
            </a:r>
            <a:r>
              <a:rPr lang="en-US" altLang="en-US" sz="1800" dirty="0" smtClean="0">
                <a:latin typeface="Calibri" pitchFamily="34" charset="0"/>
              </a:rPr>
              <a:t>Saturation</a:t>
            </a:r>
            <a:endParaRPr lang="en-US" altLang="en-US" sz="1800" dirty="0" smtClean="0">
              <a:latin typeface="Calibri" pitchFamily="34" charset="0"/>
            </a:endParaRPr>
          </a:p>
          <a:p>
            <a:r>
              <a:rPr lang="en-GB" altLang="en-US" sz="1800" dirty="0" smtClean="0">
                <a:latin typeface="Calibri" pitchFamily="34" charset="0"/>
              </a:rPr>
              <a:t>New stock in 2016 - 7: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  <a:r>
              <a:rPr lang="en-GB" altLang="en-US" sz="1800" dirty="0" smtClean="0">
                <a:latin typeface="Calibri" pitchFamily="34" charset="0"/>
              </a:rPr>
              <a:t>20</a:t>
            </a:r>
            <a:r>
              <a:rPr lang="en-GB" altLang="en-US" sz="1800" dirty="0" smtClean="0">
                <a:latin typeface="Calibri" pitchFamily="34" charset="0"/>
              </a:rPr>
              <a:t>0.000+ </a:t>
            </a:r>
            <a:r>
              <a:rPr lang="en-GB" altLang="en-US" sz="1800" dirty="0" err="1" smtClean="0">
                <a:latin typeface="Calibri" pitchFamily="34" charset="0"/>
              </a:rPr>
              <a:t>sq.m</a:t>
            </a:r>
            <a:r>
              <a:rPr lang="en-GB" altLang="en-US" sz="1800" dirty="0" smtClean="0">
                <a:latin typeface="Calibri" pitchFamily="34" charset="0"/>
              </a:rPr>
              <a:t>.</a:t>
            </a:r>
            <a:r>
              <a:rPr lang="en-GB" altLang="en-US" sz="1800" dirty="0" smtClean="0">
                <a:latin typeface="Calibri" pitchFamily="34" charset="0"/>
              </a:rPr>
              <a:t>	</a:t>
            </a:r>
          </a:p>
          <a:p>
            <a:endParaRPr lang="en-US" altLang="en-US" sz="1800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altLang="en-US" sz="1800" b="1" dirty="0" smtClean="0">
                <a:latin typeface="Calibri" pitchFamily="34" charset="0"/>
              </a:rPr>
              <a:t>Market characteristics</a:t>
            </a:r>
          </a:p>
          <a:p>
            <a:r>
              <a:rPr lang="en-US" altLang="en-US" sz="1800" dirty="0" smtClean="0">
                <a:latin typeface="Calibri" pitchFamily="34" charset="0"/>
              </a:rPr>
              <a:t>Bucharest is considered a mature market</a:t>
            </a:r>
          </a:p>
          <a:p>
            <a:r>
              <a:rPr lang="en-US" altLang="en-US" sz="1800" dirty="0" smtClean="0">
                <a:latin typeface="Calibri" pitchFamily="34" charset="0"/>
              </a:rPr>
              <a:t>After the deliveries of 2016 and 2017 (</a:t>
            </a:r>
            <a:r>
              <a:rPr lang="en-US" altLang="en-US" sz="1800" dirty="0" err="1" smtClean="0">
                <a:latin typeface="Calibri" pitchFamily="34" charset="0"/>
              </a:rPr>
              <a:t>Parklake</a:t>
            </a:r>
            <a:r>
              <a:rPr lang="en-US" altLang="en-US" sz="1800" dirty="0" smtClean="0">
                <a:latin typeface="Calibri" pitchFamily="34" charset="0"/>
              </a:rPr>
              <a:t>, Veranda </a:t>
            </a:r>
            <a:r>
              <a:rPr lang="en-US" altLang="en-US" sz="1800" dirty="0" err="1" smtClean="0">
                <a:latin typeface="Calibri" pitchFamily="34" charset="0"/>
              </a:rPr>
              <a:t>etc</a:t>
            </a:r>
            <a:r>
              <a:rPr lang="en-US" altLang="en-US" sz="1800" dirty="0" smtClean="0">
                <a:latin typeface="Calibri" pitchFamily="34" charset="0"/>
              </a:rPr>
              <a:t>) very few sites are suitable for a new attempt</a:t>
            </a:r>
          </a:p>
          <a:p>
            <a:r>
              <a:rPr lang="en-US" altLang="en-US" sz="1800" dirty="0" smtClean="0">
                <a:latin typeface="Calibri" pitchFamily="34" charset="0"/>
              </a:rPr>
              <a:t>Vacancy rate: Less than 5%</a:t>
            </a:r>
          </a:p>
          <a:p>
            <a:r>
              <a:rPr lang="en-US" altLang="en-US" sz="1800" dirty="0" smtClean="0">
                <a:latin typeface="Calibri" pitchFamily="34" charset="0"/>
              </a:rPr>
              <a:t>Less than 30% of international retailers are present in the market</a:t>
            </a:r>
          </a:p>
          <a:p>
            <a:r>
              <a:rPr lang="en-US" altLang="en-US" sz="1800" dirty="0" smtClean="0">
                <a:latin typeface="Calibri" pitchFamily="34" charset="0"/>
              </a:rPr>
              <a:t>Potential “opportunity”: Landmark projects (2 sites available), smaller “proximity” projects, an Outlet with major brands </a:t>
            </a:r>
            <a:r>
              <a:rPr lang="en-US" altLang="en-US" sz="1800" dirty="0" err="1" smtClean="0">
                <a:latin typeface="Calibri" pitchFamily="34" charset="0"/>
              </a:rPr>
              <a:t>etc</a:t>
            </a:r>
            <a:endParaRPr lang="en-US" altLang="en-US" sz="1800" dirty="0" smtClean="0">
              <a:latin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4770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498312"/>
            <a:ext cx="9144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b="1" dirty="0" smtClean="0"/>
              <a:t>www.more-group.eu – info@more-group.eu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1521795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383</Words>
  <Application>Microsoft Office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MORE Group of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Grigoris Papageorgiadis</dc:creator>
  <cp:lastModifiedBy>Ilias Papageorgiadis</cp:lastModifiedBy>
  <cp:revision>21</cp:revision>
  <dcterms:created xsi:type="dcterms:W3CDTF">2016-02-15T08:00:20Z</dcterms:created>
  <dcterms:modified xsi:type="dcterms:W3CDTF">2016-05-23T22:23:09Z</dcterms:modified>
</cp:coreProperties>
</file>