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05" r:id="rId3"/>
    <p:sldMasterId id="2147483731" r:id="rId4"/>
  </p:sldMasterIdLst>
  <p:notesMasterIdLst>
    <p:notesMasterId r:id="rId43"/>
  </p:notesMasterIdLst>
  <p:handoutMasterIdLst>
    <p:handoutMasterId r:id="rId44"/>
  </p:handoutMasterIdLst>
  <p:sldIdLst>
    <p:sldId id="389" r:id="rId5"/>
    <p:sldId id="390" r:id="rId6"/>
    <p:sldId id="391" r:id="rId7"/>
    <p:sldId id="392" r:id="rId8"/>
    <p:sldId id="497" r:id="rId9"/>
    <p:sldId id="393" r:id="rId10"/>
    <p:sldId id="394" r:id="rId11"/>
    <p:sldId id="499" r:id="rId12"/>
    <p:sldId id="500" r:id="rId13"/>
    <p:sldId id="542" r:id="rId14"/>
    <p:sldId id="543" r:id="rId15"/>
    <p:sldId id="544" r:id="rId16"/>
    <p:sldId id="501" r:id="rId17"/>
    <p:sldId id="503" r:id="rId18"/>
    <p:sldId id="504" r:id="rId19"/>
    <p:sldId id="505" r:id="rId20"/>
    <p:sldId id="498" r:id="rId21"/>
    <p:sldId id="507" r:id="rId22"/>
    <p:sldId id="540" r:id="rId23"/>
    <p:sldId id="509" r:id="rId24"/>
    <p:sldId id="545" r:id="rId25"/>
    <p:sldId id="546" r:id="rId26"/>
    <p:sldId id="547" r:id="rId27"/>
    <p:sldId id="548" r:id="rId28"/>
    <p:sldId id="536" r:id="rId29"/>
    <p:sldId id="537" r:id="rId30"/>
    <p:sldId id="538" r:id="rId31"/>
    <p:sldId id="539" r:id="rId32"/>
    <p:sldId id="549" r:id="rId33"/>
    <p:sldId id="513" r:id="rId34"/>
    <p:sldId id="541" r:id="rId35"/>
    <p:sldId id="515" r:id="rId36"/>
    <p:sldId id="516" r:id="rId37"/>
    <p:sldId id="517" r:id="rId38"/>
    <p:sldId id="518" r:id="rId39"/>
    <p:sldId id="519" r:id="rId40"/>
    <p:sldId id="404" r:id="rId41"/>
    <p:sldId id="405" r:id="rId4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">
          <p15:clr>
            <a:srgbClr val="A4A3A4"/>
          </p15:clr>
        </p15:guide>
        <p15:guide id="2" orient="horz" pos="3829">
          <p15:clr>
            <a:srgbClr val="A4A3A4"/>
          </p15:clr>
        </p15:guide>
        <p15:guide id="3" orient="horz" pos="909">
          <p15:clr>
            <a:srgbClr val="A4A3A4"/>
          </p15:clr>
        </p15:guide>
        <p15:guide id="4" orient="horz" pos="527">
          <p15:clr>
            <a:srgbClr val="A4A3A4"/>
          </p15:clr>
        </p15:guide>
        <p15:guide id="5" pos="5471">
          <p15:clr>
            <a:srgbClr val="A4A3A4"/>
          </p15:clr>
        </p15:guide>
        <p15:guide id="6" pos="298">
          <p15:clr>
            <a:srgbClr val="A4A3A4"/>
          </p15:clr>
        </p15:guide>
        <p15:guide id="7" pos="4462">
          <p15:clr>
            <a:srgbClr val="A4A3A4"/>
          </p15:clr>
        </p15:guide>
        <p15:guide id="8" pos="5363">
          <p15:clr>
            <a:srgbClr val="A4A3A4"/>
          </p15:clr>
        </p15:guide>
        <p15:guide id="9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jke Van Gucht" initials="MVG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64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5" autoAdjust="0"/>
    <p:restoredTop sz="94660"/>
  </p:normalViewPr>
  <p:slideViewPr>
    <p:cSldViewPr snapToObjects="1" showGuides="1">
      <p:cViewPr varScale="1">
        <p:scale>
          <a:sx n="73" d="100"/>
          <a:sy n="73" d="100"/>
        </p:scale>
        <p:origin x="1404" y="84"/>
      </p:cViewPr>
      <p:guideLst>
        <p:guide orient="horz" pos="297"/>
        <p:guide orient="horz" pos="3829"/>
        <p:guide orient="horz" pos="909"/>
        <p:guide orient="horz" pos="527"/>
        <p:guide pos="5471"/>
        <p:guide pos="298"/>
        <p:guide pos="4462"/>
        <p:guide pos="53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2004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ED9A1-FE7E-457E-90DE-E1A92EAC41CB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286FDF-6842-4048-B64A-20BED9A993B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Credendo – Export Credit Agency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19D87-F5BB-4FA6-A312-4654462D6229}" type="parTrans" cxnId="{42711853-2316-4B2D-8966-9F087D773343}">
      <dgm:prSet/>
      <dgm:spPr/>
      <dgm:t>
        <a:bodyPr/>
        <a:lstStyle/>
        <a:p>
          <a:endParaRPr lang="en-US"/>
        </a:p>
      </dgm:t>
    </dgm:pt>
    <dgm:pt modelId="{68064622-C324-4416-BA23-5FAC896B2031}" type="sibTrans" cxnId="{42711853-2316-4B2D-8966-9F087D773343}">
      <dgm:prSet/>
      <dgm:spPr/>
      <dgm:t>
        <a:bodyPr/>
        <a:lstStyle/>
        <a:p>
          <a:endParaRPr lang="en-US"/>
        </a:p>
      </dgm:t>
    </dgm:pt>
    <dgm:pt modelId="{8F7A12D8-AB16-4750-A4E0-F7BF085A24D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Credendo – Single Risk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D3F1D-3675-48C2-92D8-E6F2BF30DC05}" type="parTrans" cxnId="{B6CD23E4-6450-4C7B-AB59-B1F5A0BA971C}">
      <dgm:prSet/>
      <dgm:spPr/>
      <dgm:t>
        <a:bodyPr/>
        <a:lstStyle/>
        <a:p>
          <a:endParaRPr lang="en-US"/>
        </a:p>
      </dgm:t>
    </dgm:pt>
    <dgm:pt modelId="{5EC4351A-BC2B-4DE5-B3F2-79DA6DAC8CF6}" type="sibTrans" cxnId="{B6CD23E4-6450-4C7B-AB59-B1F5A0BA971C}">
      <dgm:prSet/>
      <dgm:spPr/>
      <dgm:t>
        <a:bodyPr/>
        <a:lstStyle/>
        <a:p>
          <a:endParaRPr lang="en-US"/>
        </a:p>
      </dgm:t>
    </dgm:pt>
    <dgm:pt modelId="{F1FCFBCF-452F-40D7-8EBE-CF370B0932D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Credendo – Ingosstrakh Credit Insurance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7C047-056C-4294-BEAA-8EE2DF7E0BAC}" type="parTrans" cxnId="{90E5028E-D55E-4DE2-881E-0C50FEBF9866}">
      <dgm:prSet/>
      <dgm:spPr/>
      <dgm:t>
        <a:bodyPr/>
        <a:lstStyle/>
        <a:p>
          <a:endParaRPr lang="en-US"/>
        </a:p>
      </dgm:t>
    </dgm:pt>
    <dgm:pt modelId="{5711F47B-1EFA-4B8F-BAF7-9053E0F666B6}" type="sibTrans" cxnId="{90E5028E-D55E-4DE2-881E-0C50FEBF9866}">
      <dgm:prSet/>
      <dgm:spPr/>
      <dgm:t>
        <a:bodyPr/>
        <a:lstStyle/>
        <a:p>
          <a:endParaRPr lang="en-US"/>
        </a:p>
      </dgm:t>
    </dgm:pt>
    <dgm:pt modelId="{505F1D2B-C405-4EAC-8EEC-563ACB8D72F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Credendo – Short-Term EU Risks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F0993-0A37-44EB-81CF-32832D2F2613}" type="parTrans" cxnId="{B0672AE1-1746-48C6-A90A-A5150F3A47A9}">
      <dgm:prSet/>
      <dgm:spPr/>
      <dgm:t>
        <a:bodyPr/>
        <a:lstStyle/>
        <a:p>
          <a:endParaRPr lang="en-US"/>
        </a:p>
      </dgm:t>
    </dgm:pt>
    <dgm:pt modelId="{7FAA10FA-6A89-4704-98C3-8CA88B127C07}" type="sibTrans" cxnId="{B0672AE1-1746-48C6-A90A-A5150F3A47A9}">
      <dgm:prSet/>
      <dgm:spPr/>
      <dgm:t>
        <a:bodyPr/>
        <a:lstStyle/>
        <a:p>
          <a:endParaRPr lang="en-US"/>
        </a:p>
      </dgm:t>
    </dgm:pt>
    <dgm:pt modelId="{A49449A7-5F6F-460B-8F34-A61153A0C8B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Credendo – Short-Term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Non-EU Risks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1F107-C689-434A-B568-F86DCCD518BE}" type="parTrans" cxnId="{8432E1D3-B540-46A7-AEF5-B75A1C815B2C}">
      <dgm:prSet/>
      <dgm:spPr/>
      <dgm:t>
        <a:bodyPr/>
        <a:lstStyle/>
        <a:p>
          <a:endParaRPr lang="en-US"/>
        </a:p>
      </dgm:t>
    </dgm:pt>
    <dgm:pt modelId="{30684489-94A1-45D4-ADA9-F1ED7250A4C7}" type="sibTrans" cxnId="{8432E1D3-B540-46A7-AEF5-B75A1C815B2C}">
      <dgm:prSet/>
      <dgm:spPr/>
      <dgm:t>
        <a:bodyPr/>
        <a:lstStyle/>
        <a:p>
          <a:endParaRPr lang="en-US"/>
        </a:p>
      </dgm:t>
    </dgm:pt>
    <dgm:pt modelId="{1764862B-482A-4A30-8C3C-27CFED943F7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Credendo – Excess &amp; Surety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553CC-9EB1-41BF-BF63-99F4892F0B1F}" type="parTrans" cxnId="{46D15200-FB95-4D4B-9439-3C98A9B90FF6}">
      <dgm:prSet/>
      <dgm:spPr/>
      <dgm:t>
        <a:bodyPr/>
        <a:lstStyle/>
        <a:p>
          <a:endParaRPr lang="en-US"/>
        </a:p>
      </dgm:t>
    </dgm:pt>
    <dgm:pt modelId="{21A7C505-6971-416C-9E78-918C2245EDAD}" type="sibTrans" cxnId="{46D15200-FB95-4D4B-9439-3C98A9B90FF6}">
      <dgm:prSet/>
      <dgm:spPr/>
      <dgm:t>
        <a:bodyPr/>
        <a:lstStyle/>
        <a:p>
          <a:endParaRPr lang="en-US"/>
        </a:p>
      </dgm:t>
    </dgm:pt>
    <dgm:pt modelId="{FCCFCEE3-EBB5-495B-B683-3C94F352401D}" type="pres">
      <dgm:prSet presAssocID="{B1EED9A1-FE7E-457E-90DE-E1A92EAC41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191222-415E-4824-902E-989147EFC4B5}" type="pres">
      <dgm:prSet presAssocID="{CA286FDF-6842-4048-B64A-20BED9A993B9}" presName="hierRoot1" presStyleCnt="0">
        <dgm:presLayoutVars>
          <dgm:hierBranch val="init"/>
        </dgm:presLayoutVars>
      </dgm:prSet>
      <dgm:spPr/>
    </dgm:pt>
    <dgm:pt modelId="{7C457AB6-1067-430D-AD71-9549F26350C6}" type="pres">
      <dgm:prSet presAssocID="{CA286FDF-6842-4048-B64A-20BED9A993B9}" presName="rootComposite1" presStyleCnt="0"/>
      <dgm:spPr/>
    </dgm:pt>
    <dgm:pt modelId="{AD0C0459-8359-42CC-832B-9EABB9AB3FDB}" type="pres">
      <dgm:prSet presAssocID="{CA286FDF-6842-4048-B64A-20BED9A993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AF9D9-0C99-44B8-A7F7-74CA83B6EAAD}" type="pres">
      <dgm:prSet presAssocID="{CA286FDF-6842-4048-B64A-20BED9A993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758552D-A796-4105-A5D6-14AF033F2324}" type="pres">
      <dgm:prSet presAssocID="{CA286FDF-6842-4048-B64A-20BED9A993B9}" presName="hierChild2" presStyleCnt="0"/>
      <dgm:spPr/>
    </dgm:pt>
    <dgm:pt modelId="{17D83AFA-4D57-4843-BA04-60B5F773D208}" type="pres">
      <dgm:prSet presAssocID="{71CF0993-0A37-44EB-81CF-32832D2F261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24E67EC-7184-4813-8F1D-AA1A3A767E17}" type="pres">
      <dgm:prSet presAssocID="{505F1D2B-C405-4EAC-8EEC-563ACB8D72FA}" presName="hierRoot2" presStyleCnt="0">
        <dgm:presLayoutVars>
          <dgm:hierBranch val="init"/>
        </dgm:presLayoutVars>
      </dgm:prSet>
      <dgm:spPr/>
    </dgm:pt>
    <dgm:pt modelId="{2CD69183-E5BA-45CC-8FD3-9EE31F09B7B3}" type="pres">
      <dgm:prSet presAssocID="{505F1D2B-C405-4EAC-8EEC-563ACB8D72FA}" presName="rootComposite" presStyleCnt="0"/>
      <dgm:spPr/>
    </dgm:pt>
    <dgm:pt modelId="{97885021-EE48-412E-BFB7-36A3D1AF7A6A}" type="pres">
      <dgm:prSet presAssocID="{505F1D2B-C405-4EAC-8EEC-563ACB8D72F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B87B3-0A87-419F-880B-D90D14C627BA}" type="pres">
      <dgm:prSet presAssocID="{505F1D2B-C405-4EAC-8EEC-563ACB8D72FA}" presName="rootConnector" presStyleLbl="node2" presStyleIdx="0" presStyleCnt="5"/>
      <dgm:spPr/>
      <dgm:t>
        <a:bodyPr/>
        <a:lstStyle/>
        <a:p>
          <a:endParaRPr lang="en-US"/>
        </a:p>
      </dgm:t>
    </dgm:pt>
    <dgm:pt modelId="{9DE2AA9B-F3D8-4705-AB72-E2CEE7517D01}" type="pres">
      <dgm:prSet presAssocID="{505F1D2B-C405-4EAC-8EEC-563ACB8D72FA}" presName="hierChild4" presStyleCnt="0"/>
      <dgm:spPr/>
    </dgm:pt>
    <dgm:pt modelId="{261967B7-5F1D-484D-961E-AEC7C98C79F9}" type="pres">
      <dgm:prSet presAssocID="{505F1D2B-C405-4EAC-8EEC-563ACB8D72FA}" presName="hierChild5" presStyleCnt="0"/>
      <dgm:spPr/>
    </dgm:pt>
    <dgm:pt modelId="{09A47CB4-4B15-49C5-9EDC-154BEBEBD80B}" type="pres">
      <dgm:prSet presAssocID="{CBA1F107-C689-434A-B568-F86DCCD518B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5CCBEAB-6758-48E5-8F6A-74DE3629CAEE}" type="pres">
      <dgm:prSet presAssocID="{A49449A7-5F6F-460B-8F34-A61153A0C8BC}" presName="hierRoot2" presStyleCnt="0">
        <dgm:presLayoutVars>
          <dgm:hierBranch val="init"/>
        </dgm:presLayoutVars>
      </dgm:prSet>
      <dgm:spPr/>
    </dgm:pt>
    <dgm:pt modelId="{872099A5-C08E-49E8-9803-3EAEF6A81CAA}" type="pres">
      <dgm:prSet presAssocID="{A49449A7-5F6F-460B-8F34-A61153A0C8BC}" presName="rootComposite" presStyleCnt="0"/>
      <dgm:spPr/>
    </dgm:pt>
    <dgm:pt modelId="{76FEFE68-41AE-4192-AFA8-B42B394CB497}" type="pres">
      <dgm:prSet presAssocID="{A49449A7-5F6F-460B-8F34-A61153A0C8B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E92DD-7082-45FE-B43B-277150FD904F}" type="pres">
      <dgm:prSet presAssocID="{A49449A7-5F6F-460B-8F34-A61153A0C8BC}" presName="rootConnector" presStyleLbl="node2" presStyleIdx="1" presStyleCnt="5"/>
      <dgm:spPr/>
      <dgm:t>
        <a:bodyPr/>
        <a:lstStyle/>
        <a:p>
          <a:endParaRPr lang="en-US"/>
        </a:p>
      </dgm:t>
    </dgm:pt>
    <dgm:pt modelId="{7EF0FF95-98EF-4EA3-93C0-A4B966BD0FE4}" type="pres">
      <dgm:prSet presAssocID="{A49449A7-5F6F-460B-8F34-A61153A0C8BC}" presName="hierChild4" presStyleCnt="0"/>
      <dgm:spPr/>
    </dgm:pt>
    <dgm:pt modelId="{EAB2BC1E-E4E6-478B-8C5F-2BCA3A4A974F}" type="pres">
      <dgm:prSet presAssocID="{A49449A7-5F6F-460B-8F34-A61153A0C8BC}" presName="hierChild5" presStyleCnt="0"/>
      <dgm:spPr/>
    </dgm:pt>
    <dgm:pt modelId="{9123076A-9BF0-4816-95ED-CC33CB399849}" type="pres">
      <dgm:prSet presAssocID="{C0FD3F1D-3675-48C2-92D8-E6F2BF30DC05}" presName="Name37" presStyleLbl="parChTrans1D2" presStyleIdx="2" presStyleCnt="5"/>
      <dgm:spPr/>
      <dgm:t>
        <a:bodyPr/>
        <a:lstStyle/>
        <a:p>
          <a:endParaRPr lang="en-US"/>
        </a:p>
      </dgm:t>
    </dgm:pt>
    <dgm:pt modelId="{4026FF61-DE0D-4E32-9534-4201FAD8FC7D}" type="pres">
      <dgm:prSet presAssocID="{8F7A12D8-AB16-4750-A4E0-F7BF085A24D0}" presName="hierRoot2" presStyleCnt="0">
        <dgm:presLayoutVars>
          <dgm:hierBranch val="init"/>
        </dgm:presLayoutVars>
      </dgm:prSet>
      <dgm:spPr/>
    </dgm:pt>
    <dgm:pt modelId="{4636005B-EBBB-4642-AC77-B2375BF3E12F}" type="pres">
      <dgm:prSet presAssocID="{8F7A12D8-AB16-4750-A4E0-F7BF085A24D0}" presName="rootComposite" presStyleCnt="0"/>
      <dgm:spPr/>
    </dgm:pt>
    <dgm:pt modelId="{5A21E56F-4333-482F-843D-70B6D1BCF579}" type="pres">
      <dgm:prSet presAssocID="{8F7A12D8-AB16-4750-A4E0-F7BF085A24D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954B5-5D24-485F-A692-64C5BDDD3C82}" type="pres">
      <dgm:prSet presAssocID="{8F7A12D8-AB16-4750-A4E0-F7BF085A24D0}" presName="rootConnector" presStyleLbl="node2" presStyleIdx="2" presStyleCnt="5"/>
      <dgm:spPr/>
      <dgm:t>
        <a:bodyPr/>
        <a:lstStyle/>
        <a:p>
          <a:endParaRPr lang="en-US"/>
        </a:p>
      </dgm:t>
    </dgm:pt>
    <dgm:pt modelId="{D4055E38-8D98-48E6-98A1-41820356B81F}" type="pres">
      <dgm:prSet presAssocID="{8F7A12D8-AB16-4750-A4E0-F7BF085A24D0}" presName="hierChild4" presStyleCnt="0"/>
      <dgm:spPr/>
    </dgm:pt>
    <dgm:pt modelId="{7E8A0006-5D35-4DA5-8606-6FBDB01089C8}" type="pres">
      <dgm:prSet presAssocID="{8F7A12D8-AB16-4750-A4E0-F7BF085A24D0}" presName="hierChild5" presStyleCnt="0"/>
      <dgm:spPr/>
    </dgm:pt>
    <dgm:pt modelId="{ADD6D720-891F-4D66-A2F5-40259F66924A}" type="pres">
      <dgm:prSet presAssocID="{773553CC-9EB1-41BF-BF63-99F4892F0B1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6A56C617-6F43-4812-A8B1-BCFD8AC31B5D}" type="pres">
      <dgm:prSet presAssocID="{1764862B-482A-4A30-8C3C-27CFED943F71}" presName="hierRoot2" presStyleCnt="0">
        <dgm:presLayoutVars>
          <dgm:hierBranch val="init"/>
        </dgm:presLayoutVars>
      </dgm:prSet>
      <dgm:spPr/>
    </dgm:pt>
    <dgm:pt modelId="{C5BCAA6B-AA3A-4F58-9A6D-11B247EA5F4A}" type="pres">
      <dgm:prSet presAssocID="{1764862B-482A-4A30-8C3C-27CFED943F71}" presName="rootComposite" presStyleCnt="0"/>
      <dgm:spPr/>
    </dgm:pt>
    <dgm:pt modelId="{ED8D153B-0BD0-4A11-B2D9-7D789F66E38F}" type="pres">
      <dgm:prSet presAssocID="{1764862B-482A-4A30-8C3C-27CFED943F7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CE9EA-472F-47FE-A62C-5B2DF3CD1A44}" type="pres">
      <dgm:prSet presAssocID="{1764862B-482A-4A30-8C3C-27CFED943F71}" presName="rootConnector" presStyleLbl="node2" presStyleIdx="3" presStyleCnt="5"/>
      <dgm:spPr/>
      <dgm:t>
        <a:bodyPr/>
        <a:lstStyle/>
        <a:p>
          <a:endParaRPr lang="en-US"/>
        </a:p>
      </dgm:t>
    </dgm:pt>
    <dgm:pt modelId="{8AED11FF-FE18-41F4-BBC5-7F4DA591EA14}" type="pres">
      <dgm:prSet presAssocID="{1764862B-482A-4A30-8C3C-27CFED943F71}" presName="hierChild4" presStyleCnt="0"/>
      <dgm:spPr/>
    </dgm:pt>
    <dgm:pt modelId="{F755DCBD-08DB-4EA8-B739-85EEEE4B6940}" type="pres">
      <dgm:prSet presAssocID="{1764862B-482A-4A30-8C3C-27CFED943F71}" presName="hierChild5" presStyleCnt="0"/>
      <dgm:spPr/>
    </dgm:pt>
    <dgm:pt modelId="{F234A515-668A-413A-A14B-9B935C01C85F}" type="pres">
      <dgm:prSet presAssocID="{D177C047-056C-4294-BEAA-8EE2DF7E0BA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A531CBED-0DFF-4ECC-9C22-B121F8E0A88B}" type="pres">
      <dgm:prSet presAssocID="{F1FCFBCF-452F-40D7-8EBE-CF370B0932DB}" presName="hierRoot2" presStyleCnt="0">
        <dgm:presLayoutVars>
          <dgm:hierBranch val="init"/>
        </dgm:presLayoutVars>
      </dgm:prSet>
      <dgm:spPr/>
    </dgm:pt>
    <dgm:pt modelId="{D0131EC0-50ED-4A69-9164-927D51196455}" type="pres">
      <dgm:prSet presAssocID="{F1FCFBCF-452F-40D7-8EBE-CF370B0932DB}" presName="rootComposite" presStyleCnt="0"/>
      <dgm:spPr/>
    </dgm:pt>
    <dgm:pt modelId="{60FFBB6B-B9AF-4C47-9038-B71814344B5F}" type="pres">
      <dgm:prSet presAssocID="{F1FCFBCF-452F-40D7-8EBE-CF370B0932D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F3F22-471D-437D-AB85-75B40A43DD00}" type="pres">
      <dgm:prSet presAssocID="{F1FCFBCF-452F-40D7-8EBE-CF370B0932DB}" presName="rootConnector" presStyleLbl="node2" presStyleIdx="4" presStyleCnt="5"/>
      <dgm:spPr/>
      <dgm:t>
        <a:bodyPr/>
        <a:lstStyle/>
        <a:p>
          <a:endParaRPr lang="en-US"/>
        </a:p>
      </dgm:t>
    </dgm:pt>
    <dgm:pt modelId="{0CBF6E55-1DC3-47E4-9038-BE80D1D8C41E}" type="pres">
      <dgm:prSet presAssocID="{F1FCFBCF-452F-40D7-8EBE-CF370B0932DB}" presName="hierChild4" presStyleCnt="0"/>
      <dgm:spPr/>
    </dgm:pt>
    <dgm:pt modelId="{EF723EF2-DF47-4481-B9BE-7EB59A6E1307}" type="pres">
      <dgm:prSet presAssocID="{F1FCFBCF-452F-40D7-8EBE-CF370B0932DB}" presName="hierChild5" presStyleCnt="0"/>
      <dgm:spPr/>
    </dgm:pt>
    <dgm:pt modelId="{E6E5931A-6CD4-46D7-9490-37FB3C801C69}" type="pres">
      <dgm:prSet presAssocID="{CA286FDF-6842-4048-B64A-20BED9A993B9}" presName="hierChild3" presStyleCnt="0"/>
      <dgm:spPr/>
    </dgm:pt>
  </dgm:ptLst>
  <dgm:cxnLst>
    <dgm:cxn modelId="{B0672AE1-1746-48C6-A90A-A5150F3A47A9}" srcId="{CA286FDF-6842-4048-B64A-20BED9A993B9}" destId="{505F1D2B-C405-4EAC-8EEC-563ACB8D72FA}" srcOrd="0" destOrd="0" parTransId="{71CF0993-0A37-44EB-81CF-32832D2F2613}" sibTransId="{7FAA10FA-6A89-4704-98C3-8CA88B127C07}"/>
    <dgm:cxn modelId="{90EB6213-10BE-4E42-B1B6-BF1CBAF38D5D}" type="presOf" srcId="{8F7A12D8-AB16-4750-A4E0-F7BF085A24D0}" destId="{487954B5-5D24-485F-A692-64C5BDDD3C82}" srcOrd="1" destOrd="0" presId="urn:microsoft.com/office/officeart/2005/8/layout/orgChart1"/>
    <dgm:cxn modelId="{27FFBC21-54E1-44ED-9D2D-9A8FB5D35592}" type="presOf" srcId="{CA286FDF-6842-4048-B64A-20BED9A993B9}" destId="{AD0C0459-8359-42CC-832B-9EABB9AB3FDB}" srcOrd="0" destOrd="0" presId="urn:microsoft.com/office/officeart/2005/8/layout/orgChart1"/>
    <dgm:cxn modelId="{89930C3E-D974-4714-B9DE-7C70AE88C14E}" type="presOf" srcId="{505F1D2B-C405-4EAC-8EEC-563ACB8D72FA}" destId="{83FB87B3-0A87-419F-880B-D90D14C627BA}" srcOrd="1" destOrd="0" presId="urn:microsoft.com/office/officeart/2005/8/layout/orgChart1"/>
    <dgm:cxn modelId="{D497F37A-F148-4748-9923-B1F952F8542D}" type="presOf" srcId="{C0FD3F1D-3675-48C2-92D8-E6F2BF30DC05}" destId="{9123076A-9BF0-4816-95ED-CC33CB399849}" srcOrd="0" destOrd="0" presId="urn:microsoft.com/office/officeart/2005/8/layout/orgChart1"/>
    <dgm:cxn modelId="{A12DF062-1019-4654-8D40-1B4437FA6DC3}" type="presOf" srcId="{A49449A7-5F6F-460B-8F34-A61153A0C8BC}" destId="{76FEFE68-41AE-4192-AFA8-B42B394CB497}" srcOrd="0" destOrd="0" presId="urn:microsoft.com/office/officeart/2005/8/layout/orgChart1"/>
    <dgm:cxn modelId="{42711853-2316-4B2D-8966-9F087D773343}" srcId="{B1EED9A1-FE7E-457E-90DE-E1A92EAC41CB}" destId="{CA286FDF-6842-4048-B64A-20BED9A993B9}" srcOrd="0" destOrd="0" parTransId="{4C219D87-F5BB-4FA6-A312-4654462D6229}" sibTransId="{68064622-C324-4416-BA23-5FAC896B2031}"/>
    <dgm:cxn modelId="{B6CD23E4-6450-4C7B-AB59-B1F5A0BA971C}" srcId="{CA286FDF-6842-4048-B64A-20BED9A993B9}" destId="{8F7A12D8-AB16-4750-A4E0-F7BF085A24D0}" srcOrd="2" destOrd="0" parTransId="{C0FD3F1D-3675-48C2-92D8-E6F2BF30DC05}" sibTransId="{5EC4351A-BC2B-4DE5-B3F2-79DA6DAC8CF6}"/>
    <dgm:cxn modelId="{3B638EF4-6770-4520-ACCD-C690B0D6EB2D}" type="presOf" srcId="{8F7A12D8-AB16-4750-A4E0-F7BF085A24D0}" destId="{5A21E56F-4333-482F-843D-70B6D1BCF579}" srcOrd="0" destOrd="0" presId="urn:microsoft.com/office/officeart/2005/8/layout/orgChart1"/>
    <dgm:cxn modelId="{2E6323B3-26EE-4A2F-9E05-66E470005CEC}" type="presOf" srcId="{F1FCFBCF-452F-40D7-8EBE-CF370B0932DB}" destId="{386F3F22-471D-437D-AB85-75B40A43DD00}" srcOrd="1" destOrd="0" presId="urn:microsoft.com/office/officeart/2005/8/layout/orgChart1"/>
    <dgm:cxn modelId="{03E7D029-92ED-47DB-9C0C-B52E20B7A24D}" type="presOf" srcId="{505F1D2B-C405-4EAC-8EEC-563ACB8D72FA}" destId="{97885021-EE48-412E-BFB7-36A3D1AF7A6A}" srcOrd="0" destOrd="0" presId="urn:microsoft.com/office/officeart/2005/8/layout/orgChart1"/>
    <dgm:cxn modelId="{46D15200-FB95-4D4B-9439-3C98A9B90FF6}" srcId="{CA286FDF-6842-4048-B64A-20BED9A993B9}" destId="{1764862B-482A-4A30-8C3C-27CFED943F71}" srcOrd="3" destOrd="0" parTransId="{773553CC-9EB1-41BF-BF63-99F4892F0B1F}" sibTransId="{21A7C505-6971-416C-9E78-918C2245EDAD}"/>
    <dgm:cxn modelId="{77DAF0A1-CF93-4EF1-B597-84BDEDD9279A}" type="presOf" srcId="{CA286FDF-6842-4048-B64A-20BED9A993B9}" destId="{E07AF9D9-0C99-44B8-A7F7-74CA83B6EAAD}" srcOrd="1" destOrd="0" presId="urn:microsoft.com/office/officeart/2005/8/layout/orgChart1"/>
    <dgm:cxn modelId="{5C9A7B44-5855-4443-BAC9-0FEB6F3EECC5}" type="presOf" srcId="{1764862B-482A-4A30-8C3C-27CFED943F71}" destId="{ED8D153B-0BD0-4A11-B2D9-7D789F66E38F}" srcOrd="0" destOrd="0" presId="urn:microsoft.com/office/officeart/2005/8/layout/orgChart1"/>
    <dgm:cxn modelId="{3DCA7745-9220-4F30-9C6B-098D5516E54E}" type="presOf" srcId="{773553CC-9EB1-41BF-BF63-99F4892F0B1F}" destId="{ADD6D720-891F-4D66-A2F5-40259F66924A}" srcOrd="0" destOrd="0" presId="urn:microsoft.com/office/officeart/2005/8/layout/orgChart1"/>
    <dgm:cxn modelId="{90E5028E-D55E-4DE2-881E-0C50FEBF9866}" srcId="{CA286FDF-6842-4048-B64A-20BED9A993B9}" destId="{F1FCFBCF-452F-40D7-8EBE-CF370B0932DB}" srcOrd="4" destOrd="0" parTransId="{D177C047-056C-4294-BEAA-8EE2DF7E0BAC}" sibTransId="{5711F47B-1EFA-4B8F-BAF7-9053E0F666B6}"/>
    <dgm:cxn modelId="{98F36D2A-F228-484F-9FA6-40B372A830AC}" type="presOf" srcId="{1764862B-482A-4A30-8C3C-27CFED943F71}" destId="{5E9CE9EA-472F-47FE-A62C-5B2DF3CD1A44}" srcOrd="1" destOrd="0" presId="urn:microsoft.com/office/officeart/2005/8/layout/orgChart1"/>
    <dgm:cxn modelId="{88C300E2-A7CC-486C-BBE7-8A53B62C4998}" type="presOf" srcId="{F1FCFBCF-452F-40D7-8EBE-CF370B0932DB}" destId="{60FFBB6B-B9AF-4C47-9038-B71814344B5F}" srcOrd="0" destOrd="0" presId="urn:microsoft.com/office/officeart/2005/8/layout/orgChart1"/>
    <dgm:cxn modelId="{0907AC16-F2C1-4FC5-9FDF-EBF82C353543}" type="presOf" srcId="{B1EED9A1-FE7E-457E-90DE-E1A92EAC41CB}" destId="{FCCFCEE3-EBB5-495B-B683-3C94F352401D}" srcOrd="0" destOrd="0" presId="urn:microsoft.com/office/officeart/2005/8/layout/orgChart1"/>
    <dgm:cxn modelId="{8432E1D3-B540-46A7-AEF5-B75A1C815B2C}" srcId="{CA286FDF-6842-4048-B64A-20BED9A993B9}" destId="{A49449A7-5F6F-460B-8F34-A61153A0C8BC}" srcOrd="1" destOrd="0" parTransId="{CBA1F107-C689-434A-B568-F86DCCD518BE}" sibTransId="{30684489-94A1-45D4-ADA9-F1ED7250A4C7}"/>
    <dgm:cxn modelId="{610579DC-FC1B-45FA-AE87-AE167A071E95}" type="presOf" srcId="{A49449A7-5F6F-460B-8F34-A61153A0C8BC}" destId="{CCEE92DD-7082-45FE-B43B-277150FD904F}" srcOrd="1" destOrd="0" presId="urn:microsoft.com/office/officeart/2005/8/layout/orgChart1"/>
    <dgm:cxn modelId="{6B1EE457-76A4-4A49-B5A3-C44E561FA3E3}" type="presOf" srcId="{CBA1F107-C689-434A-B568-F86DCCD518BE}" destId="{09A47CB4-4B15-49C5-9EDC-154BEBEBD80B}" srcOrd="0" destOrd="0" presId="urn:microsoft.com/office/officeart/2005/8/layout/orgChart1"/>
    <dgm:cxn modelId="{083E37C9-7132-4AE4-B28A-39FB50531D43}" type="presOf" srcId="{71CF0993-0A37-44EB-81CF-32832D2F2613}" destId="{17D83AFA-4D57-4843-BA04-60B5F773D208}" srcOrd="0" destOrd="0" presId="urn:microsoft.com/office/officeart/2005/8/layout/orgChart1"/>
    <dgm:cxn modelId="{6E890221-EC1A-4A0A-9658-676D758E0D36}" type="presOf" srcId="{D177C047-056C-4294-BEAA-8EE2DF7E0BAC}" destId="{F234A515-668A-413A-A14B-9B935C01C85F}" srcOrd="0" destOrd="0" presId="urn:microsoft.com/office/officeart/2005/8/layout/orgChart1"/>
    <dgm:cxn modelId="{4C030F1D-75AD-4815-93EB-819A6F67EE02}" type="presParOf" srcId="{FCCFCEE3-EBB5-495B-B683-3C94F352401D}" destId="{D2191222-415E-4824-902E-989147EFC4B5}" srcOrd="0" destOrd="0" presId="urn:microsoft.com/office/officeart/2005/8/layout/orgChart1"/>
    <dgm:cxn modelId="{2EB71322-300E-4740-BBB3-0887F67F0991}" type="presParOf" srcId="{D2191222-415E-4824-902E-989147EFC4B5}" destId="{7C457AB6-1067-430D-AD71-9549F26350C6}" srcOrd="0" destOrd="0" presId="urn:microsoft.com/office/officeart/2005/8/layout/orgChart1"/>
    <dgm:cxn modelId="{4B5183EE-323B-4AF6-8C09-7950838546DD}" type="presParOf" srcId="{7C457AB6-1067-430D-AD71-9549F26350C6}" destId="{AD0C0459-8359-42CC-832B-9EABB9AB3FDB}" srcOrd="0" destOrd="0" presId="urn:microsoft.com/office/officeart/2005/8/layout/orgChart1"/>
    <dgm:cxn modelId="{44EEA193-D3CF-4098-BD96-EE94C29E4312}" type="presParOf" srcId="{7C457AB6-1067-430D-AD71-9549F26350C6}" destId="{E07AF9D9-0C99-44B8-A7F7-74CA83B6EAAD}" srcOrd="1" destOrd="0" presId="urn:microsoft.com/office/officeart/2005/8/layout/orgChart1"/>
    <dgm:cxn modelId="{7554E854-C501-4162-BB62-B32884C1BF81}" type="presParOf" srcId="{D2191222-415E-4824-902E-989147EFC4B5}" destId="{B758552D-A796-4105-A5D6-14AF033F2324}" srcOrd="1" destOrd="0" presId="urn:microsoft.com/office/officeart/2005/8/layout/orgChart1"/>
    <dgm:cxn modelId="{993426CB-441F-4A73-8C15-FE6FEA4BC4C1}" type="presParOf" srcId="{B758552D-A796-4105-A5D6-14AF033F2324}" destId="{17D83AFA-4D57-4843-BA04-60B5F773D208}" srcOrd="0" destOrd="0" presId="urn:microsoft.com/office/officeart/2005/8/layout/orgChart1"/>
    <dgm:cxn modelId="{9B5599E9-C6FD-4330-9795-79AD7859A753}" type="presParOf" srcId="{B758552D-A796-4105-A5D6-14AF033F2324}" destId="{224E67EC-7184-4813-8F1D-AA1A3A767E17}" srcOrd="1" destOrd="0" presId="urn:microsoft.com/office/officeart/2005/8/layout/orgChart1"/>
    <dgm:cxn modelId="{FB4CB4A0-A5C9-4716-B3E5-242E57E6F961}" type="presParOf" srcId="{224E67EC-7184-4813-8F1D-AA1A3A767E17}" destId="{2CD69183-E5BA-45CC-8FD3-9EE31F09B7B3}" srcOrd="0" destOrd="0" presId="urn:microsoft.com/office/officeart/2005/8/layout/orgChart1"/>
    <dgm:cxn modelId="{CB123567-1B7C-4B99-82BF-4744CD5B28BE}" type="presParOf" srcId="{2CD69183-E5BA-45CC-8FD3-9EE31F09B7B3}" destId="{97885021-EE48-412E-BFB7-36A3D1AF7A6A}" srcOrd="0" destOrd="0" presId="urn:microsoft.com/office/officeart/2005/8/layout/orgChart1"/>
    <dgm:cxn modelId="{185C5851-260B-4FF2-8415-0EE7A3BE420F}" type="presParOf" srcId="{2CD69183-E5BA-45CC-8FD3-9EE31F09B7B3}" destId="{83FB87B3-0A87-419F-880B-D90D14C627BA}" srcOrd="1" destOrd="0" presId="urn:microsoft.com/office/officeart/2005/8/layout/orgChart1"/>
    <dgm:cxn modelId="{A65D3E9D-C2A2-44CC-A491-E35EE77541BA}" type="presParOf" srcId="{224E67EC-7184-4813-8F1D-AA1A3A767E17}" destId="{9DE2AA9B-F3D8-4705-AB72-E2CEE7517D01}" srcOrd="1" destOrd="0" presId="urn:microsoft.com/office/officeart/2005/8/layout/orgChart1"/>
    <dgm:cxn modelId="{3BD392AC-A9CC-4657-8EC9-DB5A509F13CF}" type="presParOf" srcId="{224E67EC-7184-4813-8F1D-AA1A3A767E17}" destId="{261967B7-5F1D-484D-961E-AEC7C98C79F9}" srcOrd="2" destOrd="0" presId="urn:microsoft.com/office/officeart/2005/8/layout/orgChart1"/>
    <dgm:cxn modelId="{47275D3A-D3E2-4B17-BEE7-D7EF40F6D6C4}" type="presParOf" srcId="{B758552D-A796-4105-A5D6-14AF033F2324}" destId="{09A47CB4-4B15-49C5-9EDC-154BEBEBD80B}" srcOrd="2" destOrd="0" presId="urn:microsoft.com/office/officeart/2005/8/layout/orgChart1"/>
    <dgm:cxn modelId="{47BCD66A-7B2E-4634-9D17-F0951BFDE3CE}" type="presParOf" srcId="{B758552D-A796-4105-A5D6-14AF033F2324}" destId="{F5CCBEAB-6758-48E5-8F6A-74DE3629CAEE}" srcOrd="3" destOrd="0" presId="urn:microsoft.com/office/officeart/2005/8/layout/orgChart1"/>
    <dgm:cxn modelId="{17AEA05F-112A-4D82-8836-B5D6B3CCFA84}" type="presParOf" srcId="{F5CCBEAB-6758-48E5-8F6A-74DE3629CAEE}" destId="{872099A5-C08E-49E8-9803-3EAEF6A81CAA}" srcOrd="0" destOrd="0" presId="urn:microsoft.com/office/officeart/2005/8/layout/orgChart1"/>
    <dgm:cxn modelId="{8AB940D4-3DA8-47A2-9BC8-444BAEF3A8B1}" type="presParOf" srcId="{872099A5-C08E-49E8-9803-3EAEF6A81CAA}" destId="{76FEFE68-41AE-4192-AFA8-B42B394CB497}" srcOrd="0" destOrd="0" presId="urn:microsoft.com/office/officeart/2005/8/layout/orgChart1"/>
    <dgm:cxn modelId="{5A3C097D-65AD-4F59-A7A4-1488DDE5C70D}" type="presParOf" srcId="{872099A5-C08E-49E8-9803-3EAEF6A81CAA}" destId="{CCEE92DD-7082-45FE-B43B-277150FD904F}" srcOrd="1" destOrd="0" presId="urn:microsoft.com/office/officeart/2005/8/layout/orgChart1"/>
    <dgm:cxn modelId="{B7E2C84C-C67B-4970-8082-6B49A6C379E7}" type="presParOf" srcId="{F5CCBEAB-6758-48E5-8F6A-74DE3629CAEE}" destId="{7EF0FF95-98EF-4EA3-93C0-A4B966BD0FE4}" srcOrd="1" destOrd="0" presId="urn:microsoft.com/office/officeart/2005/8/layout/orgChart1"/>
    <dgm:cxn modelId="{5DF59A62-8776-457A-B1A1-C76F7B70ABCD}" type="presParOf" srcId="{F5CCBEAB-6758-48E5-8F6A-74DE3629CAEE}" destId="{EAB2BC1E-E4E6-478B-8C5F-2BCA3A4A974F}" srcOrd="2" destOrd="0" presId="urn:microsoft.com/office/officeart/2005/8/layout/orgChart1"/>
    <dgm:cxn modelId="{35E1080E-5CEE-467B-B500-455D1A5CCAE1}" type="presParOf" srcId="{B758552D-A796-4105-A5D6-14AF033F2324}" destId="{9123076A-9BF0-4816-95ED-CC33CB399849}" srcOrd="4" destOrd="0" presId="urn:microsoft.com/office/officeart/2005/8/layout/orgChart1"/>
    <dgm:cxn modelId="{818FE43A-D73C-456E-A9D7-F5BEB0CCC204}" type="presParOf" srcId="{B758552D-A796-4105-A5D6-14AF033F2324}" destId="{4026FF61-DE0D-4E32-9534-4201FAD8FC7D}" srcOrd="5" destOrd="0" presId="urn:microsoft.com/office/officeart/2005/8/layout/orgChart1"/>
    <dgm:cxn modelId="{FF4F6BBC-D643-41D0-843C-C517AE0AD1C4}" type="presParOf" srcId="{4026FF61-DE0D-4E32-9534-4201FAD8FC7D}" destId="{4636005B-EBBB-4642-AC77-B2375BF3E12F}" srcOrd="0" destOrd="0" presId="urn:microsoft.com/office/officeart/2005/8/layout/orgChart1"/>
    <dgm:cxn modelId="{D0001952-6210-4D03-A2AC-4DA32248A68A}" type="presParOf" srcId="{4636005B-EBBB-4642-AC77-B2375BF3E12F}" destId="{5A21E56F-4333-482F-843D-70B6D1BCF579}" srcOrd="0" destOrd="0" presId="urn:microsoft.com/office/officeart/2005/8/layout/orgChart1"/>
    <dgm:cxn modelId="{149C432C-747C-4013-A536-485AF358AC7D}" type="presParOf" srcId="{4636005B-EBBB-4642-AC77-B2375BF3E12F}" destId="{487954B5-5D24-485F-A692-64C5BDDD3C82}" srcOrd="1" destOrd="0" presId="urn:microsoft.com/office/officeart/2005/8/layout/orgChart1"/>
    <dgm:cxn modelId="{58EC73E9-C904-4E32-B311-F08DE380F125}" type="presParOf" srcId="{4026FF61-DE0D-4E32-9534-4201FAD8FC7D}" destId="{D4055E38-8D98-48E6-98A1-41820356B81F}" srcOrd="1" destOrd="0" presId="urn:microsoft.com/office/officeart/2005/8/layout/orgChart1"/>
    <dgm:cxn modelId="{407CB712-9E7F-4586-9E5C-E907F28D0F88}" type="presParOf" srcId="{4026FF61-DE0D-4E32-9534-4201FAD8FC7D}" destId="{7E8A0006-5D35-4DA5-8606-6FBDB01089C8}" srcOrd="2" destOrd="0" presId="urn:microsoft.com/office/officeart/2005/8/layout/orgChart1"/>
    <dgm:cxn modelId="{76FB62ED-4AA1-418E-A3BC-72E6B94A7E57}" type="presParOf" srcId="{B758552D-A796-4105-A5D6-14AF033F2324}" destId="{ADD6D720-891F-4D66-A2F5-40259F66924A}" srcOrd="6" destOrd="0" presId="urn:microsoft.com/office/officeart/2005/8/layout/orgChart1"/>
    <dgm:cxn modelId="{B4328F69-5166-4E68-B8F3-9F0BCB56E9B3}" type="presParOf" srcId="{B758552D-A796-4105-A5D6-14AF033F2324}" destId="{6A56C617-6F43-4812-A8B1-BCFD8AC31B5D}" srcOrd="7" destOrd="0" presId="urn:microsoft.com/office/officeart/2005/8/layout/orgChart1"/>
    <dgm:cxn modelId="{F53137B3-0C4F-475A-9FF4-783ABCA09312}" type="presParOf" srcId="{6A56C617-6F43-4812-A8B1-BCFD8AC31B5D}" destId="{C5BCAA6B-AA3A-4F58-9A6D-11B247EA5F4A}" srcOrd="0" destOrd="0" presId="urn:microsoft.com/office/officeart/2005/8/layout/orgChart1"/>
    <dgm:cxn modelId="{BE71385C-0B24-43C0-A08D-B0521C882C06}" type="presParOf" srcId="{C5BCAA6B-AA3A-4F58-9A6D-11B247EA5F4A}" destId="{ED8D153B-0BD0-4A11-B2D9-7D789F66E38F}" srcOrd="0" destOrd="0" presId="urn:microsoft.com/office/officeart/2005/8/layout/orgChart1"/>
    <dgm:cxn modelId="{E2A2065C-6606-4898-925A-C2390662F4FC}" type="presParOf" srcId="{C5BCAA6B-AA3A-4F58-9A6D-11B247EA5F4A}" destId="{5E9CE9EA-472F-47FE-A62C-5B2DF3CD1A44}" srcOrd="1" destOrd="0" presId="urn:microsoft.com/office/officeart/2005/8/layout/orgChart1"/>
    <dgm:cxn modelId="{5001CC9B-C2F5-4791-932F-44515909787C}" type="presParOf" srcId="{6A56C617-6F43-4812-A8B1-BCFD8AC31B5D}" destId="{8AED11FF-FE18-41F4-BBC5-7F4DA591EA14}" srcOrd="1" destOrd="0" presId="urn:microsoft.com/office/officeart/2005/8/layout/orgChart1"/>
    <dgm:cxn modelId="{3244CD32-F0B6-48DE-85DC-6FCB85DDF886}" type="presParOf" srcId="{6A56C617-6F43-4812-A8B1-BCFD8AC31B5D}" destId="{F755DCBD-08DB-4EA8-B739-85EEEE4B6940}" srcOrd="2" destOrd="0" presId="urn:microsoft.com/office/officeart/2005/8/layout/orgChart1"/>
    <dgm:cxn modelId="{78D53C0A-9A82-4B5F-A898-ACADB523F2D7}" type="presParOf" srcId="{B758552D-A796-4105-A5D6-14AF033F2324}" destId="{F234A515-668A-413A-A14B-9B935C01C85F}" srcOrd="8" destOrd="0" presId="urn:microsoft.com/office/officeart/2005/8/layout/orgChart1"/>
    <dgm:cxn modelId="{BBBBEAA6-CD7D-43FC-A372-784188841C91}" type="presParOf" srcId="{B758552D-A796-4105-A5D6-14AF033F2324}" destId="{A531CBED-0DFF-4ECC-9C22-B121F8E0A88B}" srcOrd="9" destOrd="0" presId="urn:microsoft.com/office/officeart/2005/8/layout/orgChart1"/>
    <dgm:cxn modelId="{9CE5288D-BCC8-4B81-A454-E49F9108631C}" type="presParOf" srcId="{A531CBED-0DFF-4ECC-9C22-B121F8E0A88B}" destId="{D0131EC0-50ED-4A69-9164-927D51196455}" srcOrd="0" destOrd="0" presId="urn:microsoft.com/office/officeart/2005/8/layout/orgChart1"/>
    <dgm:cxn modelId="{1B977A55-4C11-4FAF-A855-EA872C7AA2AF}" type="presParOf" srcId="{D0131EC0-50ED-4A69-9164-927D51196455}" destId="{60FFBB6B-B9AF-4C47-9038-B71814344B5F}" srcOrd="0" destOrd="0" presId="urn:microsoft.com/office/officeart/2005/8/layout/orgChart1"/>
    <dgm:cxn modelId="{CE561072-BBED-4BCE-9419-6F0CF7540861}" type="presParOf" srcId="{D0131EC0-50ED-4A69-9164-927D51196455}" destId="{386F3F22-471D-437D-AB85-75B40A43DD00}" srcOrd="1" destOrd="0" presId="urn:microsoft.com/office/officeart/2005/8/layout/orgChart1"/>
    <dgm:cxn modelId="{416E472F-5060-4577-86D4-52537284E1B6}" type="presParOf" srcId="{A531CBED-0DFF-4ECC-9C22-B121F8E0A88B}" destId="{0CBF6E55-1DC3-47E4-9038-BE80D1D8C41E}" srcOrd="1" destOrd="0" presId="urn:microsoft.com/office/officeart/2005/8/layout/orgChart1"/>
    <dgm:cxn modelId="{089C9A98-D496-4788-A71E-BE05AF34404D}" type="presParOf" srcId="{A531CBED-0DFF-4ECC-9C22-B121F8E0A88B}" destId="{EF723EF2-DF47-4481-B9BE-7EB59A6E1307}" srcOrd="2" destOrd="0" presId="urn:microsoft.com/office/officeart/2005/8/layout/orgChart1"/>
    <dgm:cxn modelId="{F81C0C19-F346-4313-B117-675B6523487D}" type="presParOf" srcId="{D2191222-415E-4824-902E-989147EFC4B5}" destId="{E6E5931A-6CD4-46D7-9490-37FB3C801C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314BA-6A62-4134-A2EE-C5B1C04FAAD3}" type="doc">
      <dgm:prSet loTypeId="urn:microsoft.com/office/officeart/2005/8/layout/lProcess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814B0FB0-46B4-416F-A960-4E8B50FC6567}">
      <dgm:prSet phldrT="[Text]" custT="1"/>
      <dgm:spPr/>
      <dgm:t>
        <a:bodyPr/>
        <a:lstStyle/>
        <a:p>
          <a:r>
            <a:rPr lang="nl-BE" sz="2400" b="1" noProof="0" dirty="0" smtClean="0"/>
            <a:t>#</a:t>
          </a:r>
          <a:endParaRPr lang="en-GB" sz="2400" b="1" noProof="0" dirty="0"/>
        </a:p>
      </dgm:t>
    </dgm:pt>
    <dgm:pt modelId="{D242B30A-1682-46B3-BE29-F8C6CA0811AD}" type="parTrans" cxnId="{21484139-137A-47CF-9763-399BC86D46E7}">
      <dgm:prSet/>
      <dgm:spPr/>
      <dgm:t>
        <a:bodyPr/>
        <a:lstStyle/>
        <a:p>
          <a:endParaRPr lang="en-GB"/>
        </a:p>
      </dgm:t>
    </dgm:pt>
    <dgm:pt modelId="{7C5B42A2-0DA8-40F5-BB9D-FED2FB2A9FAF}" type="sibTrans" cxnId="{21484139-137A-47CF-9763-399BC86D46E7}">
      <dgm:prSet/>
      <dgm:spPr/>
      <dgm:t>
        <a:bodyPr/>
        <a:lstStyle/>
        <a:p>
          <a:endParaRPr lang="en-GB"/>
        </a:p>
      </dgm:t>
    </dgm:pt>
    <dgm:pt modelId="{3B97FEC1-8D7E-4440-BF49-3ADCF9620C3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l-BE" sz="2000" b="1" noProof="0" dirty="0" smtClean="0"/>
            <a:t>Bank</a:t>
          </a:r>
          <a:endParaRPr lang="en-GB" sz="2000" b="1" noProof="0" dirty="0"/>
        </a:p>
      </dgm:t>
    </dgm:pt>
    <dgm:pt modelId="{A9AFBABB-CD2E-4A37-83AC-63A4AE8A911E}" type="parTrans" cxnId="{75031CA2-9975-4261-97EA-14B58B48BCC0}">
      <dgm:prSet/>
      <dgm:spPr/>
      <dgm:t>
        <a:bodyPr/>
        <a:lstStyle/>
        <a:p>
          <a:endParaRPr lang="en-GB"/>
        </a:p>
      </dgm:t>
    </dgm:pt>
    <dgm:pt modelId="{7A00D891-37CC-47A1-B231-6DBA805D9154}" type="sibTrans" cxnId="{75031CA2-9975-4261-97EA-14B58B48BCC0}">
      <dgm:prSet/>
      <dgm:spPr/>
      <dgm:t>
        <a:bodyPr/>
        <a:lstStyle/>
        <a:p>
          <a:endParaRPr lang="en-GB"/>
        </a:p>
      </dgm:t>
    </dgm:pt>
    <dgm:pt modelId="{E4B91679-FE34-43D8-A23B-48B80D284E49}">
      <dgm:prSet phldrT="[Text]" custT="1"/>
      <dgm:spPr/>
      <dgm:t>
        <a:bodyPr/>
        <a:lstStyle/>
        <a:p>
          <a:r>
            <a:rPr lang="en-GB" sz="2000" b="1" noProof="0" dirty="0" smtClean="0"/>
            <a:t>Credendo</a:t>
          </a:r>
          <a:endParaRPr lang="en-GB" sz="2000" b="1" noProof="0" dirty="0"/>
        </a:p>
      </dgm:t>
    </dgm:pt>
    <dgm:pt modelId="{E5FB2E79-F3E0-4FFF-BE46-70AD73135B26}" type="parTrans" cxnId="{521B7A81-6A05-42B3-97F9-7D6E8CE9E03C}">
      <dgm:prSet/>
      <dgm:spPr/>
      <dgm:t>
        <a:bodyPr/>
        <a:lstStyle/>
        <a:p>
          <a:endParaRPr lang="en-GB"/>
        </a:p>
      </dgm:t>
    </dgm:pt>
    <dgm:pt modelId="{B893FB18-B99E-41DA-81E3-755E0F883EAC}" type="sibTrans" cxnId="{521B7A81-6A05-42B3-97F9-7D6E8CE9E03C}">
      <dgm:prSet/>
      <dgm:spPr/>
      <dgm:t>
        <a:bodyPr/>
        <a:lstStyle/>
        <a:p>
          <a:endParaRPr lang="en-GB"/>
        </a:p>
      </dgm:t>
    </dgm:pt>
    <dgm:pt modelId="{B514CDCE-8439-4F33-B117-192019FBD09D}">
      <dgm:prSet phldrT="[Text]" custT="1"/>
      <dgm:spPr/>
      <dgm:t>
        <a:bodyPr/>
        <a:lstStyle/>
        <a:p>
          <a:r>
            <a:rPr lang="en-GB" sz="2400" noProof="0" dirty="0" smtClean="0"/>
            <a:t>1</a:t>
          </a:r>
          <a:endParaRPr lang="en-GB" sz="2400" noProof="0" dirty="0"/>
        </a:p>
      </dgm:t>
    </dgm:pt>
    <dgm:pt modelId="{E59C9BFA-9335-4FDC-9E95-8B1A24587A05}" type="parTrans" cxnId="{1A8131B0-C3D5-4147-9DE9-382894015A9D}">
      <dgm:prSet/>
      <dgm:spPr/>
      <dgm:t>
        <a:bodyPr/>
        <a:lstStyle/>
        <a:p>
          <a:endParaRPr lang="en-GB"/>
        </a:p>
      </dgm:t>
    </dgm:pt>
    <dgm:pt modelId="{E9D93996-CF5F-45EA-A381-0BF51DE9736E}" type="sibTrans" cxnId="{1A8131B0-C3D5-4147-9DE9-382894015A9D}">
      <dgm:prSet/>
      <dgm:spPr/>
      <dgm:t>
        <a:bodyPr/>
        <a:lstStyle/>
        <a:p>
          <a:endParaRPr lang="en-GB"/>
        </a:p>
      </dgm:t>
    </dgm:pt>
    <dgm:pt modelId="{16DAB39A-9318-442A-831D-A845FBE4BCAD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400" noProof="0" dirty="0" smtClean="0"/>
            <a:t>Initial request</a:t>
          </a:r>
          <a:endParaRPr lang="en-GB" sz="1400" noProof="0" dirty="0"/>
        </a:p>
      </dgm:t>
    </dgm:pt>
    <dgm:pt modelId="{ED38C3BA-002E-4557-8B3D-A043BD530F9A}" type="parTrans" cxnId="{BBBB8B1C-50E3-4D08-90E5-8AE39D8442A7}">
      <dgm:prSet/>
      <dgm:spPr/>
      <dgm:t>
        <a:bodyPr/>
        <a:lstStyle/>
        <a:p>
          <a:endParaRPr lang="en-GB"/>
        </a:p>
      </dgm:t>
    </dgm:pt>
    <dgm:pt modelId="{0B8F74E6-1147-416C-A0A5-5C4F75194F69}" type="sibTrans" cxnId="{BBBB8B1C-50E3-4D08-90E5-8AE39D8442A7}">
      <dgm:prSet/>
      <dgm:spPr/>
      <dgm:t>
        <a:bodyPr/>
        <a:lstStyle/>
        <a:p>
          <a:endParaRPr lang="en-GB"/>
        </a:p>
      </dgm:t>
    </dgm:pt>
    <dgm:pt modelId="{B06FB21D-BB73-497E-B312-F8042697EA61}">
      <dgm:prSet phldrT="[Text]" custT="1"/>
      <dgm:spPr/>
      <dgm:t>
        <a:bodyPr/>
        <a:lstStyle/>
        <a:p>
          <a:r>
            <a:rPr lang="en-GB" sz="1400" noProof="0" dirty="0" smtClean="0"/>
            <a:t>Preliminary (non-binding) indication</a:t>
          </a:r>
          <a:endParaRPr lang="en-GB" sz="1400" noProof="0" dirty="0"/>
        </a:p>
      </dgm:t>
    </dgm:pt>
    <dgm:pt modelId="{55FAF50B-0A90-4511-B97A-ACF1B0C2A559}" type="parTrans" cxnId="{7FB1AB71-C7D4-413B-B07D-02BD3C9CF599}">
      <dgm:prSet/>
      <dgm:spPr/>
      <dgm:t>
        <a:bodyPr/>
        <a:lstStyle/>
        <a:p>
          <a:endParaRPr lang="en-GB"/>
        </a:p>
      </dgm:t>
    </dgm:pt>
    <dgm:pt modelId="{385CC68C-4B3E-4FEE-8AC8-8443D69F2515}" type="sibTrans" cxnId="{7FB1AB71-C7D4-413B-B07D-02BD3C9CF599}">
      <dgm:prSet/>
      <dgm:spPr/>
      <dgm:t>
        <a:bodyPr/>
        <a:lstStyle/>
        <a:p>
          <a:endParaRPr lang="en-GB"/>
        </a:p>
      </dgm:t>
    </dgm:pt>
    <dgm:pt modelId="{461E691B-6F62-4209-A05C-8C716F29274C}">
      <dgm:prSet phldrT="[Text]" custT="1"/>
      <dgm:spPr/>
      <dgm:t>
        <a:bodyPr/>
        <a:lstStyle/>
        <a:p>
          <a:r>
            <a:rPr lang="en-GB" sz="2400" noProof="0" dirty="0" smtClean="0"/>
            <a:t>2</a:t>
          </a:r>
          <a:endParaRPr lang="en-GB" sz="2400" noProof="0" dirty="0"/>
        </a:p>
      </dgm:t>
    </dgm:pt>
    <dgm:pt modelId="{B9C7D644-CD81-47BD-AAB6-AD1BBA502850}" type="parTrans" cxnId="{65F5EBDE-BA99-4C44-9534-146CDBA76DE2}">
      <dgm:prSet/>
      <dgm:spPr/>
      <dgm:t>
        <a:bodyPr/>
        <a:lstStyle/>
        <a:p>
          <a:endParaRPr lang="en-GB"/>
        </a:p>
      </dgm:t>
    </dgm:pt>
    <dgm:pt modelId="{D9372941-EFB4-47BF-89CF-A791AD01651A}" type="sibTrans" cxnId="{65F5EBDE-BA99-4C44-9534-146CDBA76DE2}">
      <dgm:prSet/>
      <dgm:spPr/>
      <dgm:t>
        <a:bodyPr/>
        <a:lstStyle/>
        <a:p>
          <a:endParaRPr lang="en-GB"/>
        </a:p>
      </dgm:t>
    </dgm:pt>
    <dgm:pt modelId="{BAFAEF00-6D4F-4240-97BC-407DF0B27B6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400" noProof="0" dirty="0" smtClean="0"/>
            <a:t>Official request &amp; detailed information </a:t>
          </a:r>
          <a:br>
            <a:rPr lang="en-GB" sz="1400" noProof="0" dirty="0" smtClean="0"/>
          </a:br>
          <a:r>
            <a:rPr lang="en-GB" sz="1400" noProof="0" dirty="0" smtClean="0"/>
            <a:t>(e.g. credit memo &amp; financials)</a:t>
          </a:r>
          <a:endParaRPr lang="en-GB" sz="1400" noProof="0" dirty="0"/>
        </a:p>
      </dgm:t>
    </dgm:pt>
    <dgm:pt modelId="{D46F4ED4-5A7E-45E9-8904-E8680F7EAADD}" type="parTrans" cxnId="{1D64DEFA-B407-4821-A080-C6827D17EB9B}">
      <dgm:prSet/>
      <dgm:spPr/>
      <dgm:t>
        <a:bodyPr/>
        <a:lstStyle/>
        <a:p>
          <a:endParaRPr lang="en-GB"/>
        </a:p>
      </dgm:t>
    </dgm:pt>
    <dgm:pt modelId="{8EC23A0F-5562-4EE8-9D9F-5086D4B92894}" type="sibTrans" cxnId="{1D64DEFA-B407-4821-A080-C6827D17EB9B}">
      <dgm:prSet/>
      <dgm:spPr/>
      <dgm:t>
        <a:bodyPr/>
        <a:lstStyle/>
        <a:p>
          <a:endParaRPr lang="en-GB"/>
        </a:p>
      </dgm:t>
    </dgm:pt>
    <dgm:pt modelId="{BCE0B72E-3FEE-4695-94F1-041D49649C36}">
      <dgm:prSet phldrT="[Text]" custT="1"/>
      <dgm:spPr/>
      <dgm:t>
        <a:bodyPr/>
        <a:lstStyle/>
        <a:p>
          <a:r>
            <a:rPr lang="en-GB" sz="1400" noProof="0" dirty="0" smtClean="0"/>
            <a:t>Decision Credendo </a:t>
          </a:r>
          <a:br>
            <a:rPr lang="en-GB" sz="1400" noProof="0" dirty="0" smtClean="0"/>
          </a:br>
          <a:r>
            <a:rPr lang="en-GB" sz="1400" noProof="0" dirty="0" smtClean="0"/>
            <a:t>(Offer of Cover)</a:t>
          </a:r>
          <a:endParaRPr lang="en-GB" sz="1400" noProof="0" dirty="0"/>
        </a:p>
      </dgm:t>
    </dgm:pt>
    <dgm:pt modelId="{AFDE371D-F6B0-491B-B5B7-03EB87B2338F}" type="parTrans" cxnId="{48380B64-FF90-440A-8488-2C1C30E26C3E}">
      <dgm:prSet/>
      <dgm:spPr/>
      <dgm:t>
        <a:bodyPr/>
        <a:lstStyle/>
        <a:p>
          <a:endParaRPr lang="en-GB"/>
        </a:p>
      </dgm:t>
    </dgm:pt>
    <dgm:pt modelId="{763C7076-790C-460E-93CB-9B3F909DD61E}" type="sibTrans" cxnId="{48380B64-FF90-440A-8488-2C1C30E26C3E}">
      <dgm:prSet/>
      <dgm:spPr/>
      <dgm:t>
        <a:bodyPr/>
        <a:lstStyle/>
        <a:p>
          <a:endParaRPr lang="en-GB"/>
        </a:p>
      </dgm:t>
    </dgm:pt>
    <dgm:pt modelId="{EFE9D8F7-AF7E-466E-917D-8D9BC8D1FD90}">
      <dgm:prSet phldrT="[Text]" custT="1"/>
      <dgm:spPr/>
      <dgm:t>
        <a:bodyPr/>
        <a:lstStyle/>
        <a:p>
          <a:r>
            <a:rPr lang="en-GB" sz="2400" noProof="0" dirty="0" smtClean="0"/>
            <a:t>3</a:t>
          </a:r>
          <a:endParaRPr lang="en-GB" sz="2400" noProof="0" dirty="0"/>
        </a:p>
      </dgm:t>
    </dgm:pt>
    <dgm:pt modelId="{E67491B1-9A5A-4590-9FC4-26BFB72F7C98}" type="parTrans" cxnId="{660B22C8-9A55-4B1A-9A13-E85781366A58}">
      <dgm:prSet/>
      <dgm:spPr/>
      <dgm:t>
        <a:bodyPr/>
        <a:lstStyle/>
        <a:p>
          <a:endParaRPr lang="en-GB"/>
        </a:p>
      </dgm:t>
    </dgm:pt>
    <dgm:pt modelId="{BB0453FC-CFC5-4BD9-AC1F-40036C58B5DB}" type="sibTrans" cxnId="{660B22C8-9A55-4B1A-9A13-E85781366A58}">
      <dgm:prSet/>
      <dgm:spPr/>
      <dgm:t>
        <a:bodyPr/>
        <a:lstStyle/>
        <a:p>
          <a:endParaRPr lang="en-GB"/>
        </a:p>
      </dgm:t>
    </dgm:pt>
    <dgm:pt modelId="{2D204B8B-4BA4-47E0-B75E-D539CE08341D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400" noProof="0" dirty="0" smtClean="0"/>
            <a:t>Deal structuring &amp; final credit approval</a:t>
          </a:r>
          <a:endParaRPr lang="en-GB" sz="1400" noProof="0" dirty="0"/>
        </a:p>
      </dgm:t>
    </dgm:pt>
    <dgm:pt modelId="{C3ADD642-CC58-42F0-AB7C-A68CFA2788B2}" type="parTrans" cxnId="{2003CD4A-EEA8-4B60-A11C-867770FA171F}">
      <dgm:prSet/>
      <dgm:spPr/>
      <dgm:t>
        <a:bodyPr/>
        <a:lstStyle/>
        <a:p>
          <a:endParaRPr lang="en-GB"/>
        </a:p>
      </dgm:t>
    </dgm:pt>
    <dgm:pt modelId="{323C2E64-063D-41EA-9CC3-25E73C1D1820}" type="sibTrans" cxnId="{2003CD4A-EEA8-4B60-A11C-867770FA171F}">
      <dgm:prSet/>
      <dgm:spPr/>
      <dgm:t>
        <a:bodyPr/>
        <a:lstStyle/>
        <a:p>
          <a:endParaRPr lang="en-GB"/>
        </a:p>
      </dgm:t>
    </dgm:pt>
    <dgm:pt modelId="{747BD95D-631B-417C-BBE7-D7D563378C25}">
      <dgm:prSet phldrT="[Text]" custT="1"/>
      <dgm:spPr/>
      <dgm:t>
        <a:bodyPr/>
        <a:lstStyle/>
        <a:p>
          <a:r>
            <a:rPr lang="en-GB" sz="1400" noProof="0" dirty="0" smtClean="0"/>
            <a:t>(Potential) client meeting &amp; insurance cover consult</a:t>
          </a:r>
          <a:endParaRPr lang="en-GB" sz="1400" noProof="0" dirty="0"/>
        </a:p>
      </dgm:t>
    </dgm:pt>
    <dgm:pt modelId="{8B77D871-4C80-414A-BFE7-7AE2878D4007}" type="parTrans" cxnId="{BEEF9CA2-54EE-44A3-8FC0-681C7813A100}">
      <dgm:prSet/>
      <dgm:spPr/>
      <dgm:t>
        <a:bodyPr/>
        <a:lstStyle/>
        <a:p>
          <a:endParaRPr lang="en-GB"/>
        </a:p>
      </dgm:t>
    </dgm:pt>
    <dgm:pt modelId="{B8CD12A8-FA8E-4088-8263-BA015689508D}" type="sibTrans" cxnId="{BEEF9CA2-54EE-44A3-8FC0-681C7813A100}">
      <dgm:prSet/>
      <dgm:spPr/>
      <dgm:t>
        <a:bodyPr/>
        <a:lstStyle/>
        <a:p>
          <a:endParaRPr lang="en-GB"/>
        </a:p>
      </dgm:t>
    </dgm:pt>
    <dgm:pt modelId="{E60A0ED2-6620-49C6-8902-E7A37A0553A7}">
      <dgm:prSet phldrT="[Text]" custT="1"/>
      <dgm:spPr/>
      <dgm:t>
        <a:bodyPr/>
        <a:lstStyle/>
        <a:p>
          <a:r>
            <a:rPr lang="en-GB" sz="2400" noProof="0" dirty="0" smtClean="0"/>
            <a:t>4</a:t>
          </a:r>
          <a:endParaRPr lang="en-GB" sz="2400" noProof="0" dirty="0"/>
        </a:p>
      </dgm:t>
    </dgm:pt>
    <dgm:pt modelId="{92237422-F529-46B6-9E71-D45CABD553DB}" type="parTrans" cxnId="{B7C7A8AB-68ED-4AC6-A0CC-35F8BF7AC394}">
      <dgm:prSet/>
      <dgm:spPr/>
      <dgm:t>
        <a:bodyPr/>
        <a:lstStyle/>
        <a:p>
          <a:endParaRPr lang="en-GB"/>
        </a:p>
      </dgm:t>
    </dgm:pt>
    <dgm:pt modelId="{5A81D8FF-5D5E-422B-964B-AABCC7316C2E}" type="sibTrans" cxnId="{B7C7A8AB-68ED-4AC6-A0CC-35F8BF7AC394}">
      <dgm:prSet/>
      <dgm:spPr/>
      <dgm:t>
        <a:bodyPr/>
        <a:lstStyle/>
        <a:p>
          <a:endParaRPr lang="en-GB"/>
        </a:p>
      </dgm:t>
    </dgm:pt>
    <dgm:pt modelId="{94A13E7D-7E1B-47DD-B7AD-85A7FF583F3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400" noProof="0" dirty="0" smtClean="0"/>
            <a:t>Draw up and distribution documentation </a:t>
          </a:r>
          <a:br>
            <a:rPr lang="en-GB" sz="1400" noProof="0" dirty="0" smtClean="0"/>
          </a:br>
          <a:r>
            <a:rPr lang="en-GB" sz="1400" noProof="0" dirty="0" smtClean="0"/>
            <a:t>(Participation Certificate)</a:t>
          </a:r>
          <a:endParaRPr lang="en-GB" sz="1400" noProof="0" dirty="0"/>
        </a:p>
      </dgm:t>
    </dgm:pt>
    <dgm:pt modelId="{3AAA198E-A558-4AF2-9952-C1BC2A8F9B1D}" type="parTrans" cxnId="{5A0DA97A-1EB9-4688-A6D8-1E2C7AEE0475}">
      <dgm:prSet/>
      <dgm:spPr/>
      <dgm:t>
        <a:bodyPr/>
        <a:lstStyle/>
        <a:p>
          <a:endParaRPr lang="en-GB"/>
        </a:p>
      </dgm:t>
    </dgm:pt>
    <dgm:pt modelId="{E6A2D36A-D9A3-4BF9-B6A6-BDD6FEE2E968}" type="sibTrans" cxnId="{5A0DA97A-1EB9-4688-A6D8-1E2C7AEE0475}">
      <dgm:prSet/>
      <dgm:spPr/>
      <dgm:t>
        <a:bodyPr/>
        <a:lstStyle/>
        <a:p>
          <a:endParaRPr lang="en-GB"/>
        </a:p>
      </dgm:t>
    </dgm:pt>
    <dgm:pt modelId="{04CF8679-377F-4AFB-A81C-ED247E6AAC2A}">
      <dgm:prSet phldrT="[Text]" custT="1"/>
      <dgm:spPr/>
      <dgm:t>
        <a:bodyPr/>
        <a:lstStyle/>
        <a:p>
          <a:r>
            <a:rPr lang="en-GB" sz="1400" noProof="0" dirty="0" smtClean="0"/>
            <a:t>Fine-tuning &amp; signing PC</a:t>
          </a:r>
          <a:endParaRPr lang="en-GB" sz="1400" noProof="0" dirty="0"/>
        </a:p>
      </dgm:t>
    </dgm:pt>
    <dgm:pt modelId="{B7F3AA11-C211-414F-923E-BA543D2EE176}" type="parTrans" cxnId="{D9D72B05-9A6A-4231-960C-9F5AA671A488}">
      <dgm:prSet/>
      <dgm:spPr/>
      <dgm:t>
        <a:bodyPr/>
        <a:lstStyle/>
        <a:p>
          <a:endParaRPr lang="en-GB"/>
        </a:p>
      </dgm:t>
    </dgm:pt>
    <dgm:pt modelId="{DF27F7A2-0491-4CA5-9B7E-D87D931FD04E}" type="sibTrans" cxnId="{D9D72B05-9A6A-4231-960C-9F5AA671A488}">
      <dgm:prSet/>
      <dgm:spPr/>
      <dgm:t>
        <a:bodyPr/>
        <a:lstStyle/>
        <a:p>
          <a:endParaRPr lang="en-GB"/>
        </a:p>
      </dgm:t>
    </dgm:pt>
    <dgm:pt modelId="{9254985A-7E1D-4D35-AC8B-2DF850229B3D}">
      <dgm:prSet phldrT="[Text]" custT="1"/>
      <dgm:spPr/>
      <dgm:t>
        <a:bodyPr/>
        <a:lstStyle/>
        <a:p>
          <a:r>
            <a:rPr lang="en-GB" sz="2400" noProof="0" dirty="0" smtClean="0"/>
            <a:t>5</a:t>
          </a:r>
          <a:endParaRPr lang="en-GB" sz="2400" noProof="0" dirty="0"/>
        </a:p>
      </dgm:t>
    </dgm:pt>
    <dgm:pt modelId="{E2C4106C-70DF-4FA5-97EE-CD1F81D079FD}" type="parTrans" cxnId="{6E5BF2E0-CEDA-4394-BB59-CC6E418E9532}">
      <dgm:prSet/>
      <dgm:spPr/>
      <dgm:t>
        <a:bodyPr/>
        <a:lstStyle/>
        <a:p>
          <a:endParaRPr lang="en-GB"/>
        </a:p>
      </dgm:t>
    </dgm:pt>
    <dgm:pt modelId="{32B9864D-FA61-430F-B1A7-B75A25D2AEEC}" type="sibTrans" cxnId="{6E5BF2E0-CEDA-4394-BB59-CC6E418E9532}">
      <dgm:prSet/>
      <dgm:spPr/>
      <dgm:t>
        <a:bodyPr/>
        <a:lstStyle/>
        <a:p>
          <a:endParaRPr lang="en-GB"/>
        </a:p>
      </dgm:t>
    </dgm:pt>
    <dgm:pt modelId="{BA3262DF-FAE3-4458-A32D-7C4E34FA645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1400" noProof="0" dirty="0" smtClean="0"/>
            <a:t>Monitoring</a:t>
          </a:r>
          <a:endParaRPr lang="en-GB" sz="1400" noProof="0" dirty="0"/>
        </a:p>
      </dgm:t>
    </dgm:pt>
    <dgm:pt modelId="{9D69CB5D-0890-4496-9180-2403AB21C840}" type="parTrans" cxnId="{D06272D1-CB71-45BD-939F-A3D22F5ACF0B}">
      <dgm:prSet/>
      <dgm:spPr/>
      <dgm:t>
        <a:bodyPr/>
        <a:lstStyle/>
        <a:p>
          <a:endParaRPr lang="en-GB"/>
        </a:p>
      </dgm:t>
    </dgm:pt>
    <dgm:pt modelId="{CB641856-FA44-400D-9E71-9FC471C2E26C}" type="sibTrans" cxnId="{D06272D1-CB71-45BD-939F-A3D22F5ACF0B}">
      <dgm:prSet/>
      <dgm:spPr/>
      <dgm:t>
        <a:bodyPr/>
        <a:lstStyle/>
        <a:p>
          <a:endParaRPr lang="en-GB"/>
        </a:p>
      </dgm:t>
    </dgm:pt>
    <dgm:pt modelId="{429D1751-1686-47E2-B3B1-392E6E3A22FC}">
      <dgm:prSet phldrT="[Text]" custT="1"/>
      <dgm:spPr/>
      <dgm:t>
        <a:bodyPr/>
        <a:lstStyle/>
        <a:p>
          <a:r>
            <a:rPr lang="en-GB" sz="1400" noProof="0" dirty="0" smtClean="0"/>
            <a:t>Policy Management</a:t>
          </a:r>
          <a:endParaRPr lang="en-GB" sz="1400" noProof="0" dirty="0"/>
        </a:p>
      </dgm:t>
    </dgm:pt>
    <dgm:pt modelId="{CBB1218F-C8A6-4A4F-B0FE-42155D2D4006}" type="parTrans" cxnId="{579B3F81-6010-4D85-9173-280B6BD0B110}">
      <dgm:prSet/>
      <dgm:spPr/>
      <dgm:t>
        <a:bodyPr/>
        <a:lstStyle/>
        <a:p>
          <a:endParaRPr lang="en-GB"/>
        </a:p>
      </dgm:t>
    </dgm:pt>
    <dgm:pt modelId="{6CA74B37-1CFC-4D5B-B8F0-A8869471EC59}" type="sibTrans" cxnId="{579B3F81-6010-4D85-9173-280B6BD0B110}">
      <dgm:prSet/>
      <dgm:spPr/>
      <dgm:t>
        <a:bodyPr/>
        <a:lstStyle/>
        <a:p>
          <a:endParaRPr lang="en-GB"/>
        </a:p>
      </dgm:t>
    </dgm:pt>
    <dgm:pt modelId="{BC464AF5-847A-48FC-BFBE-0733FE6B4519}" type="pres">
      <dgm:prSet presAssocID="{BA1314BA-6A62-4134-A2EE-C5B1C04FAA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EAA760E-7CAA-4A11-A5FF-B86836C2EC9E}" type="pres">
      <dgm:prSet presAssocID="{814B0FB0-46B4-416F-A960-4E8B50FC6567}" presName="horFlow" presStyleCnt="0"/>
      <dgm:spPr/>
    </dgm:pt>
    <dgm:pt modelId="{75E7B302-541F-4DF1-9389-7BE3D6560877}" type="pres">
      <dgm:prSet presAssocID="{814B0FB0-46B4-416F-A960-4E8B50FC6567}" presName="bigChev" presStyleLbl="node1" presStyleIdx="0" presStyleCnt="6" custScaleX="63630"/>
      <dgm:spPr/>
      <dgm:t>
        <a:bodyPr/>
        <a:lstStyle/>
        <a:p>
          <a:endParaRPr lang="en-GB"/>
        </a:p>
      </dgm:t>
    </dgm:pt>
    <dgm:pt modelId="{4EC555F6-EAA3-445E-82F9-342A6EEBBACA}" type="pres">
      <dgm:prSet presAssocID="{A9AFBABB-CD2E-4A37-83AC-63A4AE8A911E}" presName="parTrans" presStyleCnt="0"/>
      <dgm:spPr/>
    </dgm:pt>
    <dgm:pt modelId="{97EEE635-517D-4512-B1A6-089E03A9E98A}" type="pres">
      <dgm:prSet presAssocID="{3B97FEC1-8D7E-4440-BF49-3ADCF9620C39}" presName="node" presStyleLbl="alignAccFollowNode1" presStyleIdx="0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D5C5D-4DDE-4588-AAFD-CEA3F2B728E3}" type="pres">
      <dgm:prSet presAssocID="{7A00D891-37CC-47A1-B231-6DBA805D9154}" presName="sibTrans" presStyleCnt="0"/>
      <dgm:spPr/>
    </dgm:pt>
    <dgm:pt modelId="{7997B49A-A3BB-4DD3-BF00-D6E08854E778}" type="pres">
      <dgm:prSet presAssocID="{E4B91679-FE34-43D8-A23B-48B80D284E49}" presName="node" presStyleLbl="alignAccFollowNode1" presStyleIdx="1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64494-36A6-4447-8FEF-AC0843C9E460}" type="pres">
      <dgm:prSet presAssocID="{814B0FB0-46B4-416F-A960-4E8B50FC6567}" presName="vSp" presStyleCnt="0"/>
      <dgm:spPr/>
    </dgm:pt>
    <dgm:pt modelId="{91E00DF0-C2D9-4E8A-8826-1B47873EA689}" type="pres">
      <dgm:prSet presAssocID="{B514CDCE-8439-4F33-B117-192019FBD09D}" presName="horFlow" presStyleCnt="0"/>
      <dgm:spPr/>
    </dgm:pt>
    <dgm:pt modelId="{5B19E10D-55B5-4273-BF7D-751AABD74D25}" type="pres">
      <dgm:prSet presAssocID="{B514CDCE-8439-4F33-B117-192019FBD09D}" presName="bigChev" presStyleLbl="node1" presStyleIdx="1" presStyleCnt="6" custScaleX="63630"/>
      <dgm:spPr/>
      <dgm:t>
        <a:bodyPr/>
        <a:lstStyle/>
        <a:p>
          <a:endParaRPr lang="en-GB"/>
        </a:p>
      </dgm:t>
    </dgm:pt>
    <dgm:pt modelId="{BDAC31C6-95D0-42CE-A6A8-189EDA78FD4F}" type="pres">
      <dgm:prSet presAssocID="{ED38C3BA-002E-4557-8B3D-A043BD530F9A}" presName="parTrans" presStyleCnt="0"/>
      <dgm:spPr/>
    </dgm:pt>
    <dgm:pt modelId="{4BDB6D9C-29FD-44DC-8485-708F056C9B91}" type="pres">
      <dgm:prSet presAssocID="{16DAB39A-9318-442A-831D-A845FBE4BCAD}" presName="node" presStyleLbl="alignAccFollowNode1" presStyleIdx="2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C2535-36B0-46F0-A9B2-7970F39E69AE}" type="pres">
      <dgm:prSet presAssocID="{0B8F74E6-1147-416C-A0A5-5C4F75194F69}" presName="sibTrans" presStyleCnt="0"/>
      <dgm:spPr/>
    </dgm:pt>
    <dgm:pt modelId="{6DA3E0DA-D877-4549-BE79-150A75A53D19}" type="pres">
      <dgm:prSet presAssocID="{B06FB21D-BB73-497E-B312-F8042697EA61}" presName="node" presStyleLbl="alignAccFollowNode1" presStyleIdx="3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DF84D-F762-410C-94C6-111742A8A701}" type="pres">
      <dgm:prSet presAssocID="{B514CDCE-8439-4F33-B117-192019FBD09D}" presName="vSp" presStyleCnt="0"/>
      <dgm:spPr/>
    </dgm:pt>
    <dgm:pt modelId="{765B4D0D-9C2D-4885-B0A6-513CE96D51D6}" type="pres">
      <dgm:prSet presAssocID="{461E691B-6F62-4209-A05C-8C716F29274C}" presName="horFlow" presStyleCnt="0"/>
      <dgm:spPr/>
    </dgm:pt>
    <dgm:pt modelId="{2B5074C7-FA12-48F0-875D-848CCD253488}" type="pres">
      <dgm:prSet presAssocID="{461E691B-6F62-4209-A05C-8C716F29274C}" presName="bigChev" presStyleLbl="node1" presStyleIdx="2" presStyleCnt="6" custScaleX="63630"/>
      <dgm:spPr/>
      <dgm:t>
        <a:bodyPr/>
        <a:lstStyle/>
        <a:p>
          <a:endParaRPr lang="en-GB"/>
        </a:p>
      </dgm:t>
    </dgm:pt>
    <dgm:pt modelId="{C620C9E5-1624-453B-B45A-838AB4C713DF}" type="pres">
      <dgm:prSet presAssocID="{C3ADD642-CC58-42F0-AB7C-A68CFA2788B2}" presName="parTrans" presStyleCnt="0"/>
      <dgm:spPr/>
    </dgm:pt>
    <dgm:pt modelId="{37581AB9-0F32-4201-AA09-5A62E22E85F7}" type="pres">
      <dgm:prSet presAssocID="{2D204B8B-4BA4-47E0-B75E-D539CE08341D}" presName="node" presStyleLbl="alignAccFollowNode1" presStyleIdx="4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301A9-E95D-4309-8E47-1FF5CC085DF3}" type="pres">
      <dgm:prSet presAssocID="{323C2E64-063D-41EA-9CC3-25E73C1D1820}" presName="sibTrans" presStyleCnt="0"/>
      <dgm:spPr/>
    </dgm:pt>
    <dgm:pt modelId="{3E21E481-AFF7-46F3-B976-679175BDCACC}" type="pres">
      <dgm:prSet presAssocID="{747BD95D-631B-417C-BBE7-D7D563378C25}" presName="node" presStyleLbl="alignAccFollowNode1" presStyleIdx="5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2F6AA0-6058-4875-BC11-EBC3ADF30F61}" type="pres">
      <dgm:prSet presAssocID="{461E691B-6F62-4209-A05C-8C716F29274C}" presName="vSp" presStyleCnt="0"/>
      <dgm:spPr/>
    </dgm:pt>
    <dgm:pt modelId="{5024C4C1-8339-4114-A186-0863D3DB9AB0}" type="pres">
      <dgm:prSet presAssocID="{EFE9D8F7-AF7E-466E-917D-8D9BC8D1FD90}" presName="horFlow" presStyleCnt="0"/>
      <dgm:spPr/>
    </dgm:pt>
    <dgm:pt modelId="{6DFC6018-4B8F-44BD-92D1-B461745488D4}" type="pres">
      <dgm:prSet presAssocID="{EFE9D8F7-AF7E-466E-917D-8D9BC8D1FD90}" presName="bigChev" presStyleLbl="node1" presStyleIdx="3" presStyleCnt="6" custScaleX="63630"/>
      <dgm:spPr/>
      <dgm:t>
        <a:bodyPr/>
        <a:lstStyle/>
        <a:p>
          <a:endParaRPr lang="en-GB"/>
        </a:p>
      </dgm:t>
    </dgm:pt>
    <dgm:pt modelId="{F4C4445F-7571-4AD0-95AA-274DDBCB488F}" type="pres">
      <dgm:prSet presAssocID="{D46F4ED4-5A7E-45E9-8904-E8680F7EAADD}" presName="parTrans" presStyleCnt="0"/>
      <dgm:spPr/>
    </dgm:pt>
    <dgm:pt modelId="{A9D3DAD2-2D4F-4EB4-B86A-AF1A17251B13}" type="pres">
      <dgm:prSet presAssocID="{BAFAEF00-6D4F-4240-97BC-407DF0B27B6A}" presName="node" presStyleLbl="alignAccFollowNode1" presStyleIdx="6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117888-A9FC-4C7F-9031-519467EE370F}" type="pres">
      <dgm:prSet presAssocID="{8EC23A0F-5562-4EE8-9D9F-5086D4B92894}" presName="sibTrans" presStyleCnt="0"/>
      <dgm:spPr/>
    </dgm:pt>
    <dgm:pt modelId="{8A93EE3A-8D25-41F7-AF25-AB06FEB7CAF9}" type="pres">
      <dgm:prSet presAssocID="{BCE0B72E-3FEE-4695-94F1-041D49649C36}" presName="node" presStyleLbl="alignAccFollowNode1" presStyleIdx="7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96D360-B7E2-478F-B12A-8A2B991274A1}" type="pres">
      <dgm:prSet presAssocID="{EFE9D8F7-AF7E-466E-917D-8D9BC8D1FD90}" presName="vSp" presStyleCnt="0"/>
      <dgm:spPr/>
    </dgm:pt>
    <dgm:pt modelId="{DF103D55-5A82-41C8-BF15-502A2FFB8327}" type="pres">
      <dgm:prSet presAssocID="{E60A0ED2-6620-49C6-8902-E7A37A0553A7}" presName="horFlow" presStyleCnt="0"/>
      <dgm:spPr/>
    </dgm:pt>
    <dgm:pt modelId="{A79A7A93-FF07-4665-BBE7-7B740EB481AB}" type="pres">
      <dgm:prSet presAssocID="{E60A0ED2-6620-49C6-8902-E7A37A0553A7}" presName="bigChev" presStyleLbl="node1" presStyleIdx="4" presStyleCnt="6" custScaleX="63630"/>
      <dgm:spPr/>
      <dgm:t>
        <a:bodyPr/>
        <a:lstStyle/>
        <a:p>
          <a:endParaRPr lang="en-GB"/>
        </a:p>
      </dgm:t>
    </dgm:pt>
    <dgm:pt modelId="{2CCE9747-559F-4438-BDC4-794E61DB3B9F}" type="pres">
      <dgm:prSet presAssocID="{3AAA198E-A558-4AF2-9952-C1BC2A8F9B1D}" presName="parTrans" presStyleCnt="0"/>
      <dgm:spPr/>
    </dgm:pt>
    <dgm:pt modelId="{A0203A89-32D6-4D8C-9661-D0621C0E6824}" type="pres">
      <dgm:prSet presAssocID="{94A13E7D-7E1B-47DD-B7AD-85A7FF583F3A}" presName="node" presStyleLbl="alignAccFollowNode1" presStyleIdx="8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FFDB66-D60E-4594-96DF-3A26925372AC}" type="pres">
      <dgm:prSet presAssocID="{E6A2D36A-D9A3-4BF9-B6A6-BDD6FEE2E968}" presName="sibTrans" presStyleCnt="0"/>
      <dgm:spPr/>
    </dgm:pt>
    <dgm:pt modelId="{0BB08C07-2BBA-4BDB-8580-7C9BDFD9989F}" type="pres">
      <dgm:prSet presAssocID="{04CF8679-377F-4AFB-A81C-ED247E6AAC2A}" presName="node" presStyleLbl="alignAccFollowNode1" presStyleIdx="9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77EF4-398B-43BA-9126-40A5D5EECD80}" type="pres">
      <dgm:prSet presAssocID="{E60A0ED2-6620-49C6-8902-E7A37A0553A7}" presName="vSp" presStyleCnt="0"/>
      <dgm:spPr/>
    </dgm:pt>
    <dgm:pt modelId="{C42003D7-EC78-49EB-ABF1-B660903D178C}" type="pres">
      <dgm:prSet presAssocID="{9254985A-7E1D-4D35-AC8B-2DF850229B3D}" presName="horFlow" presStyleCnt="0"/>
      <dgm:spPr/>
    </dgm:pt>
    <dgm:pt modelId="{DE33F73A-D37D-49A3-8E1D-D7293314B805}" type="pres">
      <dgm:prSet presAssocID="{9254985A-7E1D-4D35-AC8B-2DF850229B3D}" presName="bigChev" presStyleLbl="node1" presStyleIdx="5" presStyleCnt="6" custScaleX="63630"/>
      <dgm:spPr/>
      <dgm:t>
        <a:bodyPr/>
        <a:lstStyle/>
        <a:p>
          <a:endParaRPr lang="en-GB"/>
        </a:p>
      </dgm:t>
    </dgm:pt>
    <dgm:pt modelId="{C5FE6C5C-350E-4DC3-97A8-7342512C6072}" type="pres">
      <dgm:prSet presAssocID="{9D69CB5D-0890-4496-9180-2403AB21C840}" presName="parTrans" presStyleCnt="0"/>
      <dgm:spPr/>
    </dgm:pt>
    <dgm:pt modelId="{2EC9014A-C2CF-44D2-AA96-B941FBECF384}" type="pres">
      <dgm:prSet presAssocID="{BA3262DF-FAE3-4458-A32D-7C4E34FA6459}" presName="node" presStyleLbl="alignAccFollowNode1" presStyleIdx="10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D11BA9-D0DA-4A01-8241-416860DF6018}" type="pres">
      <dgm:prSet presAssocID="{CB641856-FA44-400D-9E71-9FC471C2E26C}" presName="sibTrans" presStyleCnt="0"/>
      <dgm:spPr/>
    </dgm:pt>
    <dgm:pt modelId="{FB94D88D-48FE-4DA9-A2A2-613811CFD7CA}" type="pres">
      <dgm:prSet presAssocID="{429D1751-1686-47E2-B3B1-392E6E3A22FC}" presName="node" presStyleLbl="alignAccFollowNode1" presStyleIdx="11" presStyleCnt="12" custScaleX="221384" custScaleY="116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64DEFA-B407-4821-A080-C6827D17EB9B}" srcId="{EFE9D8F7-AF7E-466E-917D-8D9BC8D1FD90}" destId="{BAFAEF00-6D4F-4240-97BC-407DF0B27B6A}" srcOrd="0" destOrd="0" parTransId="{D46F4ED4-5A7E-45E9-8904-E8680F7EAADD}" sibTransId="{8EC23A0F-5562-4EE8-9D9F-5086D4B92894}"/>
    <dgm:cxn modelId="{BEEF9CA2-54EE-44A3-8FC0-681C7813A100}" srcId="{461E691B-6F62-4209-A05C-8C716F29274C}" destId="{747BD95D-631B-417C-BBE7-D7D563378C25}" srcOrd="1" destOrd="0" parTransId="{8B77D871-4C80-414A-BFE7-7AE2878D4007}" sibTransId="{B8CD12A8-FA8E-4088-8263-BA015689508D}"/>
    <dgm:cxn modelId="{579B3F81-6010-4D85-9173-280B6BD0B110}" srcId="{9254985A-7E1D-4D35-AC8B-2DF850229B3D}" destId="{429D1751-1686-47E2-B3B1-392E6E3A22FC}" srcOrd="1" destOrd="0" parTransId="{CBB1218F-C8A6-4A4F-B0FE-42155D2D4006}" sibTransId="{6CA74B37-1CFC-4D5B-B8F0-A8869471EC59}"/>
    <dgm:cxn modelId="{48380B64-FF90-440A-8488-2C1C30E26C3E}" srcId="{EFE9D8F7-AF7E-466E-917D-8D9BC8D1FD90}" destId="{BCE0B72E-3FEE-4695-94F1-041D49649C36}" srcOrd="1" destOrd="0" parTransId="{AFDE371D-F6B0-491B-B5B7-03EB87B2338F}" sibTransId="{763C7076-790C-460E-93CB-9B3F909DD61E}"/>
    <dgm:cxn modelId="{75031CA2-9975-4261-97EA-14B58B48BCC0}" srcId="{814B0FB0-46B4-416F-A960-4E8B50FC6567}" destId="{3B97FEC1-8D7E-4440-BF49-3ADCF9620C39}" srcOrd="0" destOrd="0" parTransId="{A9AFBABB-CD2E-4A37-83AC-63A4AE8A911E}" sibTransId="{7A00D891-37CC-47A1-B231-6DBA805D9154}"/>
    <dgm:cxn modelId="{1816AE18-14F7-4936-9465-8515EEC00788}" type="presOf" srcId="{3B97FEC1-8D7E-4440-BF49-3ADCF9620C39}" destId="{97EEE635-517D-4512-B1A6-089E03A9E98A}" srcOrd="0" destOrd="0" presId="urn:microsoft.com/office/officeart/2005/8/layout/lProcess3"/>
    <dgm:cxn modelId="{94CCCE1C-FE49-4B13-B774-F142FD34C9F7}" type="presOf" srcId="{EFE9D8F7-AF7E-466E-917D-8D9BC8D1FD90}" destId="{6DFC6018-4B8F-44BD-92D1-B461745488D4}" srcOrd="0" destOrd="0" presId="urn:microsoft.com/office/officeart/2005/8/layout/lProcess3"/>
    <dgm:cxn modelId="{A209C69A-8A0B-4F86-9DEB-F413344EB49E}" type="presOf" srcId="{429D1751-1686-47E2-B3B1-392E6E3A22FC}" destId="{FB94D88D-48FE-4DA9-A2A2-613811CFD7CA}" srcOrd="0" destOrd="0" presId="urn:microsoft.com/office/officeart/2005/8/layout/lProcess3"/>
    <dgm:cxn modelId="{4328A31A-C361-460B-958E-F2E162EAAC7B}" type="presOf" srcId="{BAFAEF00-6D4F-4240-97BC-407DF0B27B6A}" destId="{A9D3DAD2-2D4F-4EB4-B86A-AF1A17251B13}" srcOrd="0" destOrd="0" presId="urn:microsoft.com/office/officeart/2005/8/layout/lProcess3"/>
    <dgm:cxn modelId="{1A8131B0-C3D5-4147-9DE9-382894015A9D}" srcId="{BA1314BA-6A62-4134-A2EE-C5B1C04FAAD3}" destId="{B514CDCE-8439-4F33-B117-192019FBD09D}" srcOrd="1" destOrd="0" parTransId="{E59C9BFA-9335-4FDC-9E95-8B1A24587A05}" sibTransId="{E9D93996-CF5F-45EA-A381-0BF51DE9736E}"/>
    <dgm:cxn modelId="{F19AEB0B-E63B-452A-9D6E-76A9FE557971}" type="presOf" srcId="{BA1314BA-6A62-4134-A2EE-C5B1C04FAAD3}" destId="{BC464AF5-847A-48FC-BFBE-0733FE6B4519}" srcOrd="0" destOrd="0" presId="urn:microsoft.com/office/officeart/2005/8/layout/lProcess3"/>
    <dgm:cxn modelId="{C002A89D-323F-44C0-B93A-987558296E3D}" type="presOf" srcId="{04CF8679-377F-4AFB-A81C-ED247E6AAC2A}" destId="{0BB08C07-2BBA-4BDB-8580-7C9BDFD9989F}" srcOrd="0" destOrd="0" presId="urn:microsoft.com/office/officeart/2005/8/layout/lProcess3"/>
    <dgm:cxn modelId="{FC61AC0A-1A6C-4291-908D-91CEA30626B9}" type="presOf" srcId="{94A13E7D-7E1B-47DD-B7AD-85A7FF583F3A}" destId="{A0203A89-32D6-4D8C-9661-D0621C0E6824}" srcOrd="0" destOrd="0" presId="urn:microsoft.com/office/officeart/2005/8/layout/lProcess3"/>
    <dgm:cxn modelId="{7FB1AB71-C7D4-413B-B07D-02BD3C9CF599}" srcId="{B514CDCE-8439-4F33-B117-192019FBD09D}" destId="{B06FB21D-BB73-497E-B312-F8042697EA61}" srcOrd="1" destOrd="0" parTransId="{55FAF50B-0A90-4511-B97A-ACF1B0C2A559}" sibTransId="{385CC68C-4B3E-4FEE-8AC8-8443D69F2515}"/>
    <dgm:cxn modelId="{B7C7A8AB-68ED-4AC6-A0CC-35F8BF7AC394}" srcId="{BA1314BA-6A62-4134-A2EE-C5B1C04FAAD3}" destId="{E60A0ED2-6620-49C6-8902-E7A37A0553A7}" srcOrd="4" destOrd="0" parTransId="{92237422-F529-46B6-9E71-D45CABD553DB}" sibTransId="{5A81D8FF-5D5E-422B-964B-AABCC7316C2E}"/>
    <dgm:cxn modelId="{660B22C8-9A55-4B1A-9A13-E85781366A58}" srcId="{BA1314BA-6A62-4134-A2EE-C5B1C04FAAD3}" destId="{EFE9D8F7-AF7E-466E-917D-8D9BC8D1FD90}" srcOrd="3" destOrd="0" parTransId="{E67491B1-9A5A-4590-9FC4-26BFB72F7C98}" sibTransId="{BB0453FC-CFC5-4BD9-AC1F-40036C58B5DB}"/>
    <dgm:cxn modelId="{6E5BF2E0-CEDA-4394-BB59-CC6E418E9532}" srcId="{BA1314BA-6A62-4134-A2EE-C5B1C04FAAD3}" destId="{9254985A-7E1D-4D35-AC8B-2DF850229B3D}" srcOrd="5" destOrd="0" parTransId="{E2C4106C-70DF-4FA5-97EE-CD1F81D079FD}" sibTransId="{32B9864D-FA61-430F-B1A7-B75A25D2AEEC}"/>
    <dgm:cxn modelId="{24EF515A-E850-468A-8BE9-D60905873A03}" type="presOf" srcId="{B06FB21D-BB73-497E-B312-F8042697EA61}" destId="{6DA3E0DA-D877-4549-BE79-150A75A53D19}" srcOrd="0" destOrd="0" presId="urn:microsoft.com/office/officeart/2005/8/layout/lProcess3"/>
    <dgm:cxn modelId="{BBBB8B1C-50E3-4D08-90E5-8AE39D8442A7}" srcId="{B514CDCE-8439-4F33-B117-192019FBD09D}" destId="{16DAB39A-9318-442A-831D-A845FBE4BCAD}" srcOrd="0" destOrd="0" parTransId="{ED38C3BA-002E-4557-8B3D-A043BD530F9A}" sibTransId="{0B8F74E6-1147-416C-A0A5-5C4F75194F69}"/>
    <dgm:cxn modelId="{242A948A-5B3D-4B27-A712-681E11321F10}" type="presOf" srcId="{E4B91679-FE34-43D8-A23B-48B80D284E49}" destId="{7997B49A-A3BB-4DD3-BF00-D6E08854E778}" srcOrd="0" destOrd="0" presId="urn:microsoft.com/office/officeart/2005/8/layout/lProcess3"/>
    <dgm:cxn modelId="{21484139-137A-47CF-9763-399BC86D46E7}" srcId="{BA1314BA-6A62-4134-A2EE-C5B1C04FAAD3}" destId="{814B0FB0-46B4-416F-A960-4E8B50FC6567}" srcOrd="0" destOrd="0" parTransId="{D242B30A-1682-46B3-BE29-F8C6CA0811AD}" sibTransId="{7C5B42A2-0DA8-40F5-BB9D-FED2FB2A9FAF}"/>
    <dgm:cxn modelId="{D9D72B05-9A6A-4231-960C-9F5AA671A488}" srcId="{E60A0ED2-6620-49C6-8902-E7A37A0553A7}" destId="{04CF8679-377F-4AFB-A81C-ED247E6AAC2A}" srcOrd="1" destOrd="0" parTransId="{B7F3AA11-C211-414F-923E-BA543D2EE176}" sibTransId="{DF27F7A2-0491-4CA5-9B7E-D87D931FD04E}"/>
    <dgm:cxn modelId="{EFF105F4-EE4B-4775-8051-FA6A16ACA456}" type="presOf" srcId="{BA3262DF-FAE3-4458-A32D-7C4E34FA6459}" destId="{2EC9014A-C2CF-44D2-AA96-B941FBECF384}" srcOrd="0" destOrd="0" presId="urn:microsoft.com/office/officeart/2005/8/layout/lProcess3"/>
    <dgm:cxn modelId="{5AB65DB5-947F-47A8-A805-6AAF76480417}" type="presOf" srcId="{E60A0ED2-6620-49C6-8902-E7A37A0553A7}" destId="{A79A7A93-FF07-4665-BBE7-7B740EB481AB}" srcOrd="0" destOrd="0" presId="urn:microsoft.com/office/officeart/2005/8/layout/lProcess3"/>
    <dgm:cxn modelId="{A48AC0BF-6918-4726-B82B-452EB58DEA9D}" type="presOf" srcId="{9254985A-7E1D-4D35-AC8B-2DF850229B3D}" destId="{DE33F73A-D37D-49A3-8E1D-D7293314B805}" srcOrd="0" destOrd="0" presId="urn:microsoft.com/office/officeart/2005/8/layout/lProcess3"/>
    <dgm:cxn modelId="{2003CD4A-EEA8-4B60-A11C-867770FA171F}" srcId="{461E691B-6F62-4209-A05C-8C716F29274C}" destId="{2D204B8B-4BA4-47E0-B75E-D539CE08341D}" srcOrd="0" destOrd="0" parTransId="{C3ADD642-CC58-42F0-AB7C-A68CFA2788B2}" sibTransId="{323C2E64-063D-41EA-9CC3-25E73C1D1820}"/>
    <dgm:cxn modelId="{5A0DA97A-1EB9-4688-A6D8-1E2C7AEE0475}" srcId="{E60A0ED2-6620-49C6-8902-E7A37A0553A7}" destId="{94A13E7D-7E1B-47DD-B7AD-85A7FF583F3A}" srcOrd="0" destOrd="0" parTransId="{3AAA198E-A558-4AF2-9952-C1BC2A8F9B1D}" sibTransId="{E6A2D36A-D9A3-4BF9-B6A6-BDD6FEE2E968}"/>
    <dgm:cxn modelId="{D06272D1-CB71-45BD-939F-A3D22F5ACF0B}" srcId="{9254985A-7E1D-4D35-AC8B-2DF850229B3D}" destId="{BA3262DF-FAE3-4458-A32D-7C4E34FA6459}" srcOrd="0" destOrd="0" parTransId="{9D69CB5D-0890-4496-9180-2403AB21C840}" sibTransId="{CB641856-FA44-400D-9E71-9FC471C2E26C}"/>
    <dgm:cxn modelId="{9FF48F57-8D46-4548-846B-522828E3F319}" type="presOf" srcId="{461E691B-6F62-4209-A05C-8C716F29274C}" destId="{2B5074C7-FA12-48F0-875D-848CCD253488}" srcOrd="0" destOrd="0" presId="urn:microsoft.com/office/officeart/2005/8/layout/lProcess3"/>
    <dgm:cxn modelId="{B3A10862-E29F-4D29-A0A4-48F995CB9C8B}" type="presOf" srcId="{814B0FB0-46B4-416F-A960-4E8B50FC6567}" destId="{75E7B302-541F-4DF1-9389-7BE3D6560877}" srcOrd="0" destOrd="0" presId="urn:microsoft.com/office/officeart/2005/8/layout/lProcess3"/>
    <dgm:cxn modelId="{65F5EBDE-BA99-4C44-9534-146CDBA76DE2}" srcId="{BA1314BA-6A62-4134-A2EE-C5B1C04FAAD3}" destId="{461E691B-6F62-4209-A05C-8C716F29274C}" srcOrd="2" destOrd="0" parTransId="{B9C7D644-CD81-47BD-AAB6-AD1BBA502850}" sibTransId="{D9372941-EFB4-47BF-89CF-A791AD01651A}"/>
    <dgm:cxn modelId="{A9B02A2D-5BE4-43BA-B7F7-5581B5450E06}" type="presOf" srcId="{747BD95D-631B-417C-BBE7-D7D563378C25}" destId="{3E21E481-AFF7-46F3-B976-679175BDCACC}" srcOrd="0" destOrd="0" presId="urn:microsoft.com/office/officeart/2005/8/layout/lProcess3"/>
    <dgm:cxn modelId="{1C1AE208-0D7B-4D3B-9498-C9D4FBA97B65}" type="presOf" srcId="{2D204B8B-4BA4-47E0-B75E-D539CE08341D}" destId="{37581AB9-0F32-4201-AA09-5A62E22E85F7}" srcOrd="0" destOrd="0" presId="urn:microsoft.com/office/officeart/2005/8/layout/lProcess3"/>
    <dgm:cxn modelId="{521B7A81-6A05-42B3-97F9-7D6E8CE9E03C}" srcId="{814B0FB0-46B4-416F-A960-4E8B50FC6567}" destId="{E4B91679-FE34-43D8-A23B-48B80D284E49}" srcOrd="1" destOrd="0" parTransId="{E5FB2E79-F3E0-4FFF-BE46-70AD73135B26}" sibTransId="{B893FB18-B99E-41DA-81E3-755E0F883EAC}"/>
    <dgm:cxn modelId="{2C2ADAC8-DCA4-4C8F-8340-6D114A221853}" type="presOf" srcId="{16DAB39A-9318-442A-831D-A845FBE4BCAD}" destId="{4BDB6D9C-29FD-44DC-8485-708F056C9B91}" srcOrd="0" destOrd="0" presId="urn:microsoft.com/office/officeart/2005/8/layout/lProcess3"/>
    <dgm:cxn modelId="{28C9F183-CBF2-4AB8-B837-4656C6C6815B}" type="presOf" srcId="{B514CDCE-8439-4F33-B117-192019FBD09D}" destId="{5B19E10D-55B5-4273-BF7D-751AABD74D25}" srcOrd="0" destOrd="0" presId="urn:microsoft.com/office/officeart/2005/8/layout/lProcess3"/>
    <dgm:cxn modelId="{D426EA33-0ED8-43D3-908F-C98C07936F56}" type="presOf" srcId="{BCE0B72E-3FEE-4695-94F1-041D49649C36}" destId="{8A93EE3A-8D25-41F7-AF25-AB06FEB7CAF9}" srcOrd="0" destOrd="0" presId="urn:microsoft.com/office/officeart/2005/8/layout/lProcess3"/>
    <dgm:cxn modelId="{C2BC789B-DFE7-48B4-921D-1854EE6D01C6}" type="presParOf" srcId="{BC464AF5-847A-48FC-BFBE-0733FE6B4519}" destId="{2EAA760E-7CAA-4A11-A5FF-B86836C2EC9E}" srcOrd="0" destOrd="0" presId="urn:microsoft.com/office/officeart/2005/8/layout/lProcess3"/>
    <dgm:cxn modelId="{CFBDFCBB-47E8-4AE5-B34D-68C63ADF09D7}" type="presParOf" srcId="{2EAA760E-7CAA-4A11-A5FF-B86836C2EC9E}" destId="{75E7B302-541F-4DF1-9389-7BE3D6560877}" srcOrd="0" destOrd="0" presId="urn:microsoft.com/office/officeart/2005/8/layout/lProcess3"/>
    <dgm:cxn modelId="{3FEACD29-2880-4095-A6A2-65BDAE346985}" type="presParOf" srcId="{2EAA760E-7CAA-4A11-A5FF-B86836C2EC9E}" destId="{4EC555F6-EAA3-445E-82F9-342A6EEBBACA}" srcOrd="1" destOrd="0" presId="urn:microsoft.com/office/officeart/2005/8/layout/lProcess3"/>
    <dgm:cxn modelId="{1863485B-DCF6-4162-BCE8-6727F8E9C96C}" type="presParOf" srcId="{2EAA760E-7CAA-4A11-A5FF-B86836C2EC9E}" destId="{97EEE635-517D-4512-B1A6-089E03A9E98A}" srcOrd="2" destOrd="0" presId="urn:microsoft.com/office/officeart/2005/8/layout/lProcess3"/>
    <dgm:cxn modelId="{87479F63-C802-4B85-A28D-D7B64CFA0FE1}" type="presParOf" srcId="{2EAA760E-7CAA-4A11-A5FF-B86836C2EC9E}" destId="{E30D5C5D-4DDE-4588-AAFD-CEA3F2B728E3}" srcOrd="3" destOrd="0" presId="urn:microsoft.com/office/officeart/2005/8/layout/lProcess3"/>
    <dgm:cxn modelId="{EA6922BC-C0E2-41C3-B591-8DB53B5E9B29}" type="presParOf" srcId="{2EAA760E-7CAA-4A11-A5FF-B86836C2EC9E}" destId="{7997B49A-A3BB-4DD3-BF00-D6E08854E778}" srcOrd="4" destOrd="0" presId="urn:microsoft.com/office/officeart/2005/8/layout/lProcess3"/>
    <dgm:cxn modelId="{3ED80BA9-7B3F-4612-A8E3-718BCB9D068A}" type="presParOf" srcId="{BC464AF5-847A-48FC-BFBE-0733FE6B4519}" destId="{22464494-36A6-4447-8FEF-AC0843C9E460}" srcOrd="1" destOrd="0" presId="urn:microsoft.com/office/officeart/2005/8/layout/lProcess3"/>
    <dgm:cxn modelId="{38D54FB4-B3F7-4C4D-9712-C48CC0B13EAB}" type="presParOf" srcId="{BC464AF5-847A-48FC-BFBE-0733FE6B4519}" destId="{91E00DF0-C2D9-4E8A-8826-1B47873EA689}" srcOrd="2" destOrd="0" presId="urn:microsoft.com/office/officeart/2005/8/layout/lProcess3"/>
    <dgm:cxn modelId="{1342B501-2E34-43B7-ADEE-99DAF2F98FBF}" type="presParOf" srcId="{91E00DF0-C2D9-4E8A-8826-1B47873EA689}" destId="{5B19E10D-55B5-4273-BF7D-751AABD74D25}" srcOrd="0" destOrd="0" presId="urn:microsoft.com/office/officeart/2005/8/layout/lProcess3"/>
    <dgm:cxn modelId="{D1BA0111-2F4D-4FEB-9A9D-9A2960587CB6}" type="presParOf" srcId="{91E00DF0-C2D9-4E8A-8826-1B47873EA689}" destId="{BDAC31C6-95D0-42CE-A6A8-189EDA78FD4F}" srcOrd="1" destOrd="0" presId="urn:microsoft.com/office/officeart/2005/8/layout/lProcess3"/>
    <dgm:cxn modelId="{B85EC489-5CD6-4AA4-AAE9-2A06D51BA3AB}" type="presParOf" srcId="{91E00DF0-C2D9-4E8A-8826-1B47873EA689}" destId="{4BDB6D9C-29FD-44DC-8485-708F056C9B91}" srcOrd="2" destOrd="0" presId="urn:microsoft.com/office/officeart/2005/8/layout/lProcess3"/>
    <dgm:cxn modelId="{2BE326EF-9CB9-4CBD-8CA0-4D95060637C2}" type="presParOf" srcId="{91E00DF0-C2D9-4E8A-8826-1B47873EA689}" destId="{AA9C2535-36B0-46F0-A9B2-7970F39E69AE}" srcOrd="3" destOrd="0" presId="urn:microsoft.com/office/officeart/2005/8/layout/lProcess3"/>
    <dgm:cxn modelId="{39FCD142-EA86-471D-9A44-547BBA705716}" type="presParOf" srcId="{91E00DF0-C2D9-4E8A-8826-1B47873EA689}" destId="{6DA3E0DA-D877-4549-BE79-150A75A53D19}" srcOrd="4" destOrd="0" presId="urn:microsoft.com/office/officeart/2005/8/layout/lProcess3"/>
    <dgm:cxn modelId="{8572BC6E-05D8-4C8D-AFFE-EDDFEE27DB41}" type="presParOf" srcId="{BC464AF5-847A-48FC-BFBE-0733FE6B4519}" destId="{210DF84D-F762-410C-94C6-111742A8A701}" srcOrd="3" destOrd="0" presId="urn:microsoft.com/office/officeart/2005/8/layout/lProcess3"/>
    <dgm:cxn modelId="{59491D8C-DD0D-4351-A3F0-3551028941F8}" type="presParOf" srcId="{BC464AF5-847A-48FC-BFBE-0733FE6B4519}" destId="{765B4D0D-9C2D-4885-B0A6-513CE96D51D6}" srcOrd="4" destOrd="0" presId="urn:microsoft.com/office/officeart/2005/8/layout/lProcess3"/>
    <dgm:cxn modelId="{911F19A4-7996-4982-8E6C-E59CB9140CDD}" type="presParOf" srcId="{765B4D0D-9C2D-4885-B0A6-513CE96D51D6}" destId="{2B5074C7-FA12-48F0-875D-848CCD253488}" srcOrd="0" destOrd="0" presId="urn:microsoft.com/office/officeart/2005/8/layout/lProcess3"/>
    <dgm:cxn modelId="{FB824A77-B5CF-4577-848F-2E415D0E21DF}" type="presParOf" srcId="{765B4D0D-9C2D-4885-B0A6-513CE96D51D6}" destId="{C620C9E5-1624-453B-B45A-838AB4C713DF}" srcOrd="1" destOrd="0" presId="urn:microsoft.com/office/officeart/2005/8/layout/lProcess3"/>
    <dgm:cxn modelId="{8F13B6CB-6A68-48B3-9966-C130C443FCE5}" type="presParOf" srcId="{765B4D0D-9C2D-4885-B0A6-513CE96D51D6}" destId="{37581AB9-0F32-4201-AA09-5A62E22E85F7}" srcOrd="2" destOrd="0" presId="urn:microsoft.com/office/officeart/2005/8/layout/lProcess3"/>
    <dgm:cxn modelId="{D9AB7BE1-899B-45AA-8CC2-9BAE5ADB2107}" type="presParOf" srcId="{765B4D0D-9C2D-4885-B0A6-513CE96D51D6}" destId="{06F301A9-E95D-4309-8E47-1FF5CC085DF3}" srcOrd="3" destOrd="0" presId="urn:microsoft.com/office/officeart/2005/8/layout/lProcess3"/>
    <dgm:cxn modelId="{14441710-77A9-40B7-9FEC-F744789953F5}" type="presParOf" srcId="{765B4D0D-9C2D-4885-B0A6-513CE96D51D6}" destId="{3E21E481-AFF7-46F3-B976-679175BDCACC}" srcOrd="4" destOrd="0" presId="urn:microsoft.com/office/officeart/2005/8/layout/lProcess3"/>
    <dgm:cxn modelId="{0943A2B8-38BA-478C-9280-7C2F7C935C69}" type="presParOf" srcId="{BC464AF5-847A-48FC-BFBE-0733FE6B4519}" destId="{FA2F6AA0-6058-4875-BC11-EBC3ADF30F61}" srcOrd="5" destOrd="0" presId="urn:microsoft.com/office/officeart/2005/8/layout/lProcess3"/>
    <dgm:cxn modelId="{F6843898-EE01-4255-89CF-5CAC4C1431D4}" type="presParOf" srcId="{BC464AF5-847A-48FC-BFBE-0733FE6B4519}" destId="{5024C4C1-8339-4114-A186-0863D3DB9AB0}" srcOrd="6" destOrd="0" presId="urn:microsoft.com/office/officeart/2005/8/layout/lProcess3"/>
    <dgm:cxn modelId="{1A8B74AA-B568-4A77-BEAE-5E14C2BD080D}" type="presParOf" srcId="{5024C4C1-8339-4114-A186-0863D3DB9AB0}" destId="{6DFC6018-4B8F-44BD-92D1-B461745488D4}" srcOrd="0" destOrd="0" presId="urn:microsoft.com/office/officeart/2005/8/layout/lProcess3"/>
    <dgm:cxn modelId="{65E9D093-EDE4-46E4-8BD2-BCDB2E18D975}" type="presParOf" srcId="{5024C4C1-8339-4114-A186-0863D3DB9AB0}" destId="{F4C4445F-7571-4AD0-95AA-274DDBCB488F}" srcOrd="1" destOrd="0" presId="urn:microsoft.com/office/officeart/2005/8/layout/lProcess3"/>
    <dgm:cxn modelId="{D3963E2A-AB63-4C8C-BF3A-3B3B77FAC19B}" type="presParOf" srcId="{5024C4C1-8339-4114-A186-0863D3DB9AB0}" destId="{A9D3DAD2-2D4F-4EB4-B86A-AF1A17251B13}" srcOrd="2" destOrd="0" presId="urn:microsoft.com/office/officeart/2005/8/layout/lProcess3"/>
    <dgm:cxn modelId="{2161EA8C-53C9-47AA-AE03-58D79549D36C}" type="presParOf" srcId="{5024C4C1-8339-4114-A186-0863D3DB9AB0}" destId="{B7117888-A9FC-4C7F-9031-519467EE370F}" srcOrd="3" destOrd="0" presId="urn:microsoft.com/office/officeart/2005/8/layout/lProcess3"/>
    <dgm:cxn modelId="{DA7ADDC7-C48A-4BE7-AFCF-C8B630C2B030}" type="presParOf" srcId="{5024C4C1-8339-4114-A186-0863D3DB9AB0}" destId="{8A93EE3A-8D25-41F7-AF25-AB06FEB7CAF9}" srcOrd="4" destOrd="0" presId="urn:microsoft.com/office/officeart/2005/8/layout/lProcess3"/>
    <dgm:cxn modelId="{4A61BB20-391F-417B-8BD8-BF72B4D5562E}" type="presParOf" srcId="{BC464AF5-847A-48FC-BFBE-0733FE6B4519}" destId="{B496D360-B7E2-478F-B12A-8A2B991274A1}" srcOrd="7" destOrd="0" presId="urn:microsoft.com/office/officeart/2005/8/layout/lProcess3"/>
    <dgm:cxn modelId="{C9BD881F-6354-46D5-88F8-B87FA92A0C23}" type="presParOf" srcId="{BC464AF5-847A-48FC-BFBE-0733FE6B4519}" destId="{DF103D55-5A82-41C8-BF15-502A2FFB8327}" srcOrd="8" destOrd="0" presId="urn:microsoft.com/office/officeart/2005/8/layout/lProcess3"/>
    <dgm:cxn modelId="{1DC7A9A8-3FAA-4B40-BCDB-70F33DA5573A}" type="presParOf" srcId="{DF103D55-5A82-41C8-BF15-502A2FFB8327}" destId="{A79A7A93-FF07-4665-BBE7-7B740EB481AB}" srcOrd="0" destOrd="0" presId="urn:microsoft.com/office/officeart/2005/8/layout/lProcess3"/>
    <dgm:cxn modelId="{0E90B74D-C76C-4ADA-8699-4AA5E78A664E}" type="presParOf" srcId="{DF103D55-5A82-41C8-BF15-502A2FFB8327}" destId="{2CCE9747-559F-4438-BDC4-794E61DB3B9F}" srcOrd="1" destOrd="0" presId="urn:microsoft.com/office/officeart/2005/8/layout/lProcess3"/>
    <dgm:cxn modelId="{F8E21B99-FB44-4BFF-86A0-C7889E3EF601}" type="presParOf" srcId="{DF103D55-5A82-41C8-BF15-502A2FFB8327}" destId="{A0203A89-32D6-4D8C-9661-D0621C0E6824}" srcOrd="2" destOrd="0" presId="urn:microsoft.com/office/officeart/2005/8/layout/lProcess3"/>
    <dgm:cxn modelId="{5137CC79-AE91-4C51-937A-EC4017B8C0D4}" type="presParOf" srcId="{DF103D55-5A82-41C8-BF15-502A2FFB8327}" destId="{4DFFDB66-D60E-4594-96DF-3A26925372AC}" srcOrd="3" destOrd="0" presId="urn:microsoft.com/office/officeart/2005/8/layout/lProcess3"/>
    <dgm:cxn modelId="{3C5B344D-E9DE-465A-93A8-77C392B9DF3C}" type="presParOf" srcId="{DF103D55-5A82-41C8-BF15-502A2FFB8327}" destId="{0BB08C07-2BBA-4BDB-8580-7C9BDFD9989F}" srcOrd="4" destOrd="0" presId="urn:microsoft.com/office/officeart/2005/8/layout/lProcess3"/>
    <dgm:cxn modelId="{29454C1A-96A3-4A66-A4C8-43641C806F40}" type="presParOf" srcId="{BC464AF5-847A-48FC-BFBE-0733FE6B4519}" destId="{22477EF4-398B-43BA-9126-40A5D5EECD80}" srcOrd="9" destOrd="0" presId="urn:microsoft.com/office/officeart/2005/8/layout/lProcess3"/>
    <dgm:cxn modelId="{F6EDC0D5-6D28-46F8-A6DF-DC90B9888347}" type="presParOf" srcId="{BC464AF5-847A-48FC-BFBE-0733FE6B4519}" destId="{C42003D7-EC78-49EB-ABF1-B660903D178C}" srcOrd="10" destOrd="0" presId="urn:microsoft.com/office/officeart/2005/8/layout/lProcess3"/>
    <dgm:cxn modelId="{10945926-AE71-4F90-AF7D-03C7CE97F136}" type="presParOf" srcId="{C42003D7-EC78-49EB-ABF1-B660903D178C}" destId="{DE33F73A-D37D-49A3-8E1D-D7293314B805}" srcOrd="0" destOrd="0" presId="urn:microsoft.com/office/officeart/2005/8/layout/lProcess3"/>
    <dgm:cxn modelId="{F1A7699F-CB30-4BFB-9172-07A6BD1D4054}" type="presParOf" srcId="{C42003D7-EC78-49EB-ABF1-B660903D178C}" destId="{C5FE6C5C-350E-4DC3-97A8-7342512C6072}" srcOrd="1" destOrd="0" presId="urn:microsoft.com/office/officeart/2005/8/layout/lProcess3"/>
    <dgm:cxn modelId="{323148B7-3BA1-4EFF-98AD-06ACEC50F824}" type="presParOf" srcId="{C42003D7-EC78-49EB-ABF1-B660903D178C}" destId="{2EC9014A-C2CF-44D2-AA96-B941FBECF384}" srcOrd="2" destOrd="0" presId="urn:microsoft.com/office/officeart/2005/8/layout/lProcess3"/>
    <dgm:cxn modelId="{98ED6C3A-8BC7-45F5-ABB0-ACA4BFE66E1A}" type="presParOf" srcId="{C42003D7-EC78-49EB-ABF1-B660903D178C}" destId="{38D11BA9-D0DA-4A01-8241-416860DF6018}" srcOrd="3" destOrd="0" presId="urn:microsoft.com/office/officeart/2005/8/layout/lProcess3"/>
    <dgm:cxn modelId="{B02A05AE-9491-4E6D-A80B-C3A89B12367C}" type="presParOf" srcId="{C42003D7-EC78-49EB-ABF1-B660903D178C}" destId="{FB94D88D-48FE-4DA9-A2A2-613811CFD7C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A515-668A-413A-A14B-9B935C01C85F}">
      <dsp:nvSpPr>
        <dsp:cNvPr id="0" name=""/>
        <dsp:cNvSpPr/>
      </dsp:nvSpPr>
      <dsp:spPr>
        <a:xfrm>
          <a:off x="3075117" y="1325902"/>
          <a:ext cx="2548120" cy="22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58"/>
              </a:lnTo>
              <a:lnTo>
                <a:pt x="2548120" y="110558"/>
              </a:lnTo>
              <a:lnTo>
                <a:pt x="2548120" y="2211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6D720-891F-4D66-A2F5-40259F66924A}">
      <dsp:nvSpPr>
        <dsp:cNvPr id="0" name=""/>
        <dsp:cNvSpPr/>
      </dsp:nvSpPr>
      <dsp:spPr>
        <a:xfrm>
          <a:off x="3075117" y="1325902"/>
          <a:ext cx="1274060" cy="22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58"/>
              </a:lnTo>
              <a:lnTo>
                <a:pt x="1274060" y="110558"/>
              </a:lnTo>
              <a:lnTo>
                <a:pt x="1274060" y="2211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3076A-9BF0-4816-95ED-CC33CB399849}">
      <dsp:nvSpPr>
        <dsp:cNvPr id="0" name=""/>
        <dsp:cNvSpPr/>
      </dsp:nvSpPr>
      <dsp:spPr>
        <a:xfrm>
          <a:off x="3029397" y="1325902"/>
          <a:ext cx="91440" cy="22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1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47CB4-4B15-49C5-9EDC-154BEBEBD80B}">
      <dsp:nvSpPr>
        <dsp:cNvPr id="0" name=""/>
        <dsp:cNvSpPr/>
      </dsp:nvSpPr>
      <dsp:spPr>
        <a:xfrm>
          <a:off x="1801056" y="1325902"/>
          <a:ext cx="1274060" cy="221117"/>
        </a:xfrm>
        <a:custGeom>
          <a:avLst/>
          <a:gdLst/>
          <a:ahLst/>
          <a:cxnLst/>
          <a:rect l="0" t="0" r="0" b="0"/>
          <a:pathLst>
            <a:path>
              <a:moveTo>
                <a:pt x="1274060" y="0"/>
              </a:moveTo>
              <a:lnTo>
                <a:pt x="1274060" y="110558"/>
              </a:lnTo>
              <a:lnTo>
                <a:pt x="0" y="110558"/>
              </a:lnTo>
              <a:lnTo>
                <a:pt x="0" y="2211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83AFA-4D57-4843-BA04-60B5F773D208}">
      <dsp:nvSpPr>
        <dsp:cNvPr id="0" name=""/>
        <dsp:cNvSpPr/>
      </dsp:nvSpPr>
      <dsp:spPr>
        <a:xfrm>
          <a:off x="526996" y="1325902"/>
          <a:ext cx="2548120" cy="221117"/>
        </a:xfrm>
        <a:custGeom>
          <a:avLst/>
          <a:gdLst/>
          <a:ahLst/>
          <a:cxnLst/>
          <a:rect l="0" t="0" r="0" b="0"/>
          <a:pathLst>
            <a:path>
              <a:moveTo>
                <a:pt x="2548120" y="0"/>
              </a:moveTo>
              <a:lnTo>
                <a:pt x="2548120" y="110558"/>
              </a:lnTo>
              <a:lnTo>
                <a:pt x="0" y="110558"/>
              </a:lnTo>
              <a:lnTo>
                <a:pt x="0" y="2211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C0459-8359-42CC-832B-9EABB9AB3FDB}">
      <dsp:nvSpPr>
        <dsp:cNvPr id="0" name=""/>
        <dsp:cNvSpPr/>
      </dsp:nvSpPr>
      <dsp:spPr>
        <a:xfrm>
          <a:off x="2548645" y="799431"/>
          <a:ext cx="1052942" cy="526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Credendo – Export Credit Agency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8645" y="799431"/>
        <a:ext cx="1052942" cy="526471"/>
      </dsp:txXfrm>
    </dsp:sp>
    <dsp:sp modelId="{97885021-EE48-412E-BFB7-36A3D1AF7A6A}">
      <dsp:nvSpPr>
        <dsp:cNvPr id="0" name=""/>
        <dsp:cNvSpPr/>
      </dsp:nvSpPr>
      <dsp:spPr>
        <a:xfrm>
          <a:off x="525" y="1547020"/>
          <a:ext cx="1052942" cy="526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Credendo – Short-Term EU Risks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" y="1547020"/>
        <a:ext cx="1052942" cy="526471"/>
      </dsp:txXfrm>
    </dsp:sp>
    <dsp:sp modelId="{76FEFE68-41AE-4192-AFA8-B42B394CB497}">
      <dsp:nvSpPr>
        <dsp:cNvPr id="0" name=""/>
        <dsp:cNvSpPr/>
      </dsp:nvSpPr>
      <dsp:spPr>
        <a:xfrm>
          <a:off x="1274585" y="1547020"/>
          <a:ext cx="1052942" cy="526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Credendo – Short-Term</a:t>
          </a:r>
          <a:b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Non-EU Risks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4585" y="1547020"/>
        <a:ext cx="1052942" cy="526471"/>
      </dsp:txXfrm>
    </dsp:sp>
    <dsp:sp modelId="{5A21E56F-4333-482F-843D-70B6D1BCF579}">
      <dsp:nvSpPr>
        <dsp:cNvPr id="0" name=""/>
        <dsp:cNvSpPr/>
      </dsp:nvSpPr>
      <dsp:spPr>
        <a:xfrm>
          <a:off x="2548645" y="1547020"/>
          <a:ext cx="1052942" cy="526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Credendo – Single Risk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8645" y="1547020"/>
        <a:ext cx="1052942" cy="526471"/>
      </dsp:txXfrm>
    </dsp:sp>
    <dsp:sp modelId="{ED8D153B-0BD0-4A11-B2D9-7D789F66E38F}">
      <dsp:nvSpPr>
        <dsp:cNvPr id="0" name=""/>
        <dsp:cNvSpPr/>
      </dsp:nvSpPr>
      <dsp:spPr>
        <a:xfrm>
          <a:off x="3822706" y="1547020"/>
          <a:ext cx="1052942" cy="526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Credendo – Excess &amp; Surety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2706" y="1547020"/>
        <a:ext cx="1052942" cy="526471"/>
      </dsp:txXfrm>
    </dsp:sp>
    <dsp:sp modelId="{60FFBB6B-B9AF-4C47-9038-B71814344B5F}">
      <dsp:nvSpPr>
        <dsp:cNvPr id="0" name=""/>
        <dsp:cNvSpPr/>
      </dsp:nvSpPr>
      <dsp:spPr>
        <a:xfrm>
          <a:off x="5096766" y="1547020"/>
          <a:ext cx="1052942" cy="526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Credendo – Ingosstrakh Credit Insurance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6766" y="1547020"/>
        <a:ext cx="1052942" cy="526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7B302-541F-4DF1-9389-7BE3D6560877}">
      <dsp:nvSpPr>
        <dsp:cNvPr id="0" name=""/>
        <dsp:cNvSpPr/>
      </dsp:nvSpPr>
      <dsp:spPr>
        <a:xfrm>
          <a:off x="258591" y="164"/>
          <a:ext cx="1012362" cy="636405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noProof="0" dirty="0" smtClean="0"/>
            <a:t>#</a:t>
          </a:r>
          <a:endParaRPr lang="en-GB" sz="2400" b="1" kern="1200" noProof="0" dirty="0"/>
        </a:p>
      </dsp:txBody>
      <dsp:txXfrm>
        <a:off x="576794" y="164"/>
        <a:ext cx="375957" cy="636405"/>
      </dsp:txXfrm>
    </dsp:sp>
    <dsp:sp modelId="{97EEE635-517D-4512-B1A6-089E03A9E98A}">
      <dsp:nvSpPr>
        <dsp:cNvPr id="0" name=""/>
        <dsp:cNvSpPr/>
      </dsp:nvSpPr>
      <dsp:spPr>
        <a:xfrm>
          <a:off x="1064122" y="9545"/>
          <a:ext cx="2923469" cy="61764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Bank</a:t>
          </a:r>
          <a:endParaRPr lang="en-GB" sz="2000" b="1" kern="1200" noProof="0" dirty="0"/>
        </a:p>
      </dsp:txBody>
      <dsp:txXfrm>
        <a:off x="1372944" y="9545"/>
        <a:ext cx="2305826" cy="617643"/>
      </dsp:txXfrm>
    </dsp:sp>
    <dsp:sp modelId="{7997B49A-A3BB-4DD3-BF00-D6E08854E778}">
      <dsp:nvSpPr>
        <dsp:cNvPr id="0" name=""/>
        <dsp:cNvSpPr/>
      </dsp:nvSpPr>
      <dsp:spPr>
        <a:xfrm>
          <a:off x="3802715" y="9545"/>
          <a:ext cx="2923469" cy="617643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Credendo</a:t>
          </a:r>
          <a:endParaRPr lang="en-GB" sz="2000" b="1" kern="1200" noProof="0" dirty="0"/>
        </a:p>
      </dsp:txBody>
      <dsp:txXfrm>
        <a:off x="4111537" y="9545"/>
        <a:ext cx="2305826" cy="617643"/>
      </dsp:txXfrm>
    </dsp:sp>
    <dsp:sp modelId="{5B19E10D-55B5-4273-BF7D-751AABD74D25}">
      <dsp:nvSpPr>
        <dsp:cNvPr id="0" name=""/>
        <dsp:cNvSpPr/>
      </dsp:nvSpPr>
      <dsp:spPr>
        <a:xfrm>
          <a:off x="258591" y="725667"/>
          <a:ext cx="1012362" cy="636405"/>
        </a:xfrm>
        <a:prstGeom prst="chevron">
          <a:avLst/>
        </a:prstGeom>
        <a:solidFill>
          <a:schemeClr val="accent5">
            <a:shade val="50000"/>
            <a:hueOff val="-213822"/>
            <a:satOff val="-3999"/>
            <a:lumOff val="153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1</a:t>
          </a:r>
          <a:endParaRPr lang="en-GB" sz="2400" kern="1200" noProof="0" dirty="0"/>
        </a:p>
      </dsp:txBody>
      <dsp:txXfrm>
        <a:off x="576794" y="725667"/>
        <a:ext cx="375957" cy="636405"/>
      </dsp:txXfrm>
    </dsp:sp>
    <dsp:sp modelId="{4BDB6D9C-29FD-44DC-8485-708F056C9B91}">
      <dsp:nvSpPr>
        <dsp:cNvPr id="0" name=""/>
        <dsp:cNvSpPr/>
      </dsp:nvSpPr>
      <dsp:spPr>
        <a:xfrm>
          <a:off x="1064122" y="735047"/>
          <a:ext cx="2923469" cy="61764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Initial request</a:t>
          </a:r>
          <a:endParaRPr lang="en-GB" sz="1400" kern="1200" noProof="0" dirty="0"/>
        </a:p>
      </dsp:txBody>
      <dsp:txXfrm>
        <a:off x="1372944" y="735047"/>
        <a:ext cx="2305826" cy="617643"/>
      </dsp:txXfrm>
    </dsp:sp>
    <dsp:sp modelId="{6DA3E0DA-D877-4549-BE79-150A75A53D19}">
      <dsp:nvSpPr>
        <dsp:cNvPr id="0" name=""/>
        <dsp:cNvSpPr/>
      </dsp:nvSpPr>
      <dsp:spPr>
        <a:xfrm>
          <a:off x="3802715" y="735047"/>
          <a:ext cx="2923469" cy="617643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Preliminary (non-binding) indication</a:t>
          </a:r>
          <a:endParaRPr lang="en-GB" sz="1400" kern="1200" noProof="0" dirty="0"/>
        </a:p>
      </dsp:txBody>
      <dsp:txXfrm>
        <a:off x="4111537" y="735047"/>
        <a:ext cx="2305826" cy="617643"/>
      </dsp:txXfrm>
    </dsp:sp>
    <dsp:sp modelId="{2B5074C7-FA12-48F0-875D-848CCD253488}">
      <dsp:nvSpPr>
        <dsp:cNvPr id="0" name=""/>
        <dsp:cNvSpPr/>
      </dsp:nvSpPr>
      <dsp:spPr>
        <a:xfrm>
          <a:off x="258591" y="1451169"/>
          <a:ext cx="1012362" cy="636405"/>
        </a:xfrm>
        <a:prstGeom prst="chevron">
          <a:avLst/>
        </a:prstGeom>
        <a:solidFill>
          <a:schemeClr val="accent5">
            <a:shade val="50000"/>
            <a:hueOff val="-427644"/>
            <a:satOff val="-7998"/>
            <a:lumOff val="306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2</a:t>
          </a:r>
          <a:endParaRPr lang="en-GB" sz="2400" kern="1200" noProof="0" dirty="0"/>
        </a:p>
      </dsp:txBody>
      <dsp:txXfrm>
        <a:off x="576794" y="1451169"/>
        <a:ext cx="375957" cy="636405"/>
      </dsp:txXfrm>
    </dsp:sp>
    <dsp:sp modelId="{37581AB9-0F32-4201-AA09-5A62E22E85F7}">
      <dsp:nvSpPr>
        <dsp:cNvPr id="0" name=""/>
        <dsp:cNvSpPr/>
      </dsp:nvSpPr>
      <dsp:spPr>
        <a:xfrm>
          <a:off x="1064122" y="1460550"/>
          <a:ext cx="2923469" cy="61764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Deal structuring &amp; final credit approval</a:t>
          </a:r>
          <a:endParaRPr lang="en-GB" sz="1400" kern="1200" noProof="0" dirty="0"/>
        </a:p>
      </dsp:txBody>
      <dsp:txXfrm>
        <a:off x="1372944" y="1460550"/>
        <a:ext cx="2305826" cy="617643"/>
      </dsp:txXfrm>
    </dsp:sp>
    <dsp:sp modelId="{3E21E481-AFF7-46F3-B976-679175BDCACC}">
      <dsp:nvSpPr>
        <dsp:cNvPr id="0" name=""/>
        <dsp:cNvSpPr/>
      </dsp:nvSpPr>
      <dsp:spPr>
        <a:xfrm>
          <a:off x="3802715" y="1460550"/>
          <a:ext cx="2923469" cy="617643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(Potential) client meeting &amp; insurance cover consult</a:t>
          </a:r>
          <a:endParaRPr lang="en-GB" sz="1400" kern="1200" noProof="0" dirty="0"/>
        </a:p>
      </dsp:txBody>
      <dsp:txXfrm>
        <a:off x="4111537" y="1460550"/>
        <a:ext cx="2305826" cy="617643"/>
      </dsp:txXfrm>
    </dsp:sp>
    <dsp:sp modelId="{6DFC6018-4B8F-44BD-92D1-B461745488D4}">
      <dsp:nvSpPr>
        <dsp:cNvPr id="0" name=""/>
        <dsp:cNvSpPr/>
      </dsp:nvSpPr>
      <dsp:spPr>
        <a:xfrm>
          <a:off x="258591" y="2176672"/>
          <a:ext cx="1012362" cy="636405"/>
        </a:xfrm>
        <a:prstGeom prst="chevron">
          <a:avLst/>
        </a:prstGeom>
        <a:solidFill>
          <a:schemeClr val="accent5">
            <a:shade val="50000"/>
            <a:hueOff val="-641466"/>
            <a:satOff val="-11997"/>
            <a:lumOff val="459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3</a:t>
          </a:r>
          <a:endParaRPr lang="en-GB" sz="2400" kern="1200" noProof="0" dirty="0"/>
        </a:p>
      </dsp:txBody>
      <dsp:txXfrm>
        <a:off x="576794" y="2176672"/>
        <a:ext cx="375957" cy="636405"/>
      </dsp:txXfrm>
    </dsp:sp>
    <dsp:sp modelId="{A9D3DAD2-2D4F-4EB4-B86A-AF1A17251B13}">
      <dsp:nvSpPr>
        <dsp:cNvPr id="0" name=""/>
        <dsp:cNvSpPr/>
      </dsp:nvSpPr>
      <dsp:spPr>
        <a:xfrm>
          <a:off x="1064122" y="2186053"/>
          <a:ext cx="2923469" cy="61764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Official request &amp; detailed information </a:t>
          </a:r>
          <a:br>
            <a:rPr lang="en-GB" sz="1400" kern="1200" noProof="0" dirty="0" smtClean="0"/>
          </a:br>
          <a:r>
            <a:rPr lang="en-GB" sz="1400" kern="1200" noProof="0" dirty="0" smtClean="0"/>
            <a:t>(e.g. credit memo &amp; financials)</a:t>
          </a:r>
          <a:endParaRPr lang="en-GB" sz="1400" kern="1200" noProof="0" dirty="0"/>
        </a:p>
      </dsp:txBody>
      <dsp:txXfrm>
        <a:off x="1372944" y="2186053"/>
        <a:ext cx="2305826" cy="617643"/>
      </dsp:txXfrm>
    </dsp:sp>
    <dsp:sp modelId="{8A93EE3A-8D25-41F7-AF25-AB06FEB7CAF9}">
      <dsp:nvSpPr>
        <dsp:cNvPr id="0" name=""/>
        <dsp:cNvSpPr/>
      </dsp:nvSpPr>
      <dsp:spPr>
        <a:xfrm>
          <a:off x="3802715" y="2186053"/>
          <a:ext cx="2923469" cy="617643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Decision Credendo </a:t>
          </a:r>
          <a:br>
            <a:rPr lang="en-GB" sz="1400" kern="1200" noProof="0" dirty="0" smtClean="0"/>
          </a:br>
          <a:r>
            <a:rPr lang="en-GB" sz="1400" kern="1200" noProof="0" dirty="0" smtClean="0"/>
            <a:t>(Offer of Cover)</a:t>
          </a:r>
          <a:endParaRPr lang="en-GB" sz="1400" kern="1200" noProof="0" dirty="0"/>
        </a:p>
      </dsp:txBody>
      <dsp:txXfrm>
        <a:off x="4111537" y="2186053"/>
        <a:ext cx="2305826" cy="617643"/>
      </dsp:txXfrm>
    </dsp:sp>
    <dsp:sp modelId="{A79A7A93-FF07-4665-BBE7-7B740EB481AB}">
      <dsp:nvSpPr>
        <dsp:cNvPr id="0" name=""/>
        <dsp:cNvSpPr/>
      </dsp:nvSpPr>
      <dsp:spPr>
        <a:xfrm>
          <a:off x="258591" y="2902175"/>
          <a:ext cx="1012362" cy="636405"/>
        </a:xfrm>
        <a:prstGeom prst="chevron">
          <a:avLst/>
        </a:prstGeom>
        <a:solidFill>
          <a:schemeClr val="accent5">
            <a:shade val="50000"/>
            <a:hueOff val="-427644"/>
            <a:satOff val="-7998"/>
            <a:lumOff val="306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4</a:t>
          </a:r>
          <a:endParaRPr lang="en-GB" sz="2400" kern="1200" noProof="0" dirty="0"/>
        </a:p>
      </dsp:txBody>
      <dsp:txXfrm>
        <a:off x="576794" y="2902175"/>
        <a:ext cx="375957" cy="636405"/>
      </dsp:txXfrm>
    </dsp:sp>
    <dsp:sp modelId="{A0203A89-32D6-4D8C-9661-D0621C0E6824}">
      <dsp:nvSpPr>
        <dsp:cNvPr id="0" name=""/>
        <dsp:cNvSpPr/>
      </dsp:nvSpPr>
      <dsp:spPr>
        <a:xfrm>
          <a:off x="1064122" y="2911556"/>
          <a:ext cx="2923469" cy="61764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Draw up and distribution documentation </a:t>
          </a:r>
          <a:br>
            <a:rPr lang="en-GB" sz="1400" kern="1200" noProof="0" dirty="0" smtClean="0"/>
          </a:br>
          <a:r>
            <a:rPr lang="en-GB" sz="1400" kern="1200" noProof="0" dirty="0" smtClean="0"/>
            <a:t>(Participation Certificate)</a:t>
          </a:r>
          <a:endParaRPr lang="en-GB" sz="1400" kern="1200" noProof="0" dirty="0"/>
        </a:p>
      </dsp:txBody>
      <dsp:txXfrm>
        <a:off x="1372944" y="2911556"/>
        <a:ext cx="2305826" cy="617643"/>
      </dsp:txXfrm>
    </dsp:sp>
    <dsp:sp modelId="{0BB08C07-2BBA-4BDB-8580-7C9BDFD9989F}">
      <dsp:nvSpPr>
        <dsp:cNvPr id="0" name=""/>
        <dsp:cNvSpPr/>
      </dsp:nvSpPr>
      <dsp:spPr>
        <a:xfrm>
          <a:off x="3802715" y="2911556"/>
          <a:ext cx="2923469" cy="617643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Fine-tuning &amp; signing PC</a:t>
          </a:r>
          <a:endParaRPr lang="en-GB" sz="1400" kern="1200" noProof="0" dirty="0"/>
        </a:p>
      </dsp:txBody>
      <dsp:txXfrm>
        <a:off x="4111537" y="2911556"/>
        <a:ext cx="2305826" cy="617643"/>
      </dsp:txXfrm>
    </dsp:sp>
    <dsp:sp modelId="{DE33F73A-D37D-49A3-8E1D-D7293314B805}">
      <dsp:nvSpPr>
        <dsp:cNvPr id="0" name=""/>
        <dsp:cNvSpPr/>
      </dsp:nvSpPr>
      <dsp:spPr>
        <a:xfrm>
          <a:off x="258591" y="3627677"/>
          <a:ext cx="1012362" cy="636405"/>
        </a:xfrm>
        <a:prstGeom prst="chevron">
          <a:avLst/>
        </a:prstGeom>
        <a:solidFill>
          <a:schemeClr val="accent5">
            <a:shade val="50000"/>
            <a:hueOff val="-213822"/>
            <a:satOff val="-3999"/>
            <a:lumOff val="153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5</a:t>
          </a:r>
          <a:endParaRPr lang="en-GB" sz="2400" kern="1200" noProof="0" dirty="0"/>
        </a:p>
      </dsp:txBody>
      <dsp:txXfrm>
        <a:off x="576794" y="3627677"/>
        <a:ext cx="375957" cy="636405"/>
      </dsp:txXfrm>
    </dsp:sp>
    <dsp:sp modelId="{2EC9014A-C2CF-44D2-AA96-B941FBECF384}">
      <dsp:nvSpPr>
        <dsp:cNvPr id="0" name=""/>
        <dsp:cNvSpPr/>
      </dsp:nvSpPr>
      <dsp:spPr>
        <a:xfrm>
          <a:off x="1064122" y="3637058"/>
          <a:ext cx="2923469" cy="617643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Monitoring</a:t>
          </a:r>
          <a:endParaRPr lang="en-GB" sz="1400" kern="1200" noProof="0" dirty="0"/>
        </a:p>
      </dsp:txBody>
      <dsp:txXfrm>
        <a:off x="1372944" y="3637058"/>
        <a:ext cx="2305826" cy="617643"/>
      </dsp:txXfrm>
    </dsp:sp>
    <dsp:sp modelId="{FB94D88D-48FE-4DA9-A2A2-613811CFD7CA}">
      <dsp:nvSpPr>
        <dsp:cNvPr id="0" name=""/>
        <dsp:cNvSpPr/>
      </dsp:nvSpPr>
      <dsp:spPr>
        <a:xfrm>
          <a:off x="3802715" y="3637058"/>
          <a:ext cx="2923469" cy="617643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Policy Management</a:t>
          </a:r>
          <a:endParaRPr lang="en-GB" sz="1400" kern="1200" noProof="0" dirty="0"/>
        </a:p>
      </dsp:txBody>
      <dsp:txXfrm>
        <a:off x="4111537" y="3637058"/>
        <a:ext cx="2305826" cy="61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5955" cy="492981"/>
          </a:xfrm>
          <a:prstGeom prst="rect">
            <a:avLst/>
          </a:prstGeom>
        </p:spPr>
        <p:txBody>
          <a:bodyPr vert="horz" lIns="88216" tIns="44109" rIns="88216" bIns="441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6" y="6"/>
            <a:ext cx="2945955" cy="492981"/>
          </a:xfrm>
          <a:prstGeom prst="rect">
            <a:avLst/>
          </a:prstGeom>
        </p:spPr>
        <p:txBody>
          <a:bodyPr vert="horz" lIns="88216" tIns="44109" rIns="88216" bIns="44109" rtlCol="0"/>
          <a:lstStyle>
            <a:lvl1pPr algn="r">
              <a:defRPr sz="1200"/>
            </a:lvl1pPr>
          </a:lstStyle>
          <a:p>
            <a:fld id="{C5CE94A0-CAF3-4CBF-84B7-540D2674E2A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8059"/>
            <a:ext cx="2945955" cy="492981"/>
          </a:xfrm>
          <a:prstGeom prst="rect">
            <a:avLst/>
          </a:prstGeom>
        </p:spPr>
        <p:txBody>
          <a:bodyPr vert="horz" lIns="88216" tIns="44109" rIns="88216" bIns="441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6" y="9378059"/>
            <a:ext cx="2945955" cy="492981"/>
          </a:xfrm>
          <a:prstGeom prst="rect">
            <a:avLst/>
          </a:prstGeom>
        </p:spPr>
        <p:txBody>
          <a:bodyPr vert="horz" lIns="88216" tIns="44109" rIns="88216" bIns="44109" rtlCol="0" anchor="b"/>
          <a:lstStyle>
            <a:lvl1pPr algn="r">
              <a:defRPr sz="1200"/>
            </a:lvl1pPr>
          </a:lstStyle>
          <a:p>
            <a:fld id="{177F5D3D-69C7-4AB9-98B8-838AFEE07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2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59" cy="493633"/>
          </a:xfrm>
          <a:prstGeom prst="rect">
            <a:avLst/>
          </a:prstGeom>
        </p:spPr>
        <p:txBody>
          <a:bodyPr vert="horz" lIns="88216" tIns="44109" rIns="88216" bIns="441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5"/>
            <a:ext cx="2945659" cy="493633"/>
          </a:xfrm>
          <a:prstGeom prst="rect">
            <a:avLst/>
          </a:prstGeom>
        </p:spPr>
        <p:txBody>
          <a:bodyPr vert="horz" lIns="88216" tIns="44109" rIns="88216" bIns="44109" rtlCol="0"/>
          <a:lstStyle>
            <a:lvl1pPr algn="r">
              <a:defRPr sz="1200"/>
            </a:lvl1pPr>
          </a:lstStyle>
          <a:p>
            <a:fld id="{BC9528DF-333A-424A-8761-C1A7D721527B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6" tIns="44109" rIns="88216" bIns="4410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689515"/>
            <a:ext cx="5438140" cy="4442698"/>
          </a:xfrm>
          <a:prstGeom prst="rect">
            <a:avLst/>
          </a:prstGeom>
        </p:spPr>
        <p:txBody>
          <a:bodyPr vert="horz" lIns="88216" tIns="44109" rIns="88216" bIns="44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88216" tIns="44109" rIns="88216" bIns="441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7319"/>
            <a:ext cx="2945659" cy="493633"/>
          </a:xfrm>
          <a:prstGeom prst="rect">
            <a:avLst/>
          </a:prstGeom>
        </p:spPr>
        <p:txBody>
          <a:bodyPr vert="horz" lIns="88216" tIns="44109" rIns="88216" bIns="44109" rtlCol="0" anchor="b"/>
          <a:lstStyle>
            <a:lvl1pPr algn="r">
              <a:defRPr sz="1200"/>
            </a:lvl1pPr>
          </a:lstStyle>
          <a:p>
            <a:fld id="{FBFFE049-2D88-499C-8435-3AAADBCBB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9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E049-2D88-499C-8435-3AAADBCBBBD6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8006" y="4874976"/>
            <a:ext cx="4864034" cy="5188918"/>
          </a:xfrm>
        </p:spPr>
        <p:txBody>
          <a:bodyPr/>
          <a:lstStyle/>
          <a:p>
            <a:r>
              <a:rPr lang="en-GB" sz="1100" dirty="0" smtClean="0"/>
              <a:t>As part of the broader sustainability framework </a:t>
            </a:r>
            <a:r>
              <a:rPr lang="en-GB" sz="1100" dirty="0"/>
              <a:t>within </a:t>
            </a:r>
            <a:r>
              <a:rPr lang="en-GB" sz="1100" dirty="0" smtClean="0"/>
              <a:t>Credendo, the corporate sustainability policy describes </a:t>
            </a:r>
            <a:r>
              <a:rPr lang="en-GB" sz="1100" dirty="0"/>
              <a:t>the vision of Credendo </a:t>
            </a:r>
            <a:r>
              <a:rPr lang="en-GB" sz="1100" dirty="0" smtClean="0"/>
              <a:t>– Export</a:t>
            </a:r>
            <a:r>
              <a:rPr lang="en-GB" sz="1100" baseline="0" dirty="0" smtClean="0"/>
              <a:t> Credit </a:t>
            </a:r>
            <a:r>
              <a:rPr lang="en-GB" sz="1100" dirty="0" smtClean="0"/>
              <a:t>Agency </a:t>
            </a:r>
            <a:r>
              <a:rPr lang="en-GB" sz="1100" dirty="0"/>
              <a:t>and its subsidiaries </a:t>
            </a:r>
            <a:r>
              <a:rPr lang="en-GB" sz="1100" dirty="0" smtClean="0"/>
              <a:t>regarding integrity</a:t>
            </a:r>
            <a:r>
              <a:rPr lang="en-GB" sz="1100" dirty="0"/>
              <a:t>, corporate </a:t>
            </a:r>
            <a:r>
              <a:rPr lang="en-GB" sz="1100" dirty="0" smtClean="0"/>
              <a:t>sustainability,</a:t>
            </a:r>
            <a:r>
              <a:rPr lang="en-GB" sz="1100" baseline="0" dirty="0" smtClean="0"/>
              <a:t> </a:t>
            </a:r>
            <a:r>
              <a:rPr lang="en-GB" sz="1100" dirty="0" smtClean="0"/>
              <a:t>human </a:t>
            </a:r>
            <a:r>
              <a:rPr lang="en-GB" sz="1100" dirty="0"/>
              <a:t>rights and </a:t>
            </a:r>
            <a:r>
              <a:rPr lang="en-GB" sz="1100" dirty="0" smtClean="0"/>
              <a:t>environmental sustainability, the </a:t>
            </a:r>
            <a:r>
              <a:rPr lang="en-GB" sz="1100" dirty="0"/>
              <a:t>fight against corruption, and </a:t>
            </a:r>
            <a:r>
              <a:rPr lang="en-GB" sz="1100" dirty="0" err="1" smtClean="0"/>
              <a:t>Credendo’s</a:t>
            </a:r>
            <a:r>
              <a:rPr lang="en-GB" sz="1100" dirty="0" smtClean="0"/>
              <a:t>  </a:t>
            </a:r>
            <a:r>
              <a:rPr lang="en-GB" sz="1100" dirty="0"/>
              <a:t>commitment to the United </a:t>
            </a:r>
            <a:r>
              <a:rPr lang="en-GB" sz="1100" dirty="0" smtClean="0"/>
              <a:t>Nations’ Sustainable Development Goals (SDGs).</a:t>
            </a:r>
            <a:endParaRPr lang="en-GB" sz="1100" dirty="0"/>
          </a:p>
          <a:p>
            <a:r>
              <a:rPr lang="en-GB" sz="1100" b="0" i="0" u="none" strike="noStrike" kern="1200" baseline="0" dirty="0" smtClean="0">
                <a:solidFill>
                  <a:schemeClr val="tx1"/>
                </a:solidFill>
              </a:rPr>
              <a:t>Credendo promotes and encourages its counterparties to implement the OECD’s "Guidelines for Multinational Enterprises", a set of recommendations which can help companies to</a:t>
            </a:r>
            <a:r>
              <a:rPr lang="en-GB" sz="1100" b="0" i="1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</a:rPr>
              <a:t>avoid and address adverse impacts in areas such as employment and industrial relations, human rights, the environment, information disclosure, combating bribery, consumer interests, science and technology, competition and taxation.</a:t>
            </a:r>
          </a:p>
          <a:p>
            <a:endParaRPr lang="en-GB" sz="1100" b="0" i="0" u="none" strike="noStrike" kern="1200" baseline="0" dirty="0" smtClean="0">
              <a:solidFill>
                <a:schemeClr val="tx1"/>
              </a:solidFill>
            </a:endParaRPr>
          </a:p>
          <a:p>
            <a:r>
              <a:rPr lang="en-GB" sz="1100" dirty="0" smtClean="0"/>
              <a:t>Credendo focuses on the 11 SDGs where it believes that</a:t>
            </a:r>
            <a:r>
              <a:rPr lang="en-GB" sz="1100" baseline="0" dirty="0" smtClean="0"/>
              <a:t> it</a:t>
            </a:r>
            <a:r>
              <a:rPr lang="en-GB" sz="1100" dirty="0" smtClean="0"/>
              <a:t> may have the biggest impact through its own activities and credit insurance business. This impact can be both direct and indirect.</a:t>
            </a:r>
          </a:p>
          <a:p>
            <a:r>
              <a:rPr lang="en-GB" sz="1100" dirty="0" smtClean="0"/>
              <a:t>Direct impact: Credendo </a:t>
            </a:r>
            <a:r>
              <a:rPr lang="en-GB" sz="1100" dirty="0"/>
              <a:t>promotes equal opportunities, diversity, non-discrimination and gender equality </a:t>
            </a:r>
            <a:r>
              <a:rPr lang="en-GB" sz="1100" dirty="0" smtClean="0"/>
              <a:t>when it comes to recruitment </a:t>
            </a:r>
            <a:r>
              <a:rPr lang="en-GB" sz="1100" dirty="0"/>
              <a:t>and employment. Credendo takes care of its employees by </a:t>
            </a:r>
            <a:r>
              <a:rPr lang="en-GB" sz="1100" dirty="0" smtClean="0"/>
              <a:t>promoting a healthy lifestyle </a:t>
            </a:r>
            <a:r>
              <a:rPr lang="en-GB" sz="1100" dirty="0"/>
              <a:t>both at work and at </a:t>
            </a:r>
            <a:r>
              <a:rPr lang="en-GB" sz="1100" dirty="0" smtClean="0"/>
              <a:t>home. Credendo strives to become an overall CO</a:t>
            </a:r>
            <a:r>
              <a:rPr lang="en-GB" sz="1100" baseline="-25000" dirty="0" smtClean="0"/>
              <a:t>2</a:t>
            </a:r>
            <a:r>
              <a:rPr lang="en-GB" sz="1100" dirty="0" smtClean="0"/>
              <a:t>-neutral</a:t>
            </a:r>
            <a:r>
              <a:rPr lang="en-GB" sz="1100" baseline="0" dirty="0" smtClean="0"/>
              <a:t> and </a:t>
            </a:r>
            <a:r>
              <a:rPr lang="en-GB" sz="1100" dirty="0" smtClean="0"/>
              <a:t>zero-waste </a:t>
            </a:r>
            <a:r>
              <a:rPr lang="en-GB" sz="1100" dirty="0"/>
              <a:t>organisation. </a:t>
            </a:r>
            <a:r>
              <a:rPr lang="en-GB" sz="1100" dirty="0" smtClean="0"/>
              <a:t>Credendo promotes </a:t>
            </a:r>
            <a:r>
              <a:rPr lang="en-GB" sz="1100" dirty="0"/>
              <a:t>and </a:t>
            </a:r>
            <a:r>
              <a:rPr lang="en-GB" sz="1100" dirty="0" smtClean="0"/>
              <a:t>focuses </a:t>
            </a:r>
            <a:r>
              <a:rPr lang="en-GB" sz="1100" dirty="0"/>
              <a:t>on several well-being initiatives for its staff. Credendo also </a:t>
            </a:r>
            <a:r>
              <a:rPr lang="en-GB" sz="1100" dirty="0" smtClean="0"/>
              <a:t>uses </a:t>
            </a:r>
            <a:r>
              <a:rPr lang="en-GB" sz="1100" dirty="0"/>
              <a:t>environmental and sustainable criteria </a:t>
            </a:r>
            <a:r>
              <a:rPr lang="en-GB" sz="1100" dirty="0" smtClean="0"/>
              <a:t>when selecting its </a:t>
            </a:r>
            <a:r>
              <a:rPr lang="en-GB" sz="1100" dirty="0"/>
              <a:t>own suppliers</a:t>
            </a:r>
            <a:r>
              <a:rPr lang="en-GB" sz="1100" dirty="0" smtClean="0"/>
              <a:t>.</a:t>
            </a:r>
          </a:p>
          <a:p>
            <a:r>
              <a:rPr lang="en-GB" sz="1100" dirty="0"/>
              <a:t>Indirect </a:t>
            </a:r>
            <a:r>
              <a:rPr lang="en-GB" sz="1100" dirty="0" smtClean="0"/>
              <a:t>impact: </a:t>
            </a:r>
            <a:r>
              <a:rPr lang="en-GB" sz="1100" dirty="0"/>
              <a:t>Credendo strives to conduct its business in a responsible and sustainable way, and </a:t>
            </a:r>
            <a:r>
              <a:rPr lang="en-GB" sz="1100" dirty="0" smtClean="0"/>
              <a:t>promotes responsible </a:t>
            </a:r>
            <a:r>
              <a:rPr lang="en-GB" sz="1100" dirty="0"/>
              <a:t>and sustainable business practices </a:t>
            </a:r>
            <a:r>
              <a:rPr lang="en-GB" sz="1100" dirty="0" smtClean="0"/>
              <a:t>regarding the </a:t>
            </a:r>
            <a:r>
              <a:rPr lang="en-GB" sz="1100" dirty="0"/>
              <a:t>environment, human rights, </a:t>
            </a:r>
            <a:r>
              <a:rPr lang="en-GB" sz="1100" dirty="0" smtClean="0"/>
              <a:t>combating corruption </a:t>
            </a:r>
            <a:r>
              <a:rPr lang="en-GB" sz="1100" dirty="0"/>
              <a:t>and </a:t>
            </a:r>
            <a:r>
              <a:rPr lang="en-GB" sz="1100" dirty="0" smtClean="0"/>
              <a:t>the promotion of </a:t>
            </a:r>
            <a:r>
              <a:rPr lang="en-GB" sz="1100" dirty="0"/>
              <a:t>sustainable lending to </a:t>
            </a:r>
            <a:r>
              <a:rPr lang="en-GB" sz="1100" dirty="0" smtClean="0"/>
              <a:t>lower-income </a:t>
            </a:r>
            <a:r>
              <a:rPr lang="en-GB" sz="1100" dirty="0"/>
              <a:t>countries.</a:t>
            </a:r>
          </a:p>
          <a:p>
            <a:r>
              <a:rPr lang="en-GB" sz="1100" dirty="0"/>
              <a:t>Credendo </a:t>
            </a:r>
            <a:r>
              <a:rPr lang="en-GB" sz="1100" dirty="0" smtClean="0"/>
              <a:t>developed </a:t>
            </a:r>
            <a:r>
              <a:rPr lang="en-GB" sz="1100" dirty="0"/>
              <a:t>due diligence </a:t>
            </a:r>
            <a:r>
              <a:rPr lang="en-GB" sz="1100" dirty="0" smtClean="0"/>
              <a:t>procedures</a:t>
            </a:r>
            <a:r>
              <a:rPr lang="en-GB" sz="1100" baseline="0" dirty="0" smtClean="0"/>
              <a:t> –</a:t>
            </a:r>
            <a:r>
              <a:rPr lang="en-GB" sz="1100" dirty="0" smtClean="0"/>
              <a:t> supported </a:t>
            </a:r>
            <a:r>
              <a:rPr lang="en-GB" sz="1100" dirty="0"/>
              <a:t>by the necessary policies and </a:t>
            </a:r>
            <a:r>
              <a:rPr lang="en-GB" sz="1100" dirty="0" smtClean="0"/>
              <a:t>internal control systems</a:t>
            </a:r>
            <a:r>
              <a:rPr lang="en-GB" sz="1100" baseline="0" dirty="0" smtClean="0"/>
              <a:t> –</a:t>
            </a:r>
            <a:r>
              <a:rPr lang="en-GB" sz="1100" dirty="0" smtClean="0"/>
              <a:t> to </a:t>
            </a:r>
            <a:r>
              <a:rPr lang="en-GB" sz="1100" dirty="0"/>
              <a:t>identify, prevent, mitigate and account for how it addresses actual and </a:t>
            </a:r>
            <a:r>
              <a:rPr lang="en-GB" sz="1100" dirty="0" smtClean="0"/>
              <a:t>potential adverse </a:t>
            </a:r>
            <a:r>
              <a:rPr lang="en-GB" sz="1100" dirty="0"/>
              <a:t>impacts on its operations and business </a:t>
            </a:r>
            <a:r>
              <a:rPr lang="en-GB" sz="1100" dirty="0" smtClean="0"/>
              <a:t>relationships.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FE049-2D88-499C-8435-3AAADBCBBB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E049-2D88-499C-8435-3AAADBCBBBD6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9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E049-2D88-499C-8435-3AAADBCBBBD6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4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E049-2D88-499C-8435-3AAADBCBBBD6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1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E049-2D88-499C-8435-3AAADBCBBBD6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9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E049-2D88-499C-8435-3AAADBCBBBD6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5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3168000" y="1584000"/>
            <a:ext cx="4176000" cy="4500000"/>
          </a:xfrm>
        </p:spPr>
        <p:txBody>
          <a:bodyPr/>
          <a:lstStyle>
            <a:lvl1pPr marL="198000" indent="-198000">
              <a:spcAft>
                <a:spcPts val="709"/>
              </a:spcAft>
              <a:buFont typeface="+mj-lt"/>
              <a:buAutoNum type="arabicPeriod"/>
              <a:defRPr b="0"/>
            </a:lvl1pPr>
            <a:lvl2pPr marL="198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&gt;"/>
              <a:defRPr i="0"/>
            </a:lvl2pPr>
            <a:lvl3pPr marL="396000" indent="-198000">
              <a:spcAft>
                <a:spcPts val="709"/>
              </a:spcAft>
              <a:buFont typeface="Arial" pitchFamily="34" charset="0"/>
              <a:buChar char="–"/>
              <a:defRPr/>
            </a:lvl3pPr>
            <a:lvl4pPr marL="594000" indent="-198000">
              <a:spcAft>
                <a:spcPts val="709"/>
              </a:spcAft>
              <a:defRPr/>
            </a:lvl4pPr>
            <a:lvl5pPr marL="594000" indent="-198000">
              <a:spcAft>
                <a:spcPts val="709"/>
              </a:spcAft>
              <a:defRPr/>
            </a:lvl5pPr>
            <a:lvl6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6pPr>
            <a:lvl7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7pPr>
            <a:lvl8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8pPr>
            <a:lvl9pPr marL="396000" indent="0">
              <a:spcAft>
                <a:spcPts val="709"/>
              </a:spcAft>
              <a:buClr>
                <a:schemeClr val="tx2"/>
              </a:buClr>
              <a:buFont typeface="Arial" pitchFamily="34" charset="0"/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46800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612000" y="1584000"/>
            <a:ext cx="2196000" cy="324991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44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4680000" y="3556048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 bwMode="gray">
          <a:xfrm>
            <a:off x="6786000" y="3556048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 bwMode="gray">
          <a:xfrm>
            <a:off x="6786000" y="1440000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48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3168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6"/>
          </p:nvPr>
        </p:nvSpPr>
        <p:spPr bwMode="gray">
          <a:xfrm>
            <a:off x="3960000" y="1911328"/>
            <a:ext cx="4716000" cy="306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22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6876000" cy="5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/>
          </p:nvPr>
        </p:nvSpPr>
        <p:spPr bwMode="gray">
          <a:xfrm>
            <a:off x="1764000" y="1911600"/>
            <a:ext cx="5580000" cy="410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47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468312" y="1282389"/>
            <a:ext cx="6876000" cy="4788000"/>
          </a:xfrm>
        </p:spPr>
        <p:txBody>
          <a:bodyPr/>
          <a:lstStyle>
            <a:lvl1pPr>
              <a:lnSpc>
                <a:spcPts val="6300"/>
              </a:lnSpc>
              <a:spcAft>
                <a:spcPts val="0"/>
              </a:spcAft>
              <a:defRPr sz="5300" b="0" cap="none" spc="-8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8" y="466818"/>
            <a:ext cx="1440000" cy="3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mb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8" y="466818"/>
            <a:ext cx="1440000" cy="3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ed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0" y="468000"/>
            <a:ext cx="1437694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Oran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7181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8" y="466818"/>
            <a:ext cx="1440000" cy="3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68000" y="401325"/>
            <a:ext cx="6300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PowerPoint help</a:t>
            </a: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67999" y="1386997"/>
            <a:ext cx="8424481" cy="4673753"/>
            <a:chOff x="467999" y="1386997"/>
            <a:chExt cx="8424481" cy="4673753"/>
          </a:xfrm>
        </p:grpSpPr>
        <p:sp>
          <p:nvSpPr>
            <p:cNvPr id="12" name="TextBox 11"/>
            <p:cNvSpPr txBox="1"/>
            <p:nvPr userDrawn="1"/>
          </p:nvSpPr>
          <p:spPr bwMode="gray">
            <a:xfrm>
              <a:off x="468000" y="1386997"/>
              <a:ext cx="1980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Text</a:t>
              </a:r>
              <a:r>
                <a:rPr lang="en-GB" sz="1600" b="1" baseline="0" dirty="0" smtClean="0">
                  <a:latin typeface="Arial" pitchFamily="34" charset="0"/>
                  <a:cs typeface="Arial" pitchFamily="34" charset="0"/>
                </a:rPr>
                <a:t> colour</a:t>
              </a:r>
              <a:endParaRPr lang="en-GB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gray">
            <a:xfrm>
              <a:off x="468000" y="1700808"/>
              <a:ext cx="684000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 bwMode="gray">
            <a:xfrm>
              <a:off x="467999" y="2276872"/>
              <a:ext cx="719625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Dark Brown</a:t>
              </a:r>
            </a:p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104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G:86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B:72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 bwMode="gray">
            <a:xfrm>
              <a:off x="3221887" y="1395566"/>
              <a:ext cx="1980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Accent colours</a:t>
              </a:r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3221887" y="1700808"/>
              <a:ext cx="684000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 bwMode="gray">
            <a:xfrm>
              <a:off x="3221887" y="2276976"/>
              <a:ext cx="684000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Dark Brown</a:t>
              </a:r>
              <a:br>
                <a:rPr lang="en-GB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104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G:86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B:72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4166457" y="1700808"/>
              <a:ext cx="68400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gray">
            <a:xfrm>
              <a:off x="4166457" y="2276976"/>
              <a:ext cx="909599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Medium</a:t>
              </a:r>
              <a:r>
                <a:rPr lang="en-GB" sz="1000" baseline="0" dirty="0" smtClean="0">
                  <a:latin typeface="Arial" pitchFamily="34" charset="0"/>
                  <a:cs typeface="Arial" pitchFamily="34" charset="0"/>
                </a:rPr>
                <a:t> Brown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165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G:140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B:132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5146922" y="1700808"/>
              <a:ext cx="684000" cy="5040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 bwMode="gray">
            <a:xfrm>
              <a:off x="5146922" y="2276976"/>
              <a:ext cx="1009254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Light </a:t>
              </a:r>
              <a:r>
                <a:rPr lang="en-GB" sz="1000" baseline="0" dirty="0" smtClean="0">
                  <a:latin typeface="Arial" pitchFamily="34" charset="0"/>
                  <a:cs typeface="Arial" pitchFamily="34" charset="0"/>
                </a:rPr>
                <a:t>Brown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198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G:184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B:175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7056376" y="1700808"/>
              <a:ext cx="684000" cy="504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 bwMode="gray">
            <a:xfrm>
              <a:off x="7056376" y="2276976"/>
              <a:ext cx="900000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Orange n.5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227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G:104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B:31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gray">
            <a:xfrm>
              <a:off x="7992480" y="2276976"/>
              <a:ext cx="900000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Amber n.4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225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G:154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B:30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7992480" y="1700808"/>
              <a:ext cx="68400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6120272" y="1700808"/>
              <a:ext cx="68400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 bwMode="gray">
            <a:xfrm>
              <a:off x="6120272" y="2276976"/>
              <a:ext cx="900000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Red n.6</a:t>
              </a:r>
              <a:br>
                <a:rPr lang="en-GB" sz="10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174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G:45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B:21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467999" y="3140968"/>
              <a:ext cx="3937929" cy="755511"/>
              <a:chOff x="467999" y="3333115"/>
              <a:chExt cx="3937929" cy="755511"/>
            </a:xfrm>
          </p:grpSpPr>
          <p:sp>
            <p:nvSpPr>
              <p:cNvPr id="23" name="TextBox 22"/>
              <p:cNvSpPr txBox="1"/>
              <p:nvPr userDrawn="1"/>
            </p:nvSpPr>
            <p:spPr bwMode="gray">
              <a:xfrm>
                <a:off x="468000" y="3333115"/>
                <a:ext cx="39379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1" dirty="0" smtClean="0">
                    <a:latin typeface="Arial" pitchFamily="34" charset="0"/>
                    <a:cs typeface="Arial" pitchFamily="34" charset="0"/>
                  </a:rPr>
                  <a:t>How</a:t>
                </a:r>
                <a:r>
                  <a:rPr lang="en-GB" sz="1600" b="1" baseline="0" dirty="0" smtClean="0">
                    <a:latin typeface="Arial" pitchFamily="34" charset="0"/>
                    <a:cs typeface="Arial" pitchFamily="34" charset="0"/>
                  </a:rPr>
                  <a:t> to m</a:t>
                </a:r>
                <a:r>
                  <a:rPr lang="en-GB" sz="1600" b="1" dirty="0" smtClean="0">
                    <a:latin typeface="Arial" pitchFamily="34" charset="0"/>
                    <a:cs typeface="Arial" pitchFamily="34" charset="0"/>
                  </a:rPr>
                  <a:t>anage style levels</a:t>
                </a:r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467999" y="3626961"/>
                <a:ext cx="360000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Use the ‘Increase &amp; Decrease’ list level buttons to manage styles,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 find these two buttons under the 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Home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 tab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within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 the 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Paragraph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 menu (see below):</a:t>
                </a: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473075" y="4005064"/>
              <a:ext cx="3501581" cy="716661"/>
              <a:chOff x="444509" y="3364019"/>
              <a:chExt cx="3501581" cy="716661"/>
            </a:xfrm>
          </p:grpSpPr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509" y="3364019"/>
                <a:ext cx="3501581" cy="716661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 userDrawn="1"/>
            </p:nvSpPr>
            <p:spPr>
              <a:xfrm>
                <a:off x="3386424" y="3529583"/>
                <a:ext cx="373976" cy="236215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Rectangle 27"/>
            <p:cNvSpPr/>
            <p:nvPr userDrawn="1"/>
          </p:nvSpPr>
          <p:spPr bwMode="gray">
            <a:xfrm>
              <a:off x="1439728" y="1700808"/>
              <a:ext cx="684000" cy="504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1439727" y="2276976"/>
              <a:ext cx="68400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Orange n.5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227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G:104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B:31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05064"/>
              <a:ext cx="2590038" cy="205568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 userDrawn="1"/>
          </p:nvSpPr>
          <p:spPr bwMode="gray">
            <a:xfrm>
              <a:off x="4572000" y="3140968"/>
              <a:ext cx="39379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How</a:t>
              </a:r>
              <a:r>
                <a:rPr lang="en-GB" sz="1600" b="1" baseline="0" dirty="0" smtClean="0">
                  <a:latin typeface="Arial" pitchFamily="34" charset="0"/>
                  <a:cs typeface="Arial" pitchFamily="34" charset="0"/>
                </a:rPr>
                <a:t> to edit the footer</a:t>
              </a:r>
              <a:endParaRPr lang="en-GB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4572001" y="3434814"/>
              <a:ext cx="316837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Click</a:t>
              </a:r>
              <a:r>
                <a:rPr lang="en-US" sz="1000" baseline="0" dirty="0" smtClean="0">
                  <a:latin typeface="Arial" pitchFamily="34" charset="0"/>
                  <a:cs typeface="Arial" pitchFamily="34" charset="0"/>
                </a:rPr>
                <a:t> ‘Header &amp; Footer’ found on the ‘Insert’ ribbon. Then edit the footer field and click ‘Apply to all’.</a:t>
              </a:r>
              <a:br>
                <a:rPr lang="en-US" sz="10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b="1" baseline="0" dirty="0" smtClean="0">
                  <a:latin typeface="Arial" pitchFamily="34" charset="0"/>
                  <a:cs typeface="Arial" pitchFamily="34" charset="0"/>
                </a:rPr>
                <a:t>Note</a:t>
              </a:r>
              <a:r>
                <a:rPr lang="en-US" sz="1000" b="0" baseline="0" dirty="0" smtClean="0">
                  <a:latin typeface="Arial" pitchFamily="34" charset="0"/>
                  <a:cs typeface="Arial" pitchFamily="34" charset="0"/>
                </a:rPr>
                <a:t>: T</a:t>
              </a:r>
              <a:r>
                <a:rPr lang="en-US" sz="1000" baseline="0" dirty="0" smtClean="0">
                  <a:latin typeface="Arial" pitchFamily="34" charset="0"/>
                  <a:cs typeface="Arial" pitchFamily="34" charset="0"/>
                </a:rPr>
                <a:t>he date is also included in the footer field.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473074" y="1443038"/>
            <a:ext cx="6880225" cy="46355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77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gray">
          <a:xfrm>
            <a:off x="1908000" y="3906693"/>
            <a:ext cx="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8000" y="2020967"/>
            <a:ext cx="5760000" cy="10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PowerPoint presentation </a:t>
            </a:r>
            <a:br>
              <a:rPr lang="en-GB" dirty="0" smtClean="0"/>
            </a:br>
            <a:r>
              <a:rPr lang="en-GB" dirty="0" smtClean="0"/>
              <a:t>Title can go over two lines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908000" y="3406416"/>
            <a:ext cx="5760000" cy="43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Subheading can go here </a:t>
            </a:r>
            <a:br>
              <a:rPr lang="en-GB" dirty="0" smtClean="0"/>
            </a:br>
            <a:r>
              <a:rPr lang="en-GB" dirty="0" smtClean="0"/>
              <a:t>if necessary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908174" y="3990618"/>
            <a:ext cx="5760000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GB" smtClean="0"/>
              <a:t>00 Month Year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93" y="466752"/>
            <a:ext cx="17081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7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468313" y="1389600"/>
            <a:ext cx="6875462" cy="468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95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93" y="466752"/>
            <a:ext cx="1708151" cy="432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20244" y="4410000"/>
            <a:ext cx="4320000" cy="1476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Turning uncertainties into opportunities</a:t>
            </a:r>
          </a:p>
          <a:p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3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1638"/>
            <a:ext cx="6299200" cy="341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90650"/>
            <a:ext cx="6875462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00200" y="6629400"/>
            <a:ext cx="1066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85648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524625"/>
            <a:ext cx="3600450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Risk management in international investments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9388" y="6524625"/>
            <a:ext cx="2524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 </a:t>
            </a:r>
            <a:fld id="{636A9897-514B-4450-8D65-E663CA61A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6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468313" y="1389600"/>
            <a:ext cx="6875462" cy="46800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68313" y="6524625"/>
            <a:ext cx="3600450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79388" y="6524625"/>
            <a:ext cx="252412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294C-B304-48B2-90CE-0D956D8E89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1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8051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468313"/>
            <a:ext cx="15922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5075" y="6477000"/>
            <a:ext cx="17287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  <a:prstGeom prst="rect">
            <a:avLst/>
          </a:prstGeo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171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73381" y="778673"/>
            <a:ext cx="477061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2"/>
                </a:solidFill>
                <a:latin typeface="+mj-lt"/>
              </a:defRPr>
            </a:lvl1pPr>
            <a:lvl2pPr marL="342909" indent="0">
              <a:buNone/>
              <a:defRPr/>
            </a:lvl2pPr>
            <a:lvl3pPr marL="685817" indent="0">
              <a:buNone/>
              <a:defRPr/>
            </a:lvl3pPr>
            <a:lvl4pPr marL="1028726" indent="0">
              <a:buNone/>
              <a:defRPr/>
            </a:lvl4pPr>
            <a:lvl5pPr marL="1371634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17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8342" y="2171700"/>
            <a:ext cx="1568234" cy="17007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837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Oran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7181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4572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30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Amb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3168000" y="1584000"/>
            <a:ext cx="4176000" cy="4500000"/>
          </a:xfrm>
        </p:spPr>
        <p:txBody>
          <a:bodyPr/>
          <a:lstStyle>
            <a:lvl1pPr marL="198000" indent="-198000">
              <a:spcAft>
                <a:spcPts val="709"/>
              </a:spcAft>
              <a:buFont typeface="+mj-lt"/>
              <a:buAutoNum type="arabicPeriod"/>
              <a:defRPr b="0"/>
            </a:lvl1pPr>
            <a:lvl2pPr marL="198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&gt;"/>
              <a:defRPr i="0"/>
            </a:lvl2pPr>
            <a:lvl3pPr marL="396000" indent="-198000">
              <a:spcAft>
                <a:spcPts val="709"/>
              </a:spcAft>
              <a:buFont typeface="Arial" pitchFamily="34" charset="0"/>
              <a:buChar char="–"/>
              <a:defRPr/>
            </a:lvl3pPr>
            <a:lvl4pPr marL="594000" indent="-198000">
              <a:spcAft>
                <a:spcPts val="709"/>
              </a:spcAft>
              <a:defRPr/>
            </a:lvl4pPr>
            <a:lvl5pPr marL="594000" indent="-198000">
              <a:spcAft>
                <a:spcPts val="709"/>
              </a:spcAft>
              <a:defRPr/>
            </a:lvl5pPr>
            <a:lvl6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6pPr>
            <a:lvl7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7pPr>
            <a:lvl8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8pPr>
            <a:lvl9pPr marL="396000" indent="0">
              <a:spcAft>
                <a:spcPts val="709"/>
              </a:spcAft>
              <a:buClr>
                <a:schemeClr val="tx2"/>
              </a:buClr>
              <a:buFont typeface="Arial" pitchFamily="34" charset="0"/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46800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612000" y="1584000"/>
            <a:ext cx="2196000" cy="324991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9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&amp; Figures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1800000" y="1440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 bwMode="gray">
          <a:xfrm>
            <a:off x="1800000" y="3672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2160000" y="1701800"/>
            <a:ext cx="4824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160000" y="3933363"/>
            <a:ext cx="4824000" cy="1440000"/>
          </a:xfrm>
        </p:spPr>
        <p:txBody>
          <a:bodyPr/>
          <a:lstStyle>
            <a:lvl1pPr>
              <a:lnSpc>
                <a:spcPts val="33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8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&amp; Figures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1800000" y="1440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 bwMode="gray">
          <a:xfrm>
            <a:off x="1800000" y="3672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2160000" y="1701800"/>
            <a:ext cx="4824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160000" y="3933363"/>
            <a:ext cx="4824000" cy="1440000"/>
          </a:xfrm>
        </p:spPr>
        <p:txBody>
          <a:bodyPr/>
          <a:lstStyle>
            <a:lvl1pPr>
              <a:lnSpc>
                <a:spcPts val="33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51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68000" y="401325"/>
            <a:ext cx="6300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PowerPoint colour palette</a:t>
            </a:r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091942" y="1160614"/>
            <a:ext cx="3937929" cy="1588252"/>
            <a:chOff x="4854956" y="1257596"/>
            <a:chExt cx="3937929" cy="1588252"/>
          </a:xfrm>
        </p:grpSpPr>
        <p:grpSp>
          <p:nvGrpSpPr>
            <p:cNvPr id="70" name="Group 69"/>
            <p:cNvGrpSpPr/>
            <p:nvPr userDrawn="1"/>
          </p:nvGrpSpPr>
          <p:grpSpPr>
            <a:xfrm>
              <a:off x="4854956" y="1257596"/>
              <a:ext cx="3937929" cy="792011"/>
              <a:chOff x="4854956" y="1449743"/>
              <a:chExt cx="3937929" cy="792011"/>
            </a:xfrm>
          </p:grpSpPr>
          <p:sp>
            <p:nvSpPr>
              <p:cNvPr id="71" name="TextBox 70"/>
              <p:cNvSpPr txBox="1"/>
              <p:nvPr userDrawn="1"/>
            </p:nvSpPr>
            <p:spPr bwMode="gray">
              <a:xfrm>
                <a:off x="4854957" y="1449743"/>
                <a:ext cx="39379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1" dirty="0" smtClean="0">
                    <a:latin typeface="Arial" pitchFamily="34" charset="0"/>
                    <a:cs typeface="Arial" pitchFamily="34" charset="0"/>
                  </a:rPr>
                  <a:t>How</a:t>
                </a:r>
                <a:r>
                  <a:rPr lang="en-GB" sz="1600" b="1" baseline="0" dirty="0" smtClean="0">
                    <a:latin typeface="Arial" pitchFamily="34" charset="0"/>
                    <a:cs typeface="Arial" pitchFamily="34" charset="0"/>
                  </a:rPr>
                  <a:t> to m</a:t>
                </a:r>
                <a:r>
                  <a:rPr lang="en-GB" sz="1600" b="1" dirty="0" smtClean="0">
                    <a:latin typeface="Arial" pitchFamily="34" charset="0"/>
                    <a:cs typeface="Arial" pitchFamily="34" charset="0"/>
                  </a:rPr>
                  <a:t>anage style levels</a:t>
                </a: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4854956" y="1780089"/>
                <a:ext cx="360000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Use the ‘Increase &amp; Decrease’ list level buttons to manage styles,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 find these two buttons under the 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Home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 tab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within</a:t>
                </a:r>
                <a:r>
                  <a:rPr lang="en-US" sz="1000" baseline="0" dirty="0" smtClean="0">
                    <a:latin typeface="Arial" pitchFamily="34" charset="0"/>
                    <a:cs typeface="Arial" pitchFamily="34" charset="0"/>
                  </a:rPr>
                  <a:t> the 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Paragraph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 menu (see below):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4860032" y="2129187"/>
              <a:ext cx="3501581" cy="716661"/>
              <a:chOff x="4831466" y="1488142"/>
              <a:chExt cx="3501581" cy="716661"/>
            </a:xfrm>
          </p:grpSpPr>
          <p:pic>
            <p:nvPicPr>
              <p:cNvPr id="74" name="Picture 73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1466" y="1488142"/>
                <a:ext cx="3501581" cy="716661"/>
              </a:xfrm>
              <a:prstGeom prst="rect">
                <a:avLst/>
              </a:prstGeom>
            </p:spPr>
          </p:pic>
          <p:sp>
            <p:nvSpPr>
              <p:cNvPr id="75" name="Oval 74"/>
              <p:cNvSpPr/>
              <p:nvPr userDrawn="1"/>
            </p:nvSpPr>
            <p:spPr>
              <a:xfrm>
                <a:off x="7769087" y="1656876"/>
                <a:ext cx="373976" cy="236215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 bwMode="gray">
          <a:xfrm>
            <a:off x="476462" y="1160613"/>
            <a:ext cx="16491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Text</a:t>
            </a:r>
            <a:r>
              <a:rPr lang="en-GB" sz="1600" b="1" baseline="0" dirty="0" smtClean="0">
                <a:latin typeface="Arial" pitchFamily="34" charset="0"/>
                <a:cs typeface="Arial" pitchFamily="34" charset="0"/>
              </a:rPr>
              <a:t> colours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61972" y="1529866"/>
            <a:ext cx="744894" cy="1003026"/>
            <a:chOff x="476461" y="1421990"/>
            <a:chExt cx="744894" cy="1003026"/>
          </a:xfrm>
        </p:grpSpPr>
        <p:sp>
          <p:nvSpPr>
            <p:cNvPr id="55" name="Rectangle 54"/>
            <p:cNvSpPr/>
            <p:nvPr userDrawn="1"/>
          </p:nvSpPr>
          <p:spPr bwMode="gray">
            <a:xfrm>
              <a:off x="476462" y="1421990"/>
              <a:ext cx="569706" cy="4198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 bwMode="gray">
            <a:xfrm>
              <a:off x="476461" y="1901796"/>
              <a:ext cx="744894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Dark Brown</a:t>
              </a:r>
            </a:p>
            <a:p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104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G:86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B:72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 bwMode="gray">
          <a:xfrm>
            <a:off x="487645" y="3068960"/>
            <a:ext cx="1649150" cy="205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Accent colours</a:t>
            </a:r>
          </a:p>
        </p:txBody>
      </p:sp>
      <p:sp>
        <p:nvSpPr>
          <p:cNvPr id="58" name="Rectangle 57"/>
          <p:cNvSpPr/>
          <p:nvPr/>
        </p:nvSpPr>
        <p:spPr bwMode="gray">
          <a:xfrm>
            <a:off x="461972" y="3468929"/>
            <a:ext cx="569706" cy="419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 bwMode="gray">
          <a:xfrm>
            <a:off x="461972" y="3948822"/>
            <a:ext cx="72771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Dark Brown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000" dirty="0" smtClean="0"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104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G:86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B:72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gray">
          <a:xfrm>
            <a:off x="1344934" y="3468929"/>
            <a:ext cx="569706" cy="4198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gray">
          <a:xfrm>
            <a:off x="1331640" y="3948822"/>
            <a:ext cx="96319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Medium</a:t>
            </a:r>
            <a:r>
              <a:rPr lang="en-GB" sz="900" baseline="0" dirty="0" smtClean="0">
                <a:latin typeface="Arial" pitchFamily="34" charset="0"/>
                <a:cs typeface="Arial" pitchFamily="34" charset="0"/>
              </a:rPr>
              <a:t> Brown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165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G:140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B:132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gray">
          <a:xfrm>
            <a:off x="2195484" y="3468929"/>
            <a:ext cx="569706" cy="4198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 bwMode="gray">
          <a:xfrm>
            <a:off x="2205536" y="3948822"/>
            <a:ext cx="84061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Light </a:t>
            </a:r>
            <a:r>
              <a:rPr lang="en-GB" sz="900" baseline="0" dirty="0" smtClean="0">
                <a:latin typeface="Arial" pitchFamily="34" charset="0"/>
                <a:cs typeface="Arial" pitchFamily="34" charset="0"/>
              </a:rPr>
              <a:t>Brown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198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G:184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B:175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1331640" y="4776847"/>
            <a:ext cx="569706" cy="4198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gray">
          <a:xfrm>
            <a:off x="1331640" y="5256740"/>
            <a:ext cx="74961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Orange n.5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227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G:104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B:31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201635" y="4776847"/>
            <a:ext cx="758190" cy="989018"/>
            <a:chOff x="2214535" y="4776847"/>
            <a:chExt cx="758190" cy="989018"/>
          </a:xfrm>
        </p:grpSpPr>
        <p:sp>
          <p:nvSpPr>
            <p:cNvPr id="66" name="TextBox 65"/>
            <p:cNvSpPr txBox="1"/>
            <p:nvPr userDrawn="1"/>
          </p:nvSpPr>
          <p:spPr bwMode="gray">
            <a:xfrm>
              <a:off x="2223111" y="5258034"/>
              <a:ext cx="74961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Amber n.4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225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G:154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B:30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 userDrawn="1"/>
          </p:nvSpPr>
          <p:spPr bwMode="gray">
            <a:xfrm>
              <a:off x="2214535" y="4776847"/>
              <a:ext cx="569706" cy="4198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gray">
          <a:xfrm>
            <a:off x="468073" y="4776847"/>
            <a:ext cx="569706" cy="419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 bwMode="gray">
          <a:xfrm>
            <a:off x="468073" y="5256740"/>
            <a:ext cx="74961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Red n.6</a:t>
            </a:r>
            <a:br>
              <a:rPr lang="en-GB" sz="900" dirty="0" smtClean="0"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174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G:45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B:21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344934" y="1529866"/>
            <a:ext cx="778794" cy="1003112"/>
            <a:chOff x="1344934" y="1421990"/>
            <a:chExt cx="778794" cy="1003112"/>
          </a:xfrm>
        </p:grpSpPr>
        <p:sp>
          <p:nvSpPr>
            <p:cNvPr id="76" name="Rectangle 75"/>
            <p:cNvSpPr/>
            <p:nvPr userDrawn="1"/>
          </p:nvSpPr>
          <p:spPr bwMode="gray">
            <a:xfrm>
              <a:off x="1344934" y="1421990"/>
              <a:ext cx="569706" cy="4198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 userDrawn="1"/>
          </p:nvSpPr>
          <p:spPr bwMode="gray">
            <a:xfrm>
              <a:off x="1344934" y="1901882"/>
              <a:ext cx="778794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Orange n.5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R:</a:t>
              </a: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227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G:104</a:t>
              </a:r>
              <a:br>
                <a:rPr lang="en-GB" sz="8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800" baseline="0" dirty="0" smtClean="0">
                  <a:latin typeface="Arial" pitchFamily="34" charset="0"/>
                  <a:cs typeface="Arial" pitchFamily="34" charset="0"/>
                </a:rPr>
                <a:t>B:31</a:t>
              </a:r>
              <a:endParaRPr lang="en-GB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091943" y="3078692"/>
            <a:ext cx="3937928" cy="2982257"/>
            <a:chOff x="4572000" y="3140968"/>
            <a:chExt cx="3937928" cy="2982257"/>
          </a:xfrm>
        </p:grpSpPr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67539"/>
              <a:ext cx="2590038" cy="205568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 userDrawn="1"/>
          </p:nvSpPr>
          <p:spPr bwMode="gray">
            <a:xfrm>
              <a:off x="4572000" y="3140968"/>
              <a:ext cx="39379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How</a:t>
              </a:r>
              <a:r>
                <a:rPr lang="en-GB" sz="1600" b="1" baseline="0" dirty="0" smtClean="0">
                  <a:latin typeface="Arial" pitchFamily="34" charset="0"/>
                  <a:cs typeface="Arial" pitchFamily="34" charset="0"/>
                </a:rPr>
                <a:t> to edit the footer</a:t>
              </a:r>
              <a:endParaRPr lang="en-GB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579496" y="3497924"/>
              <a:ext cx="316837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Click</a:t>
              </a:r>
              <a:r>
                <a:rPr lang="en-US" sz="1000" baseline="0" dirty="0" smtClean="0">
                  <a:latin typeface="Arial" pitchFamily="34" charset="0"/>
                  <a:cs typeface="Arial" pitchFamily="34" charset="0"/>
                </a:rPr>
                <a:t> ‘Header &amp; Footer’ found on the ‘Insert’ ribbon. Then edit the footer field and click ‘Apply to all’.</a:t>
              </a:r>
              <a:br>
                <a:rPr lang="en-US" sz="1000" baseline="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000" b="1" baseline="0" dirty="0" smtClean="0">
                  <a:latin typeface="Arial" pitchFamily="34" charset="0"/>
                  <a:cs typeface="Arial" pitchFamily="34" charset="0"/>
                </a:rPr>
                <a:t>Note</a:t>
              </a:r>
              <a:r>
                <a:rPr lang="en-US" sz="1000" b="0" baseline="0" dirty="0" smtClean="0">
                  <a:latin typeface="Arial" pitchFamily="34" charset="0"/>
                  <a:cs typeface="Arial" pitchFamily="34" charset="0"/>
                </a:rPr>
                <a:t>: T</a:t>
              </a:r>
              <a:r>
                <a:rPr lang="en-US" sz="1000" baseline="0" dirty="0" smtClean="0">
                  <a:latin typeface="Arial" pitchFamily="34" charset="0"/>
                  <a:cs typeface="Arial" pitchFamily="34" charset="0"/>
                </a:rPr>
                <a:t>he date is also included in the footer field.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29"/>
          <p:cNvSpPr txBox="1"/>
          <p:nvPr/>
        </p:nvSpPr>
        <p:spPr bwMode="gray">
          <a:xfrm>
            <a:off x="2791262" y="1160612"/>
            <a:ext cx="16491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Primary</a:t>
            </a:r>
            <a:r>
              <a:rPr lang="en-GB" sz="1600" b="1" baseline="0" dirty="0" smtClean="0">
                <a:latin typeface="Arial" pitchFamily="34" charset="0"/>
                <a:cs typeface="Arial" pitchFamily="34" charset="0"/>
              </a:rPr>
              <a:t> colours</a:t>
            </a:r>
            <a:endParaRPr lang="en-GB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4"/>
          <p:cNvSpPr/>
          <p:nvPr/>
        </p:nvSpPr>
        <p:spPr bwMode="gray">
          <a:xfrm>
            <a:off x="2791263" y="1527359"/>
            <a:ext cx="569706" cy="419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55"/>
          <p:cNvSpPr txBox="1"/>
          <p:nvPr/>
        </p:nvSpPr>
        <p:spPr bwMode="gray">
          <a:xfrm>
            <a:off x="2791262" y="2007165"/>
            <a:ext cx="74489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Mahogany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112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G:39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B:0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5"/>
          <p:cNvSpPr/>
          <p:nvPr/>
        </p:nvSpPr>
        <p:spPr bwMode="gray">
          <a:xfrm>
            <a:off x="3661618" y="1527359"/>
            <a:ext cx="569706" cy="419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76"/>
          <p:cNvSpPr txBox="1"/>
          <p:nvPr/>
        </p:nvSpPr>
        <p:spPr bwMode="gray">
          <a:xfrm>
            <a:off x="3661618" y="2007251"/>
            <a:ext cx="77879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Black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latin typeface="Arial" pitchFamily="34" charset="0"/>
                <a:cs typeface="Arial" pitchFamily="34" charset="0"/>
              </a:rPr>
              <a:t>R:</a:t>
            </a: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37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G:2</a:t>
            </a:r>
            <a:br>
              <a:rPr lang="en-GB" sz="800" baseline="0" dirty="0" smtClean="0">
                <a:latin typeface="Arial" pitchFamily="34" charset="0"/>
                <a:cs typeface="Arial" pitchFamily="34" charset="0"/>
              </a:rPr>
            </a:br>
            <a:r>
              <a:rPr lang="en-GB" sz="800" baseline="0" dirty="0" smtClean="0">
                <a:latin typeface="Arial" pitchFamily="34" charset="0"/>
                <a:cs typeface="Arial" pitchFamily="34" charset="0"/>
              </a:rPr>
              <a:t>B:1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862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3271" userDrawn="1">
          <p15:clr>
            <a:srgbClr val="FBAE40"/>
          </p15:clr>
        </p15:guide>
        <p15:guide id="4" pos="839" userDrawn="1">
          <p15:clr>
            <a:srgbClr val="FBAE40"/>
          </p15:clr>
        </p15:guide>
        <p15:guide id="5" pos="1383" userDrawn="1">
          <p15:clr>
            <a:srgbClr val="FBAE40"/>
          </p15:clr>
        </p15:guide>
        <p15:guide id="6" orient="horz" pos="245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845" userDrawn="1">
          <p15:clr>
            <a:srgbClr val="FBAE40"/>
          </p15:clr>
        </p15:guide>
        <p15:guide id="9" orient="horz" pos="2047" userDrawn="1">
          <p15:clr>
            <a:srgbClr val="FBAE40"/>
          </p15:clr>
        </p15:guide>
        <p15:guide id="10" orient="horz" pos="1275" userDrawn="1">
          <p15:clr>
            <a:srgbClr val="FBAE40"/>
          </p15:clr>
        </p15:guide>
        <p15:guide id="11" orient="horz" pos="2523" userDrawn="1">
          <p15:clr>
            <a:srgbClr val="FBAE40"/>
          </p15:clr>
        </p15:guide>
        <p15:guide id="12" orient="horz" pos="2183" userDrawn="1">
          <p15:clr>
            <a:srgbClr val="FBAE40"/>
          </p15:clr>
        </p15:guide>
        <p15:guide id="13" orient="horz" pos="958" userDrawn="1">
          <p15:clr>
            <a:srgbClr val="FBAE40"/>
          </p15:clr>
        </p15:guide>
        <p15:guide id="14" pos="174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3168000" y="1584000"/>
            <a:ext cx="4176000" cy="4500000"/>
          </a:xfrm>
        </p:spPr>
        <p:txBody>
          <a:bodyPr/>
          <a:lstStyle>
            <a:lvl1pPr marL="198000" indent="-198000">
              <a:spcAft>
                <a:spcPts val="709"/>
              </a:spcAft>
              <a:buFont typeface="+mj-lt"/>
              <a:buAutoNum type="arabicPeriod"/>
              <a:defRPr b="0"/>
            </a:lvl1pPr>
            <a:lvl2pPr marL="198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&gt;"/>
              <a:defRPr i="0"/>
            </a:lvl2pPr>
            <a:lvl3pPr marL="396000" indent="-198000">
              <a:spcAft>
                <a:spcPts val="709"/>
              </a:spcAft>
              <a:buFont typeface="Arial" pitchFamily="34" charset="0"/>
              <a:buChar char="–"/>
              <a:defRPr/>
            </a:lvl3pPr>
            <a:lvl4pPr marL="594000" indent="-198000">
              <a:spcAft>
                <a:spcPts val="709"/>
              </a:spcAft>
              <a:defRPr/>
            </a:lvl4pPr>
            <a:lvl5pPr marL="594000" indent="-198000">
              <a:spcAft>
                <a:spcPts val="709"/>
              </a:spcAft>
              <a:defRPr/>
            </a:lvl5pPr>
            <a:lvl6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6pPr>
            <a:lvl7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7pPr>
            <a:lvl8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8pPr>
            <a:lvl9pPr marL="396000" indent="0">
              <a:spcAft>
                <a:spcPts val="709"/>
              </a:spcAft>
              <a:buClr>
                <a:schemeClr val="tx2"/>
              </a:buClr>
              <a:buFont typeface="Arial" pitchFamily="34" charset="0"/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Round Diagonal Corner Rectangle 6"/>
          <p:cNvSpPr/>
          <p:nvPr/>
        </p:nvSpPr>
        <p:spPr bwMode="gray">
          <a:xfrm>
            <a:off x="46800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612000" y="1584000"/>
            <a:ext cx="2196000" cy="324991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44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468313" y="1389600"/>
            <a:ext cx="6875462" cy="468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95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&amp; Figures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/>
        </p:nvSpPr>
        <p:spPr bwMode="gray">
          <a:xfrm>
            <a:off x="1800000" y="1440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 bwMode="gray">
          <a:xfrm>
            <a:off x="1800000" y="3672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2160000" y="1701800"/>
            <a:ext cx="4824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160000" y="3933363"/>
            <a:ext cx="4824000" cy="1440000"/>
          </a:xfrm>
        </p:spPr>
        <p:txBody>
          <a:bodyPr/>
          <a:lstStyle>
            <a:lvl1pPr>
              <a:lnSpc>
                <a:spcPts val="33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8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&amp; Figur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ound Diagonal Corner Rectangle 6"/>
          <p:cNvSpPr/>
          <p:nvPr/>
        </p:nvSpPr>
        <p:spPr bwMode="gray">
          <a:xfrm>
            <a:off x="46800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/>
        </p:nvSpPr>
        <p:spPr bwMode="gray">
          <a:xfrm>
            <a:off x="334417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 bwMode="gray">
          <a:xfrm>
            <a:off x="6214945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47304" y="1596187"/>
            <a:ext cx="2088000" cy="3266141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3523474" y="1604917"/>
            <a:ext cx="2088000" cy="3266141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6401700" y="1604917"/>
            <a:ext cx="2088000" cy="3266141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47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&amp; Figures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/>
        </p:nvSpPr>
        <p:spPr bwMode="gray">
          <a:xfrm>
            <a:off x="467488" y="1440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 bwMode="gray">
          <a:xfrm>
            <a:off x="467488" y="3672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720000" y="1701800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3933363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Round Diagonal Corner Rectangle 15"/>
          <p:cNvSpPr/>
          <p:nvPr/>
        </p:nvSpPr>
        <p:spPr bwMode="gray">
          <a:xfrm>
            <a:off x="4699082" y="1440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 bwMode="gray">
          <a:xfrm>
            <a:off x="4699082" y="3680513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945002" y="1701800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945002" y="3933363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93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&amp; pull out box 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 Diagonal Corner Rectangle 5"/>
          <p:cNvSpPr/>
          <p:nvPr/>
        </p:nvSpPr>
        <p:spPr bwMode="gray">
          <a:xfrm>
            <a:off x="468000" y="3352800"/>
            <a:ext cx="687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3494668"/>
            <a:ext cx="6372000" cy="180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37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&amp; pull out box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 Diagonal Corner Rectangle 5"/>
          <p:cNvSpPr/>
          <p:nvPr/>
        </p:nvSpPr>
        <p:spPr bwMode="gray">
          <a:xfrm>
            <a:off x="468000" y="3352800"/>
            <a:ext cx="3312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02000" y="3540425"/>
            <a:ext cx="2844000" cy="162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ound Diagonal Corner Rectangle 12"/>
          <p:cNvSpPr/>
          <p:nvPr/>
        </p:nvSpPr>
        <p:spPr bwMode="gray">
          <a:xfrm>
            <a:off x="4023728" y="3369424"/>
            <a:ext cx="3312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257728" y="3540425"/>
            <a:ext cx="2844000" cy="162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6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&amp; pull out box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ound Diagonal Corner Rectangle 10"/>
          <p:cNvSpPr/>
          <p:nvPr/>
        </p:nvSpPr>
        <p:spPr bwMode="gray">
          <a:xfrm>
            <a:off x="468000" y="3422636"/>
            <a:ext cx="2484000" cy="2344959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 bwMode="gray">
          <a:xfrm>
            <a:off x="3344170" y="3419707"/>
            <a:ext cx="2484000" cy="2347587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 bwMode="gray">
          <a:xfrm>
            <a:off x="6214945" y="3419707"/>
            <a:ext cx="2484000" cy="2347587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702000" y="3540425"/>
            <a:ext cx="2017294" cy="208492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578170" y="3540425"/>
            <a:ext cx="2017294" cy="208492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6448945" y="3540425"/>
            <a:ext cx="2017294" cy="208492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4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&amp; Figures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467488" y="1440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 bwMode="gray">
          <a:xfrm>
            <a:off x="467488" y="3672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720000" y="1701800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3933363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Round Diagonal Corner Rectangle 15"/>
          <p:cNvSpPr/>
          <p:nvPr userDrawn="1"/>
        </p:nvSpPr>
        <p:spPr bwMode="gray">
          <a:xfrm>
            <a:off x="4699082" y="1440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 bwMode="gray">
          <a:xfrm>
            <a:off x="4699082" y="3680513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945002" y="1701800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945002" y="3933363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93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&amp; Pic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468313" y="371934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200">
                <a:solidFill>
                  <a:schemeClr val="bg1"/>
                </a:solidFill>
              </a:defRPr>
            </a:lvl7pPr>
            <a:lvl8pPr>
              <a:defRPr sz="12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748464" y="332656"/>
            <a:ext cx="395536" cy="5040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7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4572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6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216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4680000" y="3816000"/>
            <a:ext cx="1890000" cy="162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 bwMode="gray">
          <a:xfrm>
            <a:off x="6786000" y="3816000"/>
            <a:ext cx="1890000" cy="162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2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4680000" y="3556048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 bwMode="gray">
          <a:xfrm>
            <a:off x="6786000" y="3556048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 bwMode="gray">
          <a:xfrm>
            <a:off x="6786000" y="1440000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48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3168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6"/>
          </p:nvPr>
        </p:nvSpPr>
        <p:spPr bwMode="gray">
          <a:xfrm>
            <a:off x="3960000" y="1911328"/>
            <a:ext cx="4716000" cy="306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22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har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6876000" cy="5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/>
          </p:nvPr>
        </p:nvSpPr>
        <p:spPr bwMode="gray">
          <a:xfrm>
            <a:off x="1764000" y="1911600"/>
            <a:ext cx="5580000" cy="410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47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473074" y="1443038"/>
            <a:ext cx="6880225" cy="46355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32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ll 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468312" y="1282389"/>
            <a:ext cx="6876000" cy="4788000"/>
          </a:xfrm>
        </p:spPr>
        <p:txBody>
          <a:bodyPr/>
          <a:lstStyle>
            <a:lvl1pPr>
              <a:lnSpc>
                <a:spcPts val="6300"/>
              </a:lnSpc>
              <a:spcAft>
                <a:spcPts val="0"/>
              </a:spcAft>
              <a:defRPr sz="5300" b="0" cap="none" spc="-8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Amb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Red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&amp; pull out box 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 Diagonal Corner Rectangle 5"/>
          <p:cNvSpPr/>
          <p:nvPr userDrawn="1"/>
        </p:nvSpPr>
        <p:spPr bwMode="gray">
          <a:xfrm>
            <a:off x="468000" y="3352800"/>
            <a:ext cx="687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3494668"/>
            <a:ext cx="6372000" cy="180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37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Oran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7181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Media Placeholder 4"/>
          <p:cNvSpPr>
            <a:spLocks noGrp="1"/>
          </p:cNvSpPr>
          <p:nvPr>
            <p:ph type="media" sz="quarter" idx="15"/>
          </p:nvPr>
        </p:nvSpPr>
        <p:spPr>
          <a:xfrm>
            <a:off x="468313" y="1443038"/>
            <a:ext cx="6884987" cy="46355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3168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Media Placeholder 6"/>
          <p:cNvSpPr>
            <a:spLocks noGrp="1"/>
          </p:cNvSpPr>
          <p:nvPr>
            <p:ph type="media" sz="quarter" idx="17"/>
          </p:nvPr>
        </p:nvSpPr>
        <p:spPr>
          <a:xfrm>
            <a:off x="3959225" y="1911350"/>
            <a:ext cx="4716463" cy="30607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0244" y="4410000"/>
            <a:ext cx="4320000" cy="1476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Turning uncertainties into opportunities</a:t>
            </a:r>
          </a:p>
          <a:p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37000" y="6629400"/>
            <a:ext cx="1066800" cy="2286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Risk management in international investments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nl-BE"/>
              <a:t>- </a:t>
            </a:r>
            <a:fld id="{A6989478-4679-4D70-9403-1016B6FEB22D}" type="slidenum">
              <a:rPr lang="fr-FR" altLang="nl-BE"/>
              <a:pPr>
                <a:defRPr/>
              </a:pPr>
              <a:t>‹#›</a:t>
            </a:fld>
            <a:r>
              <a:rPr lang="fr-FR" altLang="nl-BE"/>
              <a:t> -         </a:t>
            </a:r>
          </a:p>
        </p:txBody>
      </p:sp>
    </p:spTree>
    <p:extLst>
      <p:ext uri="{BB962C8B-B14F-4D97-AF65-F5344CB8AC3E}">
        <p14:creationId xmlns:p14="http://schemas.microsoft.com/office/powerpoint/2010/main" val="2320316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gray">
          <a:xfrm>
            <a:off x="1908000" y="3906693"/>
            <a:ext cx="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8000" y="2020967"/>
            <a:ext cx="5760000" cy="10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PowerPoint presentation </a:t>
            </a:r>
            <a:br>
              <a:rPr lang="en-GB" dirty="0" smtClean="0"/>
            </a:br>
            <a:r>
              <a:rPr lang="en-GB" dirty="0" smtClean="0"/>
              <a:t>Title can go over two lines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908000" y="3406416"/>
            <a:ext cx="5760000" cy="43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Subheading can go here </a:t>
            </a:r>
            <a:br>
              <a:rPr lang="en-GB" dirty="0" smtClean="0"/>
            </a:br>
            <a:r>
              <a:rPr lang="en-GB" dirty="0" smtClean="0"/>
              <a:t>if necessary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908174" y="3990618"/>
            <a:ext cx="5760000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GB" smtClean="0"/>
              <a:t>00 Month Year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73381" y="778673"/>
            <a:ext cx="477061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2"/>
                </a:solidFill>
                <a:latin typeface="+mj-lt"/>
              </a:defRPr>
            </a:lvl1pPr>
            <a:lvl2pPr marL="342909" indent="0">
              <a:buNone/>
              <a:defRPr/>
            </a:lvl2pPr>
            <a:lvl3pPr marL="685817" indent="0">
              <a:buNone/>
              <a:defRPr/>
            </a:lvl3pPr>
            <a:lvl4pPr marL="1028726" indent="0">
              <a:buNone/>
              <a:defRPr/>
            </a:lvl4pPr>
            <a:lvl5pPr marL="1371634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6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8342" y="2171700"/>
            <a:ext cx="1568234" cy="17007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006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68000" y="401325"/>
            <a:ext cx="6300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1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PowerPoint colour palette</a:t>
            </a:r>
            <a:endParaRPr lang="en-GB" sz="1600" dirty="0" smtClean="0">
              <a:solidFill>
                <a:srgbClr val="68564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4"/>
          <p:cNvGrpSpPr/>
          <p:nvPr userDrawn="1"/>
        </p:nvGrpSpPr>
        <p:grpSpPr>
          <a:xfrm>
            <a:off x="5091942" y="1160614"/>
            <a:ext cx="3937929" cy="1588252"/>
            <a:chOff x="4854956" y="1257596"/>
            <a:chExt cx="3937929" cy="1588252"/>
          </a:xfrm>
        </p:grpSpPr>
        <p:grpSp>
          <p:nvGrpSpPr>
            <p:cNvPr id="70" name="Group 69"/>
            <p:cNvGrpSpPr/>
            <p:nvPr userDrawn="1"/>
          </p:nvGrpSpPr>
          <p:grpSpPr>
            <a:xfrm>
              <a:off x="4854956" y="1257596"/>
              <a:ext cx="3937929" cy="792011"/>
              <a:chOff x="4854956" y="1449743"/>
              <a:chExt cx="3937929" cy="792011"/>
            </a:xfrm>
          </p:grpSpPr>
          <p:sp>
            <p:nvSpPr>
              <p:cNvPr id="71" name="TextBox 70"/>
              <p:cNvSpPr txBox="1"/>
              <p:nvPr userDrawn="1"/>
            </p:nvSpPr>
            <p:spPr bwMode="gray">
              <a:xfrm>
                <a:off x="4854957" y="1449743"/>
                <a:ext cx="39379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685648"/>
                    </a:solidFill>
                    <a:latin typeface="Arial" pitchFamily="34" charset="0"/>
                    <a:cs typeface="Arial" pitchFamily="34" charset="0"/>
                  </a:rPr>
                  <a:t>How to manage style levels</a:t>
                </a: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4854956" y="1780089"/>
                <a:ext cx="360000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685648"/>
                    </a:solidFill>
                    <a:latin typeface="Arial" pitchFamily="34" charset="0"/>
                    <a:cs typeface="Arial" pitchFamily="34" charset="0"/>
                  </a:rPr>
                  <a:t>Use the ‘Increase &amp; Decrease’ list level buttons to manage styles, find these two buttons under the </a:t>
                </a:r>
                <a:r>
                  <a:rPr lang="en-US" sz="1000" b="1" dirty="0" smtClean="0">
                    <a:solidFill>
                      <a:srgbClr val="685648"/>
                    </a:solidFill>
                    <a:latin typeface="Arial" pitchFamily="34" charset="0"/>
                    <a:cs typeface="Arial" pitchFamily="34" charset="0"/>
                  </a:rPr>
                  <a:t>Home</a:t>
                </a:r>
                <a:r>
                  <a:rPr lang="en-US" sz="1000" dirty="0" smtClean="0">
                    <a:solidFill>
                      <a:srgbClr val="685648"/>
                    </a:solidFill>
                    <a:latin typeface="Arial" pitchFamily="34" charset="0"/>
                    <a:cs typeface="Arial" pitchFamily="34" charset="0"/>
                  </a:rPr>
                  <a:t> tab within the </a:t>
                </a:r>
                <a:r>
                  <a:rPr lang="en-US" sz="1000" b="1" dirty="0" smtClean="0">
                    <a:solidFill>
                      <a:srgbClr val="685648"/>
                    </a:solidFill>
                    <a:latin typeface="Arial" pitchFamily="34" charset="0"/>
                    <a:cs typeface="Arial" pitchFamily="34" charset="0"/>
                  </a:rPr>
                  <a:t>Paragraph</a:t>
                </a:r>
                <a:r>
                  <a:rPr lang="en-US" sz="1000" dirty="0" smtClean="0">
                    <a:solidFill>
                      <a:srgbClr val="685648"/>
                    </a:solidFill>
                    <a:latin typeface="Arial" pitchFamily="34" charset="0"/>
                    <a:cs typeface="Arial" pitchFamily="34" charset="0"/>
                  </a:rPr>
                  <a:t> menu (see below):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4860032" y="2129187"/>
              <a:ext cx="3501581" cy="716661"/>
              <a:chOff x="4831466" y="1488142"/>
              <a:chExt cx="3501581" cy="716661"/>
            </a:xfrm>
          </p:grpSpPr>
          <p:pic>
            <p:nvPicPr>
              <p:cNvPr id="74" name="Picture 73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1466" y="1488142"/>
                <a:ext cx="3501581" cy="716661"/>
              </a:xfrm>
              <a:prstGeom prst="rect">
                <a:avLst/>
              </a:prstGeom>
            </p:spPr>
          </p:pic>
          <p:sp>
            <p:nvSpPr>
              <p:cNvPr id="75" name="Oval 74"/>
              <p:cNvSpPr/>
              <p:nvPr userDrawn="1"/>
            </p:nvSpPr>
            <p:spPr>
              <a:xfrm>
                <a:off x="7769087" y="1656876"/>
                <a:ext cx="373976" cy="236215"/>
              </a:xfrm>
              <a:prstGeom prst="ellipse">
                <a:avLst/>
              </a:prstGeom>
              <a:no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 userDrawn="1"/>
        </p:nvSpPr>
        <p:spPr bwMode="gray">
          <a:xfrm>
            <a:off x="476462" y="1160613"/>
            <a:ext cx="16491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Text colours</a:t>
            </a:r>
          </a:p>
        </p:txBody>
      </p:sp>
      <p:grpSp>
        <p:nvGrpSpPr>
          <p:cNvPr id="2" name="Gruppo 1"/>
          <p:cNvGrpSpPr/>
          <p:nvPr userDrawn="1"/>
        </p:nvGrpSpPr>
        <p:grpSpPr>
          <a:xfrm>
            <a:off x="461972" y="1529866"/>
            <a:ext cx="744894" cy="1003026"/>
            <a:chOff x="476461" y="1421990"/>
            <a:chExt cx="744894" cy="1003026"/>
          </a:xfrm>
        </p:grpSpPr>
        <p:sp>
          <p:nvSpPr>
            <p:cNvPr id="55" name="Rectangle 54"/>
            <p:cNvSpPr/>
            <p:nvPr userDrawn="1"/>
          </p:nvSpPr>
          <p:spPr bwMode="gray">
            <a:xfrm>
              <a:off x="476462" y="1421990"/>
              <a:ext cx="569706" cy="4198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 bwMode="gray">
            <a:xfrm>
              <a:off x="476461" y="1901796"/>
              <a:ext cx="744894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Dark Brown</a:t>
              </a:r>
            </a:p>
            <a:p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R:104</a:t>
              </a:r>
              <a:b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G:86</a:t>
              </a:r>
              <a:b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B:72</a:t>
              </a:r>
            </a:p>
          </p:txBody>
        </p:sp>
      </p:grpSp>
      <p:sp>
        <p:nvSpPr>
          <p:cNvPr id="57" name="TextBox 56"/>
          <p:cNvSpPr txBox="1"/>
          <p:nvPr userDrawn="1"/>
        </p:nvSpPr>
        <p:spPr bwMode="gray">
          <a:xfrm>
            <a:off x="487645" y="3068960"/>
            <a:ext cx="1649150" cy="205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Accent colours</a:t>
            </a:r>
          </a:p>
        </p:txBody>
      </p:sp>
      <p:sp>
        <p:nvSpPr>
          <p:cNvPr id="58" name="Rectangle 57"/>
          <p:cNvSpPr/>
          <p:nvPr userDrawn="1"/>
        </p:nvSpPr>
        <p:spPr bwMode="gray">
          <a:xfrm>
            <a:off x="461972" y="3468929"/>
            <a:ext cx="569706" cy="419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 bwMode="gray">
          <a:xfrm>
            <a:off x="461972" y="3948822"/>
            <a:ext cx="72771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Dark Brown</a:t>
            </a:r>
            <a:r>
              <a:rPr lang="en-GB" sz="10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R:104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G:86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B:72</a:t>
            </a:r>
          </a:p>
        </p:txBody>
      </p:sp>
      <p:sp>
        <p:nvSpPr>
          <p:cNvPr id="60" name="Rectangle 59"/>
          <p:cNvSpPr/>
          <p:nvPr userDrawn="1"/>
        </p:nvSpPr>
        <p:spPr bwMode="gray">
          <a:xfrm>
            <a:off x="1344934" y="3468929"/>
            <a:ext cx="569706" cy="4198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C6B8AF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 bwMode="gray">
          <a:xfrm>
            <a:off x="1331640" y="3948822"/>
            <a:ext cx="96319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Medium Brown</a:t>
            </a:r>
          </a:p>
          <a:p>
            <a:pPr>
              <a:defRPr/>
            </a:pP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R:165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G:140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B:132</a:t>
            </a:r>
          </a:p>
        </p:txBody>
      </p:sp>
      <p:sp>
        <p:nvSpPr>
          <p:cNvPr id="62" name="Rectangle 61"/>
          <p:cNvSpPr/>
          <p:nvPr userDrawn="1"/>
        </p:nvSpPr>
        <p:spPr bwMode="gray">
          <a:xfrm>
            <a:off x="2195484" y="3468929"/>
            <a:ext cx="569706" cy="4198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 userDrawn="1"/>
        </p:nvSpPr>
        <p:spPr bwMode="gray">
          <a:xfrm>
            <a:off x="2205536" y="3948822"/>
            <a:ext cx="84061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Light Brown</a:t>
            </a:r>
          </a:p>
          <a:p>
            <a:pPr>
              <a:defRPr/>
            </a:pP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R:198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G:184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B:175</a:t>
            </a:r>
          </a:p>
        </p:txBody>
      </p:sp>
      <p:sp>
        <p:nvSpPr>
          <p:cNvPr id="64" name="Rectangle 63"/>
          <p:cNvSpPr/>
          <p:nvPr userDrawn="1"/>
        </p:nvSpPr>
        <p:spPr bwMode="gray">
          <a:xfrm>
            <a:off x="1331640" y="4776847"/>
            <a:ext cx="569706" cy="4198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 bwMode="gray">
          <a:xfrm>
            <a:off x="1331640" y="5256740"/>
            <a:ext cx="74961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Orange n.5</a:t>
            </a:r>
          </a:p>
          <a:p>
            <a:pPr>
              <a:defRPr/>
            </a:pP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R:227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G:104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B:31</a:t>
            </a: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2201635" y="4776847"/>
            <a:ext cx="758190" cy="989018"/>
            <a:chOff x="2214535" y="4776847"/>
            <a:chExt cx="758190" cy="989018"/>
          </a:xfrm>
        </p:grpSpPr>
        <p:sp>
          <p:nvSpPr>
            <p:cNvPr id="66" name="TextBox 65"/>
            <p:cNvSpPr txBox="1"/>
            <p:nvPr userDrawn="1"/>
          </p:nvSpPr>
          <p:spPr bwMode="gray">
            <a:xfrm>
              <a:off x="2223111" y="5258034"/>
              <a:ext cx="74961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Amber n.4</a:t>
              </a:r>
            </a:p>
            <a:p>
              <a:pPr>
                <a:defRPr/>
              </a:pP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R:225</a:t>
              </a:r>
              <a:b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G:154</a:t>
              </a:r>
              <a:b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B:30</a:t>
              </a:r>
            </a:p>
          </p:txBody>
        </p:sp>
        <p:sp>
          <p:nvSpPr>
            <p:cNvPr id="67" name="Rectangle 66"/>
            <p:cNvSpPr/>
            <p:nvPr userDrawn="1"/>
          </p:nvSpPr>
          <p:spPr bwMode="gray">
            <a:xfrm>
              <a:off x="2214535" y="4776847"/>
              <a:ext cx="569706" cy="4198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Rectangle 67"/>
          <p:cNvSpPr/>
          <p:nvPr userDrawn="1"/>
        </p:nvSpPr>
        <p:spPr bwMode="gray">
          <a:xfrm>
            <a:off x="468073" y="4776847"/>
            <a:ext cx="569706" cy="419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 bwMode="gray">
          <a:xfrm>
            <a:off x="468073" y="5256740"/>
            <a:ext cx="74961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Red n.6</a:t>
            </a:r>
            <a:b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R:174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G:45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B:21</a:t>
            </a:r>
          </a:p>
        </p:txBody>
      </p:sp>
      <p:grpSp>
        <p:nvGrpSpPr>
          <p:cNvPr id="7" name="Gruppo 6"/>
          <p:cNvGrpSpPr/>
          <p:nvPr userDrawn="1"/>
        </p:nvGrpSpPr>
        <p:grpSpPr>
          <a:xfrm>
            <a:off x="1344934" y="1529866"/>
            <a:ext cx="778794" cy="1003112"/>
            <a:chOff x="1344934" y="1421990"/>
            <a:chExt cx="778794" cy="1003112"/>
          </a:xfrm>
        </p:grpSpPr>
        <p:sp>
          <p:nvSpPr>
            <p:cNvPr id="76" name="Rectangle 75"/>
            <p:cNvSpPr/>
            <p:nvPr userDrawn="1"/>
          </p:nvSpPr>
          <p:spPr bwMode="gray">
            <a:xfrm>
              <a:off x="1344934" y="1421990"/>
              <a:ext cx="569706" cy="4198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 userDrawn="1"/>
          </p:nvSpPr>
          <p:spPr bwMode="gray">
            <a:xfrm>
              <a:off x="1344934" y="1901882"/>
              <a:ext cx="778794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Orange n.5</a:t>
              </a:r>
            </a:p>
            <a:p>
              <a:pPr>
                <a:defRPr/>
              </a:pP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R:227</a:t>
              </a:r>
              <a:b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G:104</a:t>
              </a:r>
              <a:b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8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B:31</a:t>
              </a:r>
            </a:p>
          </p:txBody>
        </p:sp>
      </p:grpSp>
      <p:grpSp>
        <p:nvGrpSpPr>
          <p:cNvPr id="6" name="Gruppo 5"/>
          <p:cNvGrpSpPr/>
          <p:nvPr userDrawn="1"/>
        </p:nvGrpSpPr>
        <p:grpSpPr>
          <a:xfrm>
            <a:off x="5091943" y="3078692"/>
            <a:ext cx="3937928" cy="2982257"/>
            <a:chOff x="4572000" y="3140968"/>
            <a:chExt cx="3937928" cy="2982257"/>
          </a:xfrm>
        </p:grpSpPr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67539"/>
              <a:ext cx="2590038" cy="205568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 userDrawn="1"/>
          </p:nvSpPr>
          <p:spPr bwMode="gray">
            <a:xfrm>
              <a:off x="4572000" y="3140968"/>
              <a:ext cx="39379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1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How to edit the footer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579496" y="3497924"/>
              <a:ext cx="316837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Click ‘Header &amp; Footer’ found on the ‘Insert’ ribbon. Then edit the footer field and click ‘Apply to all’.</a:t>
              </a:r>
              <a:br>
                <a:rPr lang="en-US" sz="10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b="1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Note</a:t>
              </a:r>
              <a:r>
                <a:rPr lang="en-US" sz="1000" dirty="0" smtClean="0">
                  <a:solidFill>
                    <a:srgbClr val="685648"/>
                  </a:solidFill>
                  <a:latin typeface="Arial" pitchFamily="34" charset="0"/>
                  <a:cs typeface="Arial" pitchFamily="34" charset="0"/>
                </a:rPr>
                <a:t>: The date is also included in the footer field.</a:t>
              </a:r>
            </a:p>
          </p:txBody>
        </p:sp>
      </p:grpSp>
      <p:sp>
        <p:nvSpPr>
          <p:cNvPr id="38" name="TextBox 29"/>
          <p:cNvSpPr txBox="1"/>
          <p:nvPr userDrawn="1"/>
        </p:nvSpPr>
        <p:spPr bwMode="gray">
          <a:xfrm>
            <a:off x="2791262" y="1160612"/>
            <a:ext cx="16491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Primary colours</a:t>
            </a:r>
          </a:p>
        </p:txBody>
      </p:sp>
      <p:sp>
        <p:nvSpPr>
          <p:cNvPr id="39" name="Rectangle 54"/>
          <p:cNvSpPr/>
          <p:nvPr userDrawn="1"/>
        </p:nvSpPr>
        <p:spPr bwMode="gray">
          <a:xfrm>
            <a:off x="2791263" y="1527359"/>
            <a:ext cx="569706" cy="419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55"/>
          <p:cNvSpPr txBox="1"/>
          <p:nvPr userDrawn="1"/>
        </p:nvSpPr>
        <p:spPr bwMode="gray">
          <a:xfrm>
            <a:off x="2791262" y="2007165"/>
            <a:ext cx="74489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Mahogany</a:t>
            </a:r>
          </a:p>
          <a:p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R:112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G:39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B:0</a:t>
            </a:r>
          </a:p>
        </p:txBody>
      </p:sp>
      <p:sp>
        <p:nvSpPr>
          <p:cNvPr id="41" name="Rectangle 75"/>
          <p:cNvSpPr/>
          <p:nvPr userDrawn="1"/>
        </p:nvSpPr>
        <p:spPr bwMode="gray">
          <a:xfrm>
            <a:off x="3661618" y="1527359"/>
            <a:ext cx="569706" cy="419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76"/>
          <p:cNvSpPr txBox="1"/>
          <p:nvPr userDrawn="1"/>
        </p:nvSpPr>
        <p:spPr bwMode="gray">
          <a:xfrm>
            <a:off x="3661618" y="2007251"/>
            <a:ext cx="77879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Black</a:t>
            </a:r>
          </a:p>
          <a:p>
            <a:pPr>
              <a:defRPr/>
            </a:pP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R:37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G:2</a:t>
            </a:r>
            <a:b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B:1</a:t>
            </a:r>
          </a:p>
        </p:txBody>
      </p:sp>
    </p:spTree>
    <p:extLst>
      <p:ext uri="{BB962C8B-B14F-4D97-AF65-F5344CB8AC3E}">
        <p14:creationId xmlns:p14="http://schemas.microsoft.com/office/powerpoint/2010/main" val="5799233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3271" userDrawn="1">
          <p15:clr>
            <a:srgbClr val="FBAE40"/>
          </p15:clr>
        </p15:guide>
        <p15:guide id="4" pos="839" userDrawn="1">
          <p15:clr>
            <a:srgbClr val="FBAE40"/>
          </p15:clr>
        </p15:guide>
        <p15:guide id="5" pos="1383" userDrawn="1">
          <p15:clr>
            <a:srgbClr val="FBAE40"/>
          </p15:clr>
        </p15:guide>
        <p15:guide id="6" orient="horz" pos="2455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845" userDrawn="1">
          <p15:clr>
            <a:srgbClr val="FBAE40"/>
          </p15:clr>
        </p15:guide>
        <p15:guide id="9" orient="horz" pos="2047" userDrawn="1">
          <p15:clr>
            <a:srgbClr val="FBAE40"/>
          </p15:clr>
        </p15:guide>
        <p15:guide id="10" orient="horz" pos="1275" userDrawn="1">
          <p15:clr>
            <a:srgbClr val="FBAE40"/>
          </p15:clr>
        </p15:guide>
        <p15:guide id="11" orient="horz" pos="2523" userDrawn="1">
          <p15:clr>
            <a:srgbClr val="FBAE40"/>
          </p15:clr>
        </p15:guide>
        <p15:guide id="12" orient="horz" pos="2183" userDrawn="1">
          <p15:clr>
            <a:srgbClr val="FBAE40"/>
          </p15:clr>
        </p15:guide>
        <p15:guide id="13" orient="horz" pos="958" userDrawn="1">
          <p15:clr>
            <a:srgbClr val="FBAE40"/>
          </p15:clr>
        </p15:guide>
        <p15:guide id="14" pos="1746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3168000" y="1584000"/>
            <a:ext cx="4176000" cy="4500000"/>
          </a:xfrm>
        </p:spPr>
        <p:txBody>
          <a:bodyPr/>
          <a:lstStyle>
            <a:lvl1pPr marL="198000" indent="-198000">
              <a:spcAft>
                <a:spcPts val="709"/>
              </a:spcAft>
              <a:buFont typeface="+mj-lt"/>
              <a:buAutoNum type="arabicPeriod"/>
              <a:defRPr b="0"/>
            </a:lvl1pPr>
            <a:lvl2pPr marL="198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&gt;"/>
              <a:defRPr i="0"/>
            </a:lvl2pPr>
            <a:lvl3pPr marL="396000" indent="-198000">
              <a:spcAft>
                <a:spcPts val="709"/>
              </a:spcAft>
              <a:buFont typeface="Arial" pitchFamily="34" charset="0"/>
              <a:buChar char="–"/>
              <a:defRPr/>
            </a:lvl3pPr>
            <a:lvl4pPr marL="594000" indent="-198000">
              <a:spcAft>
                <a:spcPts val="709"/>
              </a:spcAft>
              <a:defRPr/>
            </a:lvl4pPr>
            <a:lvl5pPr marL="594000" indent="-198000">
              <a:spcAft>
                <a:spcPts val="709"/>
              </a:spcAft>
              <a:defRPr/>
            </a:lvl5pPr>
            <a:lvl6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6pPr>
            <a:lvl7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7pPr>
            <a:lvl8pPr marL="594000" indent="-198000"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–"/>
              <a:defRPr/>
            </a:lvl8pPr>
            <a:lvl9pPr marL="396000" indent="0">
              <a:spcAft>
                <a:spcPts val="709"/>
              </a:spcAft>
              <a:buClr>
                <a:schemeClr val="tx2"/>
              </a:buClr>
              <a:buFont typeface="Arial" pitchFamily="34" charset="0"/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46800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612000" y="1584000"/>
            <a:ext cx="2196000" cy="324991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44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&amp; pull out box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 Diagonal Corner Rectangle 5"/>
          <p:cNvSpPr/>
          <p:nvPr userDrawn="1"/>
        </p:nvSpPr>
        <p:spPr bwMode="gray">
          <a:xfrm>
            <a:off x="468000" y="3352800"/>
            <a:ext cx="3312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02000" y="3540425"/>
            <a:ext cx="2844000" cy="162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ound Diagonal Corner Rectangle 12"/>
          <p:cNvSpPr/>
          <p:nvPr userDrawn="1"/>
        </p:nvSpPr>
        <p:spPr bwMode="gray">
          <a:xfrm>
            <a:off x="4023728" y="3369424"/>
            <a:ext cx="3312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257728" y="3540425"/>
            <a:ext cx="2844000" cy="162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6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>
              <a:solidFill>
                <a:srgbClr val="68564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468313" y="1389600"/>
            <a:ext cx="6875462" cy="468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8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&amp; Figures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1800000" y="1440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 bwMode="gray">
          <a:xfrm>
            <a:off x="1800000" y="3672000"/>
            <a:ext cx="5544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2160000" y="1701800"/>
            <a:ext cx="4824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160000" y="3933363"/>
            <a:ext cx="4824000" cy="1440000"/>
          </a:xfrm>
        </p:spPr>
        <p:txBody>
          <a:bodyPr/>
          <a:lstStyle>
            <a:lvl1pPr>
              <a:lnSpc>
                <a:spcPts val="33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28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&amp; Figur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46800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 bwMode="gray">
          <a:xfrm>
            <a:off x="3344170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 Diagonal Corner Rectangle 12"/>
          <p:cNvSpPr/>
          <p:nvPr userDrawn="1"/>
        </p:nvSpPr>
        <p:spPr bwMode="gray">
          <a:xfrm>
            <a:off x="6214945" y="1440000"/>
            <a:ext cx="2484000" cy="3744416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47304" y="1596187"/>
            <a:ext cx="2088000" cy="3266141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levelvv</a:t>
            </a:r>
            <a:endParaRPr lang="en-GB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3523474" y="1604917"/>
            <a:ext cx="2088000" cy="3266141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levelvv</a:t>
            </a:r>
            <a:endParaRPr lang="en-GB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6401700" y="1604917"/>
            <a:ext cx="2088000" cy="3266141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67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&amp; Figures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ound Diagonal Corner Rectangle 6"/>
          <p:cNvSpPr/>
          <p:nvPr userDrawn="1"/>
        </p:nvSpPr>
        <p:spPr bwMode="gray">
          <a:xfrm>
            <a:off x="467488" y="1440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 bwMode="gray">
          <a:xfrm>
            <a:off x="467488" y="3672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 bwMode="gray">
          <a:xfrm>
            <a:off x="720000" y="1701800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3933363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ound Diagonal Corner Rectangle 15"/>
          <p:cNvSpPr/>
          <p:nvPr userDrawn="1"/>
        </p:nvSpPr>
        <p:spPr bwMode="gray">
          <a:xfrm>
            <a:off x="4699082" y="1440000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 bwMode="gray">
          <a:xfrm>
            <a:off x="4699082" y="3680513"/>
            <a:ext cx="399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945002" y="1701800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945002" y="3933363"/>
            <a:ext cx="3420000" cy="1440000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2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38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&amp; pull out box 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 Diagonal Corner Rectangle 5"/>
          <p:cNvSpPr/>
          <p:nvPr userDrawn="1"/>
        </p:nvSpPr>
        <p:spPr bwMode="gray">
          <a:xfrm>
            <a:off x="468000" y="3352800"/>
            <a:ext cx="687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3494668"/>
            <a:ext cx="6372000" cy="180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11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&amp; pull out box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ound Diagonal Corner Rectangle 5"/>
          <p:cNvSpPr/>
          <p:nvPr userDrawn="1"/>
        </p:nvSpPr>
        <p:spPr bwMode="gray">
          <a:xfrm>
            <a:off x="468000" y="3352800"/>
            <a:ext cx="3312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702000" y="3540425"/>
            <a:ext cx="2844000" cy="162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ound Diagonal Corner Rectangle 12"/>
          <p:cNvSpPr/>
          <p:nvPr userDrawn="1"/>
        </p:nvSpPr>
        <p:spPr bwMode="gray">
          <a:xfrm>
            <a:off x="4023728" y="3369424"/>
            <a:ext cx="3312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257728" y="3540425"/>
            <a:ext cx="2844000" cy="16200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09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&amp; pull out box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000" y="1389600"/>
            <a:ext cx="6876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ound Diagonal Corner Rectangle 10"/>
          <p:cNvSpPr/>
          <p:nvPr userDrawn="1"/>
        </p:nvSpPr>
        <p:spPr bwMode="gray">
          <a:xfrm>
            <a:off x="468000" y="3422636"/>
            <a:ext cx="2484000" cy="2344959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 bwMode="gray">
          <a:xfrm>
            <a:off x="3344170" y="3419707"/>
            <a:ext cx="2484000" cy="2347587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 bwMode="gray">
          <a:xfrm>
            <a:off x="6214945" y="3419707"/>
            <a:ext cx="2484000" cy="2347587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702000" y="3540425"/>
            <a:ext cx="2017294" cy="208492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578170" y="3540425"/>
            <a:ext cx="2017294" cy="208492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6448945" y="3540425"/>
            <a:ext cx="2017294" cy="208492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1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&amp; Pic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468313" y="371934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200">
                <a:solidFill>
                  <a:schemeClr val="bg1"/>
                </a:solidFill>
              </a:defRPr>
            </a:lvl7pPr>
            <a:lvl8pPr>
              <a:defRPr sz="12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  <p:sp>
        <p:nvSpPr>
          <p:cNvPr id="5" name="Rettangolo 4"/>
          <p:cNvSpPr/>
          <p:nvPr userDrawn="1"/>
        </p:nvSpPr>
        <p:spPr>
          <a:xfrm>
            <a:off x="8748464" y="332656"/>
            <a:ext cx="395536" cy="5040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4572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49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216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4680000" y="3816000"/>
            <a:ext cx="1890000" cy="162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 bwMode="gray">
          <a:xfrm>
            <a:off x="6786000" y="3816000"/>
            <a:ext cx="1890000" cy="162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&amp; Pic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468313" y="371934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1200" b="1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200">
                <a:solidFill>
                  <a:schemeClr val="bg1"/>
                </a:solidFill>
              </a:defRPr>
            </a:lvl7pPr>
            <a:lvl8pPr>
              <a:defRPr sz="12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0" y="468000"/>
            <a:ext cx="1437694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4680000" y="3556048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 bwMode="gray">
          <a:xfrm>
            <a:off x="6786000" y="3556048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 bwMode="gray">
          <a:xfrm>
            <a:off x="6786000" y="1440000"/>
            <a:ext cx="1890000" cy="189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5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3168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6"/>
          </p:nvPr>
        </p:nvSpPr>
        <p:spPr bwMode="gray">
          <a:xfrm>
            <a:off x="3960000" y="1911328"/>
            <a:ext cx="4716000" cy="306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4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6876000" cy="5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/>
          </p:nvPr>
        </p:nvSpPr>
        <p:spPr bwMode="gray">
          <a:xfrm>
            <a:off x="1764000" y="1911600"/>
            <a:ext cx="5580000" cy="410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3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8000" y="403200"/>
            <a:ext cx="6300000" cy="34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 bwMode="gray">
          <a:xfrm>
            <a:off x="468312" y="1282389"/>
            <a:ext cx="6876000" cy="4788000"/>
          </a:xfrm>
        </p:spPr>
        <p:txBody>
          <a:bodyPr/>
          <a:lstStyle>
            <a:lvl1pPr>
              <a:lnSpc>
                <a:spcPts val="6300"/>
              </a:lnSpc>
              <a:spcAft>
                <a:spcPts val="0"/>
              </a:spcAft>
              <a:defRPr sz="5300" b="0" cap="none" spc="-8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mb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ed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6000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Oran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0"/>
            <a:ext cx="9180000" cy="6891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1908000" y="2017181"/>
            <a:ext cx="6300000" cy="2700000"/>
          </a:xfrm>
        </p:spPr>
        <p:txBody>
          <a:bodyPr/>
          <a:lstStyle>
            <a:lvl1pPr>
              <a:spcAft>
                <a:spcPts val="3402"/>
              </a:spcAft>
              <a:defRPr sz="30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1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>
                <a:schemeClr val="bg1"/>
              </a:buClr>
              <a:defRPr sz="1200" b="1">
                <a:solidFill>
                  <a:schemeClr val="bg1"/>
                </a:solidFill>
              </a:defRPr>
            </a:lvl5pPr>
            <a:lvl6pPr>
              <a:spcAft>
                <a:spcPts val="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Media Placeholder 4"/>
          <p:cNvSpPr>
            <a:spLocks noGrp="1"/>
          </p:cNvSpPr>
          <p:nvPr>
            <p:ph type="media" sz="quarter" idx="15"/>
          </p:nvPr>
        </p:nvSpPr>
        <p:spPr>
          <a:xfrm>
            <a:off x="468313" y="1443038"/>
            <a:ext cx="6884987" cy="4635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000" y="6524752"/>
            <a:ext cx="3600000" cy="180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GB" smtClean="0">
                <a:solidFill>
                  <a:srgbClr val="685648"/>
                </a:solidFill>
              </a:rPr>
              <a:t>Risk management in international investments</a:t>
            </a:r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80000" y="6524752"/>
            <a:ext cx="252000" cy="180000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>
                <a:solidFill>
                  <a:srgbClr val="685648"/>
                </a:solidFill>
              </a:rPr>
              <a:pPr/>
              <a:t>‹#›</a:t>
            </a:fld>
            <a:endParaRPr lang="en-GB" dirty="0">
              <a:solidFill>
                <a:srgbClr val="685648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8000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68000" y="1389600"/>
            <a:ext cx="3168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Media Placeholder 6"/>
          <p:cNvSpPr>
            <a:spLocks noGrp="1"/>
          </p:cNvSpPr>
          <p:nvPr>
            <p:ph type="media" sz="quarter" idx="17"/>
          </p:nvPr>
        </p:nvSpPr>
        <p:spPr>
          <a:xfrm>
            <a:off x="3959225" y="1911350"/>
            <a:ext cx="4716463" cy="3060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gray">
          <a:xfrm>
            <a:off x="1908000" y="3906693"/>
            <a:ext cx="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908000" y="2020967"/>
            <a:ext cx="5760000" cy="10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PowerPoint presentation </a:t>
            </a:r>
            <a:br>
              <a:rPr lang="en-GB" dirty="0" smtClean="0"/>
            </a:br>
            <a:r>
              <a:rPr lang="en-GB" dirty="0" smtClean="0"/>
              <a:t>Title can go over two lines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908000" y="3406416"/>
            <a:ext cx="5760000" cy="43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Subheading can go here </a:t>
            </a:r>
            <a:br>
              <a:rPr lang="en-GB" dirty="0" smtClean="0"/>
            </a:br>
            <a:r>
              <a:rPr lang="en-GB" dirty="0" smtClean="0"/>
              <a:t>if necessary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908174" y="3990618"/>
            <a:ext cx="5760000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GB" smtClean="0"/>
              <a:t>00 Month Year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6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4572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66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78673"/>
            <a:ext cx="82296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342909" indent="0">
              <a:buNone/>
              <a:defRPr/>
            </a:lvl2pPr>
            <a:lvl3pPr marL="685817" indent="0">
              <a:buNone/>
              <a:defRPr/>
            </a:lvl3pPr>
            <a:lvl4pPr marL="1028726" indent="0">
              <a:buNone/>
              <a:defRPr/>
            </a:lvl4pPr>
            <a:lvl5pPr marL="1371634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11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8342" y="2171700"/>
            <a:ext cx="1568234" cy="17007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59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73381" y="778673"/>
            <a:ext cx="477061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2"/>
                </a:solidFill>
                <a:latin typeface="+mj-lt"/>
              </a:defRPr>
            </a:lvl1pPr>
            <a:lvl2pPr marL="342909" indent="0">
              <a:buNone/>
              <a:defRPr/>
            </a:lvl2pPr>
            <a:lvl3pPr marL="685817" indent="0">
              <a:buNone/>
              <a:defRPr/>
            </a:lvl3pPr>
            <a:lvl4pPr marL="1028726" indent="0">
              <a:buNone/>
              <a:defRPr/>
            </a:lvl4pPr>
            <a:lvl5pPr marL="1371634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068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400" cy="6868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520244" y="4410000"/>
            <a:ext cx="4320000" cy="1476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Turning uncertainties into opportunities</a:t>
            </a:r>
          </a:p>
          <a:p>
            <a:endParaRPr lang="en-GB" sz="1600" dirty="0" smtClean="0">
              <a:solidFill>
                <a:srgbClr val="6856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939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67999" y="733425"/>
            <a:ext cx="6300000" cy="342000"/>
          </a:xfrm>
        </p:spPr>
        <p:txBody>
          <a:bodyPr>
            <a:noAutofit/>
          </a:bodyPr>
          <a:lstStyle>
            <a:lvl1pPr>
              <a:defRPr sz="21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468313" y="1389600"/>
            <a:ext cx="3996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4680000" y="1440000"/>
            <a:ext cx="3996000" cy="216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4680000" y="3816000"/>
            <a:ext cx="1890000" cy="162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 bwMode="gray">
          <a:xfrm>
            <a:off x="6786000" y="3816000"/>
            <a:ext cx="1890000" cy="162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2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image" Target="../media/image13.png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90000"/>
            <a:ext cx="91440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8000" y="1390141"/>
            <a:ext cx="6876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68000" y="6524752"/>
            <a:ext cx="36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80000" y="6524752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8" y="466818"/>
            <a:ext cx="1440000" cy="3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7" r:id="rId3"/>
    <p:sldLayoutId id="214748366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66" r:id="rId12"/>
    <p:sldLayoutId id="2147483671" r:id="rId13"/>
    <p:sldLayoutId id="2147483672" r:id="rId14"/>
    <p:sldLayoutId id="2147483698" r:id="rId15"/>
    <p:sldLayoutId id="2147483699" r:id="rId16"/>
    <p:sldLayoutId id="2147483701" r:id="rId17"/>
    <p:sldLayoutId id="214748370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Tx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2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24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86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3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702" r:id="rId3"/>
    <p:sldLayoutId id="2147483703" r:id="rId4"/>
    <p:sldLayoutId id="2147483704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Tx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2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24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86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90000"/>
            <a:ext cx="91440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8000" y="1390141"/>
            <a:ext cx="6876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68000" y="6524752"/>
            <a:ext cx="36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Risk management in international investments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80000" y="6524752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0789D6-496F-458D-9019-BA3EB7237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9" r:id="rId23"/>
    <p:sldLayoutId id="2147483730" r:id="rId24"/>
    <p:sldLayoutId id="2147483759" r:id="rId25"/>
    <p:sldLayoutId id="2147483760" r:id="rId26"/>
    <p:sldLayoutId id="2147483761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Tx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2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24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86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8000" y="401325"/>
            <a:ext cx="6300000" cy="3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8000" y="1390141"/>
            <a:ext cx="6876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40" y="-92172"/>
            <a:ext cx="2750820" cy="13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Tx/>
        <a:buNone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2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&gt;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24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86000" indent="-162000" algn="l" defTabSz="914400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0" indent="0" algn="l" defTabSz="914400" rtl="0" eaLnBrk="1" latinLnBrk="0" hangingPunct="1">
        <a:spcBef>
          <a:spcPts val="0"/>
        </a:spcBef>
        <a:spcAft>
          <a:spcPts val="992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4.pn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467" r="5947" b="-383"/>
          <a:stretch/>
        </p:blipFill>
        <p:spPr>
          <a:xfrm>
            <a:off x="-26377" y="-8793"/>
            <a:ext cx="9187962" cy="68931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1779" y="385633"/>
            <a:ext cx="4854136" cy="1909482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ts val="4125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sz="3600" b="1" dirty="0" smtClean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years </a:t>
            </a: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expertise in trade credit insurance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84" y="5151380"/>
            <a:ext cx="3502864" cy="17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smtClean="0"/>
          </a:p>
        </p:txBody>
      </p:sp>
      <p:sp>
        <p:nvSpPr>
          <p:cNvPr id="165890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B53411D8-B488-4B14-B37C-D50DDD62E0B5}" type="slidenum">
              <a:rPr lang="en-GB" altLang="en-US" sz="900" b="0" smtClean="0"/>
              <a:pPr eaLnBrk="1" hangingPunct="1">
                <a:spcAft>
                  <a:spcPct val="0"/>
                </a:spcAft>
              </a:pPr>
              <a:t>10</a:t>
            </a:fld>
            <a:endParaRPr lang="en-GB" altLang="en-US" sz="900" b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5980" y="1196752"/>
            <a:ext cx="8207375" cy="5112567"/>
          </a:xfrm>
        </p:spPr>
        <p:txBody>
          <a:bodyPr/>
          <a:lstStyle/>
          <a:p>
            <a:pPr marL="0" lvl="2" indent="0">
              <a:buNone/>
              <a:defRPr/>
            </a:pPr>
            <a:r>
              <a:rPr lang="en-GB" b="1" dirty="0" smtClean="0"/>
              <a:t>Financing Gap</a:t>
            </a:r>
            <a:endParaRPr lang="en-GB" dirty="0"/>
          </a:p>
          <a:p>
            <a:pPr marL="162000" lvl="3" indent="0">
              <a:buNone/>
              <a:defRPr/>
            </a:pPr>
            <a:endParaRPr lang="en-GB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nl-BE" sz="2100" dirty="0" smtClean="0">
                <a:solidFill>
                  <a:schemeClr val="tx2"/>
                </a:solidFill>
              </a:rPr>
              <a:t>Financial Guarantees for bank credits</a:t>
            </a:r>
            <a:endParaRPr lang="en-GB" altLang="nl-BE" sz="21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1" y="1519808"/>
            <a:ext cx="8416500" cy="4347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4288" y="5960506"/>
            <a:ext cx="151906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Source : Euler Hermes</a:t>
            </a:r>
          </a:p>
        </p:txBody>
      </p:sp>
    </p:spTree>
    <p:extLst>
      <p:ext uri="{BB962C8B-B14F-4D97-AF65-F5344CB8AC3E}">
        <p14:creationId xmlns:p14="http://schemas.microsoft.com/office/powerpoint/2010/main" val="7788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smtClean="0"/>
          </a:p>
        </p:txBody>
      </p:sp>
      <p:sp>
        <p:nvSpPr>
          <p:cNvPr id="165890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B53411D8-B488-4B14-B37C-D50DDD62E0B5}" type="slidenum">
              <a:rPr lang="en-GB" altLang="en-US" sz="900" b="0" smtClean="0"/>
              <a:pPr eaLnBrk="1" hangingPunct="1">
                <a:spcAft>
                  <a:spcPct val="0"/>
                </a:spcAft>
              </a:pPr>
              <a:t>11</a:t>
            </a:fld>
            <a:endParaRPr lang="en-GB" altLang="en-US" sz="900" b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5980" y="1484784"/>
            <a:ext cx="8207375" cy="4824535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 smtClean="0"/>
              <a:t> </a:t>
            </a:r>
            <a:r>
              <a:rPr lang="en-GB" dirty="0" smtClean="0"/>
              <a:t>Financing Gap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 Companies need to grow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 Growth </a:t>
            </a:r>
            <a:r>
              <a:rPr lang="en-GB" dirty="0"/>
              <a:t>requires investments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 70% of these investments are provided by the banks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 </a:t>
            </a:r>
            <a:r>
              <a:rPr lang="en-GB" dirty="0" smtClean="0"/>
              <a:t>need for alternative financing increases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 Trends (02/05/2019) : “ </a:t>
            </a:r>
            <a:r>
              <a:rPr lang="nl-NL" dirty="0" smtClean="0"/>
              <a:t>Belgische </a:t>
            </a:r>
            <a:r>
              <a:rPr lang="nl-NL" dirty="0"/>
              <a:t>bedrijven blijven banken trouw </a:t>
            </a:r>
            <a:r>
              <a:rPr lang="nl-NL" dirty="0" smtClean="0"/>
              <a:t>“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nl-NL" dirty="0"/>
              <a:t> </a:t>
            </a:r>
            <a:r>
              <a:rPr lang="nl-NL" dirty="0" smtClean="0"/>
              <a:t>Solution : </a:t>
            </a:r>
            <a:r>
              <a:rPr lang="nl-NL" dirty="0" err="1" smtClean="0"/>
              <a:t>ease</a:t>
            </a:r>
            <a:r>
              <a:rPr lang="nl-NL" dirty="0" smtClean="0"/>
              <a:t> access </a:t>
            </a:r>
            <a:r>
              <a:rPr lang="nl-NL" dirty="0" err="1" smtClean="0"/>
              <a:t>to</a:t>
            </a:r>
            <a:r>
              <a:rPr lang="nl-NL" dirty="0" smtClean="0"/>
              <a:t> bank </a:t>
            </a:r>
            <a:r>
              <a:rPr lang="nl-NL" dirty="0" err="1" smtClean="0"/>
              <a:t>financing</a:t>
            </a:r>
            <a:endParaRPr lang="en-GB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24693"/>
            <a:ext cx="6299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192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23850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8577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429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001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573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145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nl-BE" sz="1800" i="1" dirty="0" smtClean="0"/>
              <a:t>Background</a:t>
            </a:r>
            <a:endParaRPr lang="en-GB" altLang="nl-BE" sz="18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nl-BE" sz="2100" dirty="0" smtClean="0">
                <a:solidFill>
                  <a:schemeClr val="tx2"/>
                </a:solidFill>
              </a:rPr>
              <a:t>Financial Guarantees for bank credits </a:t>
            </a:r>
            <a:endParaRPr lang="en-GB" altLang="nl-BE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nl-BE" dirty="0" smtClean="0">
                <a:solidFill>
                  <a:schemeClr val="tx2"/>
                </a:solidFill>
              </a:rPr>
              <a:t>Financial Guarantees for bank credits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468313" y="733425"/>
            <a:ext cx="6299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192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23850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8577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429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001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573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145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nl-BE" sz="1800" i="1" dirty="0" smtClean="0"/>
              <a:t>Background</a:t>
            </a:r>
            <a:endParaRPr lang="en-GB" altLang="nl-BE" sz="1800" i="1" dirty="0"/>
          </a:p>
        </p:txBody>
      </p:sp>
      <p:sp>
        <p:nvSpPr>
          <p:cNvPr id="160775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5A9A8B3B-ACF8-4F01-B74C-5E389761640F}" type="slidenum">
              <a:rPr lang="en-GB" altLang="en-US" sz="900" b="0" smtClean="0"/>
              <a:pPr eaLnBrk="1" hangingPunct="1">
                <a:spcAft>
                  <a:spcPct val="0"/>
                </a:spcAft>
              </a:pPr>
              <a:t>12</a:t>
            </a:fld>
            <a:endParaRPr lang="en-GB" altLang="en-US" sz="900" b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2" y="1412776"/>
            <a:ext cx="7416055" cy="4368792"/>
          </a:xfrm>
          <a:extLst/>
        </p:spPr>
        <p:txBody>
          <a:bodyPr/>
          <a:lstStyle/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/>
              <a:t>SME’s face difficulties to obtain the necessary credit lines to finance their normal course of business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dirty="0" smtClean="0"/>
              <a:t>Financial crisis :</a:t>
            </a:r>
            <a:endParaRPr lang="en-GB" dirty="0" smtClean="0"/>
          </a:p>
          <a:p>
            <a:pPr lvl="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All Belgian companies (not only SME’s): need for new financing/liquidity but hard to obtain</a:t>
            </a:r>
          </a:p>
          <a:p>
            <a:pPr lvl="3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Banks: not sufficient capacity to provide required financing/liquidity</a:t>
            </a:r>
          </a:p>
          <a:p>
            <a:pPr lvl="8">
              <a:spcAft>
                <a:spcPts val="1200"/>
              </a:spcAft>
              <a:defRPr/>
            </a:pPr>
            <a:r>
              <a:rPr lang="en-GB" altLang="en-US" dirty="0" smtClean="0"/>
              <a:t>	Credendo fills this “gap” by risk participating behind the bank: “Financial 	Guarantee”</a:t>
            </a:r>
          </a:p>
          <a:p>
            <a:pPr lvl="2">
              <a:defRPr/>
            </a:pPr>
            <a:endParaRPr lang="en-GB" b="1" dirty="0" smtClean="0"/>
          </a:p>
          <a:p>
            <a:pPr marL="162000" lvl="3" indent="0">
              <a:buFont typeface="Arial" charset="0"/>
              <a:buNone/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pPr marL="162000" lvl="3" indent="0">
              <a:buFont typeface="Arial" charset="0"/>
              <a:buNone/>
              <a:defRPr/>
            </a:pPr>
            <a:endParaRPr lang="en-GB" dirty="0" smtClean="0"/>
          </a:p>
          <a:p>
            <a:pPr lvl="3">
              <a:defRPr/>
            </a:pPr>
            <a:endParaRPr lang="en-GB" dirty="0" smtClean="0"/>
          </a:p>
          <a:p>
            <a:pPr lvl="3"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lvl="3">
              <a:defRPr/>
            </a:pPr>
            <a:endParaRPr lang="en-GB" dirty="0" smtClean="0"/>
          </a:p>
          <a:p>
            <a:pPr lvl="1">
              <a:defRPr/>
            </a:pPr>
            <a:endParaRPr lang="en-GB" b="1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698888" y="4077072"/>
            <a:ext cx="503237" cy="2159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3" y="1340768"/>
            <a:ext cx="7344047" cy="4728832"/>
          </a:xfrm>
        </p:spPr>
        <p:txBody>
          <a:bodyPr/>
          <a:lstStyle/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Eligible </a:t>
            </a:r>
            <a:r>
              <a:rPr lang="en-GB" dirty="0"/>
              <a:t>for Belgian companies with international operations</a:t>
            </a:r>
          </a:p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dirty="0" err="1"/>
              <a:t>Participation</a:t>
            </a:r>
            <a:r>
              <a:rPr lang="nl-BE" dirty="0"/>
              <a:t> of </a:t>
            </a:r>
            <a:r>
              <a:rPr lang="nl-BE" dirty="0" smtClean="0"/>
              <a:t>max 50</a:t>
            </a:r>
            <a:r>
              <a:rPr lang="nl-BE" dirty="0"/>
              <a:t>% </a:t>
            </a:r>
          </a:p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Request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bank or </a:t>
            </a:r>
            <a:r>
              <a:rPr lang="nl-BE" dirty="0" err="1"/>
              <a:t>Belgian</a:t>
            </a:r>
            <a:r>
              <a:rPr lang="nl-BE" dirty="0"/>
              <a:t> company </a:t>
            </a:r>
            <a:r>
              <a:rPr lang="nl-BE" dirty="0" err="1"/>
              <a:t>for</a:t>
            </a:r>
            <a:r>
              <a:rPr lang="nl-BE" dirty="0"/>
              <a:t> new transactions but the </a:t>
            </a:r>
            <a:r>
              <a:rPr lang="nl-BE" dirty="0" err="1"/>
              <a:t>intention</a:t>
            </a:r>
            <a:r>
              <a:rPr lang="nl-BE" dirty="0"/>
              <a:t> is </a:t>
            </a:r>
            <a:r>
              <a:rPr lang="nl-BE" dirty="0" err="1"/>
              <a:t>to</a:t>
            </a:r>
            <a:r>
              <a:rPr lang="nl-BE" dirty="0"/>
              <a:t> support the </a:t>
            </a:r>
            <a:r>
              <a:rPr lang="nl-BE" dirty="0" smtClean="0"/>
              <a:t>company</a:t>
            </a:r>
          </a:p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dirty="0" err="1" smtClean="0"/>
              <a:t>Credendo</a:t>
            </a:r>
            <a:r>
              <a:rPr lang="nl-BE" dirty="0" smtClean="0"/>
              <a:t> </a:t>
            </a:r>
            <a:r>
              <a:rPr lang="nl-BE" dirty="0"/>
              <a:t>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allowed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support companies </a:t>
            </a:r>
            <a:r>
              <a:rPr lang="nl-BE" dirty="0" err="1"/>
              <a:t>facing</a:t>
            </a:r>
            <a:r>
              <a:rPr lang="nl-BE" dirty="0"/>
              <a:t> financial </a:t>
            </a:r>
            <a:r>
              <a:rPr lang="nl-BE" dirty="0" err="1"/>
              <a:t>distress</a:t>
            </a:r>
            <a:endParaRPr lang="nl-BE" dirty="0"/>
          </a:p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dirty="0" err="1" smtClean="0"/>
              <a:t>Credendo</a:t>
            </a:r>
            <a:r>
              <a:rPr lang="nl-BE" dirty="0" smtClean="0"/>
              <a:t> </a:t>
            </a:r>
            <a:r>
              <a:rPr lang="nl-BE" dirty="0"/>
              <a:t>pari </a:t>
            </a:r>
            <a:r>
              <a:rPr lang="nl-BE" dirty="0" err="1"/>
              <a:t>passu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bank (</a:t>
            </a:r>
            <a:r>
              <a:rPr lang="nl-BE" dirty="0" err="1"/>
              <a:t>securities</a:t>
            </a:r>
            <a:r>
              <a:rPr lang="nl-BE" dirty="0"/>
              <a:t>)</a:t>
            </a:r>
          </a:p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dirty="0" smtClean="0"/>
              <a:t>Risk &amp; Fee </a:t>
            </a:r>
            <a:r>
              <a:rPr lang="nl-BE" dirty="0" err="1" smtClean="0"/>
              <a:t>sharing</a:t>
            </a:r>
            <a:r>
              <a:rPr lang="nl-BE" dirty="0" smtClean="0"/>
              <a:t> </a:t>
            </a:r>
            <a:r>
              <a:rPr lang="nl-BE" dirty="0" err="1" smtClean="0"/>
              <a:t>principle</a:t>
            </a:r>
            <a:endParaRPr lang="nl-BE" dirty="0"/>
          </a:p>
          <a:p>
            <a:pPr marL="504900" lvl="2" indent="-342900" defTabSz="66675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dirty="0" err="1" smtClean="0"/>
              <a:t>Credendo’s</a:t>
            </a:r>
            <a:r>
              <a:rPr lang="nl-BE" dirty="0" smtClean="0"/>
              <a:t> support </a:t>
            </a:r>
            <a:r>
              <a:rPr lang="nl-BE" dirty="0"/>
              <a:t>must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disclosed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the </a:t>
            </a:r>
            <a:r>
              <a:rPr lang="nl-BE" dirty="0" err="1"/>
              <a:t>Belgian</a:t>
            </a:r>
            <a:r>
              <a:rPr lang="nl-BE" dirty="0"/>
              <a:t> company</a:t>
            </a:r>
          </a:p>
          <a:p>
            <a:pPr lvl="2"/>
            <a:endParaRPr lang="en-GB" b="1" dirty="0" smtClean="0"/>
          </a:p>
          <a:p>
            <a:pPr marL="162000" lvl="3" indent="0">
              <a:buNone/>
            </a:pPr>
            <a:endParaRPr lang="nl-BE" dirty="0"/>
          </a:p>
          <a:p>
            <a:pPr lvl="3"/>
            <a:endParaRPr lang="nl-BE" dirty="0"/>
          </a:p>
          <a:p>
            <a:pPr lvl="3"/>
            <a:endParaRPr lang="nl-BE" dirty="0">
              <a:solidFill>
                <a:schemeClr val="tx2"/>
              </a:solidFill>
            </a:endParaRPr>
          </a:p>
          <a:p>
            <a:pPr lvl="3"/>
            <a:endParaRPr lang="en-GB" dirty="0"/>
          </a:p>
          <a:p>
            <a:pPr lvl="1"/>
            <a:endParaRPr lang="en-GB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373430"/>
            <a:ext cx="6300000" cy="342000"/>
          </a:xfrm>
        </p:spPr>
        <p:txBody>
          <a:bodyPr/>
          <a:lstStyle/>
          <a:p>
            <a:r>
              <a:rPr lang="en-GB" altLang="nl-BE" dirty="0">
                <a:solidFill>
                  <a:schemeClr val="tx2"/>
                </a:solidFill>
              </a:rPr>
              <a:t>Financial Guarantees for bank </a:t>
            </a:r>
            <a:r>
              <a:rPr lang="en-GB" altLang="nl-BE" dirty="0" smtClean="0">
                <a:solidFill>
                  <a:schemeClr val="tx2"/>
                </a:solidFill>
              </a:rPr>
              <a:t>credits</a:t>
            </a:r>
            <a:r>
              <a:rPr lang="nl-BE" sz="1800" dirty="0"/>
              <a:t/>
            </a:r>
            <a:br>
              <a:rPr lang="nl-BE" sz="1800" dirty="0"/>
            </a:br>
            <a:endParaRPr lang="nl-B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8663" y="6524625"/>
            <a:ext cx="3600450" cy="179388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FIT : </a:t>
            </a:r>
            <a:r>
              <a:rPr lang="nl-NL" dirty="0" err="1" smtClean="0"/>
              <a:t>coronagerelateerde</a:t>
            </a:r>
            <a:r>
              <a:rPr lang="nl-NL" dirty="0" smtClean="0"/>
              <a:t> steunmaatregelen van </a:t>
            </a:r>
            <a:r>
              <a:rPr lang="nl-NL" dirty="0" err="1" smtClean="0"/>
              <a:t>Cedendo</a:t>
            </a:r>
            <a:r>
              <a:rPr lang="nl-NL" dirty="0" smtClean="0"/>
              <a:t> 2020 06 11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15900" y="6524625"/>
            <a:ext cx="252413" cy="179388"/>
          </a:xfrm>
          <a:prstGeom prst="rect">
            <a:avLst/>
          </a:prstGeom>
        </p:spPr>
        <p:txBody>
          <a:bodyPr/>
          <a:lstStyle/>
          <a:p>
            <a:fld id="{2D0789D6-496F-458D-9019-BA3EB72374A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90446" y="1628800"/>
            <a:ext cx="2829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nl-BE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78663" y="686785"/>
            <a:ext cx="6299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192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23850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8577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429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001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573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145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nl-BE" sz="1800" i="1" dirty="0" smtClean="0"/>
              <a:t>Product characteristics</a:t>
            </a:r>
            <a:endParaRPr lang="en-GB" altLang="nl-BE" sz="1800" i="1" dirty="0"/>
          </a:p>
        </p:txBody>
      </p:sp>
    </p:spTree>
    <p:extLst>
      <p:ext uri="{BB962C8B-B14F-4D97-AF65-F5344CB8AC3E}">
        <p14:creationId xmlns:p14="http://schemas.microsoft.com/office/powerpoint/2010/main" val="1321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smtClean="0"/>
          </a:p>
        </p:txBody>
      </p:sp>
      <p:sp>
        <p:nvSpPr>
          <p:cNvPr id="164866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55267E27-C5F5-42CA-A8FE-A594C846BA47}" type="slidenum">
              <a:rPr lang="en-GB" altLang="en-US" sz="900" b="0" smtClean="0"/>
              <a:pPr eaLnBrk="1" hangingPunct="1">
                <a:spcAft>
                  <a:spcPct val="0"/>
                </a:spcAft>
              </a:pPr>
              <a:t>14</a:t>
            </a:fld>
            <a:endParaRPr lang="en-GB" altLang="en-US" sz="900" b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3" y="1389063"/>
            <a:ext cx="8207375" cy="3552825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b="1" dirty="0" smtClean="0"/>
              <a:t> Working Capital</a:t>
            </a:r>
            <a:r>
              <a:rPr lang="en-GB" dirty="0" smtClean="0"/>
              <a:t>: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To finance a company’s business cycle (cf. purchase of goods, production, sales)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Specific credit for a single transaction or general credit facility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Use of proceeds should be as specified as possible </a:t>
            </a:r>
          </a:p>
          <a:p>
            <a:pPr marL="0" lvl="2" indent="0">
              <a:buFont typeface="Arial" charset="0"/>
              <a:buNone/>
              <a:defRPr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b="1" dirty="0" smtClean="0"/>
              <a:t> Investment Credits</a:t>
            </a:r>
            <a:r>
              <a:rPr lang="en-GB" dirty="0" smtClean="0"/>
              <a:t>: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MLT financing of fixed assets (cf. buildings, equipment, etc.)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Acquisition or start-up of an overseas company</a:t>
            </a:r>
          </a:p>
          <a:p>
            <a:pPr marL="0" lvl="2" indent="0">
              <a:buFont typeface="Arial" charset="0"/>
              <a:buNone/>
              <a:defRPr/>
            </a:pPr>
            <a:endParaRPr lang="en-GB" dirty="0" smtClean="0"/>
          </a:p>
          <a:p>
            <a:pPr marL="0" lvl="2" indent="0">
              <a:buFont typeface="Arial" charset="0"/>
              <a:buNone/>
              <a:defRPr/>
            </a:pPr>
            <a:r>
              <a:rPr lang="en-GB" dirty="0" smtClean="0"/>
              <a:t>				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3424"/>
            <a:ext cx="6299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192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23850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8577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429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001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573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145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nl-BE" sz="1800" b="0" dirty="0" smtClean="0"/>
              <a:t>Eligible </a:t>
            </a:r>
            <a:r>
              <a:rPr lang="en-GB" altLang="nl-BE" sz="1800" b="0" dirty="0"/>
              <a:t>deals (1/2)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nl-BE" sz="2400" dirty="0">
                <a:solidFill>
                  <a:schemeClr val="tx2"/>
                </a:solidFill>
              </a:rPr>
              <a:t>Financial Guarantees for bank credits</a:t>
            </a:r>
          </a:p>
          <a:p>
            <a:pPr eaLnBrk="1" hangingPunct="1">
              <a:spcAft>
                <a:spcPct val="0"/>
              </a:spcAft>
            </a:pPr>
            <a:endParaRPr lang="en-GB" altLang="nl-BE" sz="2100" dirty="0"/>
          </a:p>
        </p:txBody>
      </p:sp>
    </p:spTree>
    <p:extLst>
      <p:ext uri="{BB962C8B-B14F-4D97-AF65-F5344CB8AC3E}">
        <p14:creationId xmlns:p14="http://schemas.microsoft.com/office/powerpoint/2010/main" val="1793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smtClean="0"/>
          </a:p>
        </p:txBody>
      </p:sp>
      <p:sp>
        <p:nvSpPr>
          <p:cNvPr id="165890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B53411D8-B488-4B14-B37C-D50DDD62E0B5}" type="slidenum">
              <a:rPr lang="en-GB" altLang="en-US" sz="900" b="0" smtClean="0"/>
              <a:pPr eaLnBrk="1" hangingPunct="1">
                <a:spcAft>
                  <a:spcPct val="0"/>
                </a:spcAft>
              </a:pPr>
              <a:t>15</a:t>
            </a:fld>
            <a:endParaRPr lang="en-GB" altLang="en-US" sz="900" b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3" y="1389063"/>
            <a:ext cx="8207375" cy="4632325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b="1" dirty="0" smtClean="0"/>
              <a:t> Bond Credit Facilities</a:t>
            </a:r>
            <a:r>
              <a:rPr lang="en-GB" dirty="0" smtClean="0"/>
              <a:t>: 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Bid, performance, advance payment bonds, etc. 	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Issuance of L/C’s</a:t>
            </a:r>
          </a:p>
          <a:p>
            <a:pPr marL="0" lvl="2" indent="0">
              <a:buFont typeface="Arial" charset="0"/>
              <a:buNone/>
              <a:defRPr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b="1" dirty="0" smtClean="0"/>
              <a:t> Private Placements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MLT bond issue for investments (private placements target a limited number of investors (&lt;50) and no active marketing can be done by the issuing company)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Credendo can enhance the risk profile of the bond by providing a guarantee to the bond holders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Bank acts as agent; agency agreement concluded between Credendo and the bank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Credendo at any time pari passu with bondholders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Fee sharing is not possible. Attention to market conformity of the pricing				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3425"/>
            <a:ext cx="6299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192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23850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8577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429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001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573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145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nl-BE" sz="1800" b="0" dirty="0" smtClean="0"/>
              <a:t>Eligible </a:t>
            </a:r>
            <a:r>
              <a:rPr lang="en-GB" altLang="nl-BE" sz="1800" b="0" dirty="0"/>
              <a:t>deals (2/2)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nl-BE" sz="2400" dirty="0">
                <a:solidFill>
                  <a:schemeClr val="tx2"/>
                </a:solidFill>
              </a:rPr>
              <a:t>Financial Guarantees for bank credits</a:t>
            </a:r>
          </a:p>
          <a:p>
            <a:pPr eaLnBrk="1" hangingPunct="1">
              <a:spcAft>
                <a:spcPct val="0"/>
              </a:spcAft>
            </a:pPr>
            <a:endParaRPr lang="en-GB" altLang="nl-BE" sz="2100" dirty="0"/>
          </a:p>
        </p:txBody>
      </p:sp>
    </p:spTree>
    <p:extLst>
      <p:ext uri="{BB962C8B-B14F-4D97-AF65-F5344CB8AC3E}">
        <p14:creationId xmlns:p14="http://schemas.microsoft.com/office/powerpoint/2010/main" val="26280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733425"/>
            <a:ext cx="6299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192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323850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485775" indent="-161925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429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001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8573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14575" indent="-161925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nl-BE" sz="1800" b="0" dirty="0" smtClean="0"/>
              <a:t>Procedure</a:t>
            </a:r>
            <a:endParaRPr lang="en-GB" altLang="nl-BE" sz="1800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nl-BE" sz="2400" dirty="0">
                <a:solidFill>
                  <a:schemeClr val="tx2"/>
                </a:solidFill>
              </a:rPr>
              <a:t>Financial Guarantees for bank credits</a:t>
            </a:r>
          </a:p>
          <a:p>
            <a:pPr eaLnBrk="1" hangingPunct="1">
              <a:spcAft>
                <a:spcPct val="0"/>
              </a:spcAft>
            </a:pPr>
            <a:endParaRPr lang="en-GB" altLang="nl-BE" sz="2100" b="0" i="1" dirty="0"/>
          </a:p>
        </p:txBody>
      </p:sp>
      <p:sp>
        <p:nvSpPr>
          <p:cNvPr id="163845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altLang="nl-BE" sz="900" b="0" smtClean="0"/>
              <a:t>FIT : coronagerelateerde maatregelen Credendo 2020 06 11</a:t>
            </a:r>
            <a:endParaRPr lang="en-GB" altLang="nl-BE" sz="900" b="0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45CEB298-295E-46BD-BF35-6D8823D88BEC}" type="slidenum">
              <a:rPr lang="en-GB" altLang="en-US" sz="900" b="0" smtClean="0"/>
              <a:pPr eaLnBrk="1" hangingPunct="1">
                <a:spcAft>
                  <a:spcPct val="0"/>
                </a:spcAft>
              </a:pPr>
              <a:t>16</a:t>
            </a:fld>
            <a:endParaRPr lang="en-GB" altLang="en-US" sz="900" b="0" smtClean="0"/>
          </a:p>
        </p:txBody>
      </p:sp>
      <p:graphicFrame>
        <p:nvGraphicFramePr>
          <p:cNvPr id="16" name="Diagram 15"/>
          <p:cNvGraphicFramePr/>
          <p:nvPr/>
        </p:nvGraphicFramePr>
        <p:xfrm>
          <a:off x="755576" y="1397000"/>
          <a:ext cx="698477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0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08000" y="2017180"/>
            <a:ext cx="6768456" cy="4436155"/>
          </a:xfrm>
        </p:spPr>
        <p:txBody>
          <a:bodyPr/>
          <a:lstStyle/>
          <a:p>
            <a:pPr marL="0" indent="0" eaLnBrk="1" hangingPunct="1">
              <a:spcAft>
                <a:spcPts val="3400"/>
              </a:spcAft>
            </a:pPr>
            <a:r>
              <a:rPr lang="en-GB" altLang="fr-FR" dirty="0" smtClean="0">
                <a:latin typeface="Arial" charset="0"/>
                <a:cs typeface="Arial" charset="0"/>
              </a:rPr>
              <a:t>“The Great Lockdown”:</a:t>
            </a:r>
          </a:p>
          <a:p>
            <a:pPr marL="0" indent="0" eaLnBrk="1" hangingPunct="1">
              <a:spcAft>
                <a:spcPts val="3400"/>
              </a:spcAft>
            </a:pPr>
            <a:r>
              <a:rPr lang="en-GB" altLang="fr-FR" dirty="0" smtClean="0">
                <a:latin typeface="Arial" charset="0"/>
                <a:cs typeface="Arial" charset="0"/>
              </a:rPr>
              <a:t>Credendo ECA support mechanisms</a:t>
            </a:r>
          </a:p>
          <a:p>
            <a:pPr marL="457200" indent="-457200" eaLnBrk="1" hangingPunct="1"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GB" altLang="fr-FR" dirty="0" smtClean="0">
                <a:latin typeface="Arial" charset="0"/>
                <a:cs typeface="Arial" charset="0"/>
              </a:rPr>
              <a:t>Credendo Bridge Guarantee</a:t>
            </a:r>
          </a:p>
          <a:p>
            <a:pPr marL="457200" indent="-457200" eaLnBrk="1" hangingPunct="1"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GB" altLang="fr-FR" dirty="0" smtClean="0">
                <a:latin typeface="Arial" charset="0"/>
                <a:cs typeface="Arial" charset="0"/>
              </a:rPr>
              <a:t>Reinsurance program</a:t>
            </a:r>
            <a:endParaRPr lang="en-US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eaLnBrk="1" hangingPunct="1">
              <a:spcAft>
                <a:spcPts val="3400"/>
              </a:spcAft>
            </a:pPr>
            <a:r>
              <a:rPr lang="en-US" altLang="fr-FR" dirty="0" smtClean="0">
                <a:latin typeface="Arial" charset="0"/>
                <a:cs typeface="Arial" charset="0"/>
              </a:rPr>
              <a:t>Helping exporters overcome COVID-19 crisis:</a:t>
            </a:r>
          </a:p>
          <a:p>
            <a:pPr marL="0" indent="0" eaLnBrk="1" hangingPunct="1">
              <a:spcAft>
                <a:spcPts val="3400"/>
              </a:spcAft>
            </a:pPr>
            <a:r>
              <a:rPr lang="en-US" altLang="fr-FR" dirty="0" smtClean="0">
                <a:latin typeface="Arial" charset="0"/>
                <a:cs typeface="Arial" charset="0"/>
              </a:rPr>
              <a:t>Credendo ECA’s Bridge Guarantee</a:t>
            </a:r>
          </a:p>
          <a:p>
            <a:pPr marL="0" indent="0" eaLnBrk="1" hangingPunct="1">
              <a:spcAft>
                <a:spcPts val="3400"/>
              </a:spcAft>
            </a:pPr>
            <a:endParaRPr lang="en-US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96" y="2423757"/>
            <a:ext cx="4164394" cy="20602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Credendo Bridge Guarantee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9220" y="401325"/>
            <a:ext cx="2230243" cy="3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1160581"/>
            <a:ext cx="1260000" cy="12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8" y="2508759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Trade Credit Insurance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58" y="4413465"/>
            <a:ext cx="1260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200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1" y="1160581"/>
            <a:ext cx="1260000" cy="12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5702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Bonding (Surety)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2" y="1154859"/>
            <a:ext cx="1260000" cy="12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0008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Investment Insurance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9" y="4413465"/>
            <a:ext cx="1260000" cy="12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2424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Financial guarantees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0" y="4413465"/>
            <a:ext cx="1260000" cy="12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862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Reinsurance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70388" y="3905814"/>
            <a:ext cx="407324" cy="3152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20795" y="4208951"/>
            <a:ext cx="2443942" cy="21031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37267" y="201464"/>
            <a:ext cx="3079630" cy="468923"/>
          </a:xfrm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en-US" sz="2100" dirty="0" smtClean="0">
                <a:latin typeface="Arial" panose="020B0604020202020204" pitchFamily="34" charset="0"/>
              </a:rPr>
              <a:t>About </a:t>
            </a:r>
            <a:r>
              <a:rPr lang="en-US" sz="2100" dirty="0">
                <a:latin typeface="Arial" panose="020B0604020202020204" pitchFamily="34" charset="0"/>
              </a:rPr>
              <a:t>C</a:t>
            </a:r>
            <a:r>
              <a:rPr lang="en-US" sz="2100" dirty="0" smtClean="0">
                <a:latin typeface="Arial" panose="020B0604020202020204" pitchFamily="34" charset="0"/>
              </a:rPr>
              <a:t>redendo</a:t>
            </a:r>
            <a:endParaRPr lang="en-US" sz="2100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23011" r="27096" b="9664"/>
          <a:stretch/>
        </p:blipFill>
        <p:spPr>
          <a:xfrm>
            <a:off x="0" y="17584"/>
            <a:ext cx="9144000" cy="68404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4691" y="143262"/>
            <a:ext cx="3710596" cy="2627647"/>
          </a:xfrm>
          <a:prstGeom prst="rect">
            <a:avLst/>
          </a:prstGeom>
          <a:solidFill>
            <a:schemeClr val="accent4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23600" y="1114401"/>
            <a:ext cx="3300208" cy="1545672"/>
          </a:xfrm>
          <a:prstGeom prst="rect">
            <a:avLst/>
          </a:prstGeom>
          <a:noFill/>
        </p:spPr>
        <p:txBody>
          <a:bodyPr anchor="ctr"/>
          <a:lstStyle>
            <a:lvl1pPr marL="0" indent="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285750">
              <a:lnSpc>
                <a:spcPts val="1500"/>
              </a:lnSpc>
              <a:buClr>
                <a:srgbClr val="E3681F"/>
              </a:buClr>
              <a:buFont typeface="Arial" panose="020B0604020202020204" pitchFamily="34" charset="0"/>
              <a:buChar char="&gt;"/>
              <a:defRPr/>
            </a:pPr>
            <a:r>
              <a:rPr lang="en-US" sz="1600" spc="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sz="1600" spc="38" dirty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credit insurance </a:t>
            </a:r>
            <a:r>
              <a:rPr lang="en-US" sz="1600" spc="38" dirty="0" smtClean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pPr marL="74250" lvl="1">
              <a:lnSpc>
                <a:spcPts val="1500"/>
              </a:lnSpc>
              <a:buClr>
                <a:srgbClr val="E3681F"/>
              </a:buClr>
              <a:defRPr/>
            </a:pPr>
            <a:endParaRPr lang="en-US" sz="1600" spc="3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>
              <a:lnSpc>
                <a:spcPts val="1500"/>
              </a:lnSpc>
              <a:buClr>
                <a:srgbClr val="E3681F"/>
              </a:buClr>
              <a:buFont typeface="Arial" panose="020B0604020202020204" pitchFamily="34" charset="0"/>
              <a:buChar char="&gt;"/>
              <a:defRPr/>
            </a:pPr>
            <a:r>
              <a:rPr lang="en-US" sz="1600" spc="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spc="38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 </a:t>
            </a:r>
            <a:r>
              <a:rPr lang="en-US" sz="1600" spc="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and political </a:t>
            </a:r>
            <a:r>
              <a:rPr lang="en-US" sz="1600" spc="38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  <a:p>
            <a:pPr marL="360000" lvl="1" indent="-285750">
              <a:lnSpc>
                <a:spcPts val="1500"/>
              </a:lnSpc>
              <a:buClr>
                <a:srgbClr val="E3681F"/>
              </a:buClr>
              <a:buFont typeface="Arial" panose="020B0604020202020204" pitchFamily="34" charset="0"/>
              <a:buChar char="&gt;"/>
              <a:defRPr/>
            </a:pPr>
            <a:endParaRPr lang="en-US" sz="1600" spc="3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>
              <a:lnSpc>
                <a:spcPts val="1500"/>
              </a:lnSpc>
              <a:buClr>
                <a:srgbClr val="E3681F"/>
              </a:buClr>
              <a:buFont typeface="Arial" panose="020B0604020202020204" pitchFamily="34" charset="0"/>
              <a:buChar char="&gt;"/>
              <a:defRPr/>
            </a:pPr>
            <a:r>
              <a:rPr lang="en-US" sz="1600" spc="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spc="38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ctive </a:t>
            </a:r>
            <a:r>
              <a:rPr lang="en-US" sz="1600" spc="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segments of trade </a:t>
            </a:r>
            <a:r>
              <a:rPr lang="en-US" sz="1600" spc="38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insurance</a:t>
            </a:r>
          </a:p>
          <a:p>
            <a:pPr>
              <a:lnSpc>
                <a:spcPts val="1500"/>
              </a:lnSpc>
              <a:defRPr/>
            </a:pPr>
            <a:endParaRPr lang="en-US" sz="1600" spc="3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endParaRPr lang="en-US" sz="1600" spc="38" dirty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690" y="3584596"/>
            <a:ext cx="3710595" cy="3231839"/>
            <a:chOff x="4668982" y="3643745"/>
            <a:chExt cx="3890707" cy="3231839"/>
          </a:xfrm>
        </p:grpSpPr>
        <p:sp>
          <p:nvSpPr>
            <p:cNvPr id="10" name="Rectangle 9"/>
            <p:cNvSpPr/>
            <p:nvPr/>
          </p:nvSpPr>
          <p:spPr>
            <a:xfrm>
              <a:off x="4668982" y="3643745"/>
              <a:ext cx="3890707" cy="3231839"/>
            </a:xfrm>
            <a:prstGeom prst="rect">
              <a:avLst/>
            </a:prstGeom>
            <a:solidFill>
              <a:schemeClr val="accent4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360000" lvl="1" indent="-285750">
                <a:lnSpc>
                  <a:spcPts val="1500"/>
                </a:lnSpc>
                <a:buClr>
                  <a:srgbClr val="E3681F"/>
                </a:buClr>
                <a:buFont typeface="Arial" panose="020B0604020202020204" pitchFamily="34" charset="0"/>
                <a:buChar char="&gt;"/>
                <a:defRPr/>
              </a:pPr>
              <a:endParaRPr lang="en-US" sz="1600" spc="38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0000" lvl="1" indent="-285750">
                <a:lnSpc>
                  <a:spcPts val="1500"/>
                </a:lnSpc>
                <a:buClr>
                  <a:srgbClr val="E3681F"/>
                </a:buClr>
                <a:buFont typeface="Arial" panose="020B0604020202020204" pitchFamily="34" charset="0"/>
                <a:buChar char="&gt;"/>
                <a:defRPr/>
              </a:pPr>
              <a:r>
                <a:rPr lang="en-US" sz="1700" spc="38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 </a:t>
              </a:r>
              <a:r>
                <a:rPr lang="en-US" sz="1700" spc="3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14 countries in Europe 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9331" y="4093021"/>
              <a:ext cx="3050358" cy="2782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08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</a:t>
            </a:r>
            <a:r>
              <a:rPr lang="en-GB" altLang="nl-BE" dirty="0" smtClean="0"/>
              <a:t> </a:t>
            </a:r>
            <a:r>
              <a:rPr lang="en-GB" altLang="nl-BE" dirty="0" smtClean="0">
                <a:solidFill>
                  <a:schemeClr val="tx2"/>
                </a:solidFill>
              </a:rPr>
              <a:t>Guarantee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Background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2" y="1436471"/>
            <a:ext cx="7416055" cy="4757053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Exports </a:t>
            </a:r>
            <a:r>
              <a:rPr lang="en-GB" dirty="0"/>
              <a:t>: &gt;85% of Belgian GDP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COVID-19 crisis is origin of cash flow problems at Belgian exporting companies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Restart of Belgian economy and exports require bridge loans by banks (government initiative)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 smtClean="0"/>
              <a:t>Similarities with financial crisis 2008 - 2009 :</a:t>
            </a:r>
            <a:endParaRPr lang="en-GB" dirty="0" smtClean="0"/>
          </a:p>
          <a:p>
            <a:pPr lvl="3">
              <a:spcAft>
                <a:spcPts val="1200"/>
              </a:spcAft>
              <a:buFontTx/>
              <a:buChar char="-"/>
            </a:pPr>
            <a:r>
              <a:rPr lang="en-GB" altLang="en-US" b="0" dirty="0" smtClean="0"/>
              <a:t>All Belgian companies (not only SME’s): need for new financing/liquidity but possibly hard to obtain</a:t>
            </a:r>
          </a:p>
          <a:p>
            <a:pPr lvl="3">
              <a:spcAft>
                <a:spcPts val="1200"/>
              </a:spcAft>
              <a:buFontTx/>
              <a:buChar char="-"/>
            </a:pPr>
            <a:r>
              <a:rPr lang="en-GB" altLang="en-US" b="0" dirty="0" smtClean="0"/>
              <a:t>Banks: capital restraints hamper capacity to provide required financing/liquidity</a:t>
            </a:r>
          </a:p>
          <a:p>
            <a:pPr lvl="8">
              <a:spcAft>
                <a:spcPts val="1200"/>
              </a:spcAft>
            </a:pPr>
            <a:r>
              <a:rPr lang="en-GB" altLang="en-US" dirty="0" smtClean="0"/>
              <a:t>	Credendo tackles this “hurdle” by risk participating behind the bank: </a:t>
            </a:r>
            <a:r>
              <a:rPr lang="en-GB" altLang="en-US" dirty="0"/>
              <a:t>	</a:t>
            </a:r>
            <a:r>
              <a:rPr lang="en-GB" altLang="en-US" dirty="0" smtClean="0"/>
              <a:t>“Credendo bridge guarantee”</a:t>
            </a:r>
          </a:p>
          <a:p>
            <a:pPr marL="0" lvl="2" indent="0">
              <a:spcAft>
                <a:spcPts val="1200"/>
              </a:spcAft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lvl="2"/>
            <a:endParaRPr lang="en-GB" b="1" dirty="0" smtClean="0"/>
          </a:p>
          <a:p>
            <a:pPr marL="162000" lvl="3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162000" lvl="3" indent="0">
              <a:buNone/>
            </a:pP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>
              <a:solidFill>
                <a:schemeClr val="tx2"/>
              </a:solidFill>
            </a:endParaRPr>
          </a:p>
          <a:p>
            <a:pPr lvl="3"/>
            <a:endParaRPr lang="en-GB" dirty="0" smtClean="0"/>
          </a:p>
          <a:p>
            <a:pPr lvl="1"/>
            <a:endParaRPr lang="en-GB" b="1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707949" y="5013176"/>
            <a:ext cx="504056" cy="20860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2" y="1389600"/>
            <a:ext cx="8280151" cy="4680000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GB" dirty="0" smtClean="0"/>
              <a:t>Ensuring that Belgian </a:t>
            </a:r>
            <a:r>
              <a:rPr lang="en-GB" dirty="0" smtClean="0">
                <a:solidFill>
                  <a:schemeClr val="tx2"/>
                </a:solidFill>
              </a:rPr>
              <a:t>exporting</a:t>
            </a:r>
            <a:r>
              <a:rPr lang="en-GB" dirty="0" smtClean="0"/>
              <a:t> companies (SME’s in particular) have access to the necessary credit lines they need </a:t>
            </a:r>
            <a:r>
              <a:rPr lang="en-GB" dirty="0"/>
              <a:t>to finance (“</a:t>
            </a:r>
            <a:r>
              <a:rPr lang="en-GB" dirty="0" err="1"/>
              <a:t>brigde</a:t>
            </a:r>
            <a:r>
              <a:rPr lang="en-GB" dirty="0"/>
              <a:t>”) </a:t>
            </a:r>
            <a:r>
              <a:rPr lang="en-GB" dirty="0" smtClean="0">
                <a:solidFill>
                  <a:schemeClr val="tx2"/>
                </a:solidFill>
              </a:rPr>
              <a:t>their liquidity requirements </a:t>
            </a:r>
            <a:r>
              <a:rPr lang="en-GB" dirty="0" smtClean="0"/>
              <a:t> in Belgium for the next 12 months in order to avoid a systemic crisis in the country</a:t>
            </a:r>
          </a:p>
          <a:p>
            <a:pPr lvl="2"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First demand guarantee </a:t>
            </a:r>
            <a:r>
              <a:rPr lang="en-GB" dirty="0" smtClean="0"/>
              <a:t>product offered to financial institutions operating </a:t>
            </a:r>
            <a:r>
              <a:rPr lang="en-GB" dirty="0"/>
              <a:t>in </a:t>
            </a:r>
            <a:r>
              <a:rPr lang="en-GB" dirty="0" smtClean="0"/>
              <a:t>Belgium, covering up to </a:t>
            </a:r>
            <a:r>
              <a:rPr lang="en-GB" dirty="0" smtClean="0">
                <a:solidFill>
                  <a:schemeClr val="tx2"/>
                </a:solidFill>
              </a:rPr>
              <a:t>80%</a:t>
            </a:r>
            <a:r>
              <a:rPr lang="en-GB" dirty="0" smtClean="0"/>
              <a:t> or EUR 10 M of the credit risk related to new loans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Guaranteed loans will finance the </a:t>
            </a:r>
            <a:r>
              <a:rPr lang="en-GB" dirty="0" smtClean="0">
                <a:solidFill>
                  <a:schemeClr val="tx2"/>
                </a:solidFill>
              </a:rPr>
              <a:t>working capital and investment needs </a:t>
            </a:r>
            <a:r>
              <a:rPr lang="en-GB" dirty="0" smtClean="0"/>
              <a:t>of the borrower</a:t>
            </a:r>
          </a:p>
          <a:p>
            <a:pPr lvl="2"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No </a:t>
            </a:r>
            <a:r>
              <a:rPr lang="en-GB" dirty="0">
                <a:solidFill>
                  <a:schemeClr val="tx2"/>
                </a:solidFill>
              </a:rPr>
              <a:t>additional cost </a:t>
            </a:r>
            <a:r>
              <a:rPr lang="en-GB" dirty="0"/>
              <a:t>for </a:t>
            </a:r>
            <a:r>
              <a:rPr lang="en-GB" dirty="0" smtClean="0"/>
              <a:t>borrowers and immediate positive impact on banks’ capital requirements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Falls under </a:t>
            </a:r>
            <a:r>
              <a:rPr lang="en-GB" dirty="0" smtClean="0">
                <a:solidFill>
                  <a:schemeClr val="tx2"/>
                </a:solidFill>
              </a:rPr>
              <a:t>existing framework agreement </a:t>
            </a:r>
            <a:r>
              <a:rPr lang="en-GB" dirty="0" smtClean="0"/>
              <a:t>with the banks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en-GB" dirty="0" smtClean="0"/>
              <a:t>Enhancement of the EUR 50 </a:t>
            </a:r>
            <a:r>
              <a:rPr lang="en-GB" dirty="0" err="1" smtClean="0"/>
              <a:t>Bn</a:t>
            </a:r>
            <a:r>
              <a:rPr lang="en-GB" dirty="0" smtClean="0"/>
              <a:t> Belgian State Guarantee scheme (Royal Decree of 14 April 2020)</a:t>
            </a:r>
          </a:p>
          <a:p>
            <a:pPr lvl="1"/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8313" y="6543675"/>
            <a:ext cx="3600450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FIT : </a:t>
            </a:r>
            <a:r>
              <a:rPr lang="nl-NL" dirty="0" err="1" smtClean="0"/>
              <a:t>coronagerelateerde</a:t>
            </a:r>
            <a:r>
              <a:rPr lang="nl-NL" dirty="0" smtClean="0"/>
              <a:t> steunmaatregelen van </a:t>
            </a:r>
            <a:r>
              <a:rPr lang="nl-NL" dirty="0" err="1" smtClean="0"/>
              <a:t>Cedendo</a:t>
            </a:r>
            <a:r>
              <a:rPr lang="nl-NL" dirty="0" smtClean="0"/>
              <a:t> 2020 06 11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14312" y="6543675"/>
            <a:ext cx="254000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E7C8D9-8C6F-406A-8ACC-5B1E2F2F86B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30882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2" y="1389600"/>
            <a:ext cx="8280151" cy="4680000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GB" dirty="0" smtClean="0"/>
              <a:t>Eligible for </a:t>
            </a:r>
            <a:r>
              <a:rPr lang="en-GB" dirty="0">
                <a:solidFill>
                  <a:srgbClr val="E3681F"/>
                </a:solidFill>
              </a:rPr>
              <a:t>Belgian</a:t>
            </a:r>
            <a:r>
              <a:rPr lang="en-GB" dirty="0" smtClean="0"/>
              <a:t> companies with </a:t>
            </a:r>
            <a:r>
              <a:rPr lang="en-GB" dirty="0" smtClean="0">
                <a:solidFill>
                  <a:srgbClr val="E3681F"/>
                </a:solidFill>
              </a:rPr>
              <a:t>international operations</a:t>
            </a:r>
            <a:r>
              <a:rPr lang="en-GB" dirty="0" smtClean="0"/>
              <a:t> (i.e. whose exports represent at least 30% of their turnovers)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Borrower must </a:t>
            </a:r>
            <a:r>
              <a:rPr lang="en-GB" dirty="0" smtClean="0">
                <a:solidFill>
                  <a:schemeClr val="tx2"/>
                </a:solidFill>
              </a:rPr>
              <a:t>not be in financial difficulty on 31 December 2019 </a:t>
            </a:r>
            <a:r>
              <a:rPr lang="en-GB" dirty="0" smtClean="0"/>
              <a:t>(as per EC regulation)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Borrower must not have payment arrears on its outstanding credits on 1 February 2020, nor be subject of a credit restructuring by its banks on 31 January 2020</a:t>
            </a:r>
          </a:p>
          <a:p>
            <a:pPr lvl="2">
              <a:lnSpc>
                <a:spcPct val="150000"/>
              </a:lnSpc>
            </a:pPr>
            <a:endParaRPr lang="en-GB" dirty="0" smtClean="0"/>
          </a:p>
          <a:p>
            <a:pPr lvl="1"/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8313" y="6524625"/>
            <a:ext cx="3600450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FIT : </a:t>
            </a:r>
            <a:r>
              <a:rPr lang="nl-NL" dirty="0" err="1" smtClean="0"/>
              <a:t>coronagerelateerde</a:t>
            </a:r>
            <a:r>
              <a:rPr lang="nl-NL" dirty="0" smtClean="0"/>
              <a:t> steunmaatregelen van </a:t>
            </a:r>
            <a:r>
              <a:rPr lang="nl-NL" dirty="0" err="1" smtClean="0"/>
              <a:t>Cedendo</a:t>
            </a:r>
            <a:r>
              <a:rPr lang="nl-NL" dirty="0" smtClean="0"/>
              <a:t> 2020 06 11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91187" y="6510746"/>
            <a:ext cx="254000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E7C8D9-8C6F-406A-8ACC-5B1E2F2F86B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Key requirements – borrower</a:t>
            </a:r>
          </a:p>
        </p:txBody>
      </p:sp>
    </p:spTree>
    <p:extLst>
      <p:ext uri="{BB962C8B-B14F-4D97-AF65-F5344CB8AC3E}">
        <p14:creationId xmlns:p14="http://schemas.microsoft.com/office/powerpoint/2010/main" val="2764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2" y="1225052"/>
            <a:ext cx="8280151" cy="499172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GB" dirty="0" smtClean="0"/>
              <a:t>Credit needs to </a:t>
            </a:r>
            <a:r>
              <a:rPr lang="en-GB" dirty="0" smtClean="0">
                <a:solidFill>
                  <a:schemeClr val="tx2"/>
                </a:solidFill>
              </a:rPr>
              <a:t>fall under the EUR 50 </a:t>
            </a:r>
            <a:r>
              <a:rPr lang="en-GB" dirty="0" err="1" smtClean="0">
                <a:solidFill>
                  <a:schemeClr val="tx2"/>
                </a:solidFill>
              </a:rPr>
              <a:t>Bn</a:t>
            </a:r>
            <a:r>
              <a:rPr lang="en-GB" dirty="0">
                <a:solidFill>
                  <a:schemeClr val="tx2"/>
                </a:solidFill>
              </a:rPr>
              <a:t> Belgian State Guarantee scheme </a:t>
            </a:r>
            <a:r>
              <a:rPr lang="en-GB" dirty="0"/>
              <a:t>(Royal Decree of 14 April 2020)</a:t>
            </a:r>
            <a:endParaRPr lang="en-GB" dirty="0" smtClean="0"/>
          </a:p>
          <a:p>
            <a:pPr lvl="2">
              <a:lnSpc>
                <a:spcPct val="150000"/>
              </a:lnSpc>
            </a:pPr>
            <a:r>
              <a:rPr lang="en-GB" dirty="0" smtClean="0"/>
              <a:t>Credit needs to finance the </a:t>
            </a:r>
            <a:r>
              <a:rPr lang="en-GB" dirty="0" smtClean="0">
                <a:solidFill>
                  <a:schemeClr val="tx2"/>
                </a:solidFill>
              </a:rPr>
              <a:t>liquidity needs for the coming 12 months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Interest margin charged by the bank on the loan is capped at 1,25% p.a.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Only new credits that are granted </a:t>
            </a:r>
            <a:r>
              <a:rPr lang="en-GB" dirty="0" smtClean="0">
                <a:solidFill>
                  <a:schemeClr val="tx2"/>
                </a:solidFill>
              </a:rPr>
              <a:t>between 1 April 2020 and 30 September 2020 </a:t>
            </a:r>
            <a:r>
              <a:rPr lang="en-GB" dirty="0" smtClean="0"/>
              <a:t>are considered (no refinancing of existing loans)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Amount of the credit can </a:t>
            </a:r>
            <a:r>
              <a:rPr lang="en-GB" dirty="0" smtClean="0">
                <a:solidFill>
                  <a:schemeClr val="tx2"/>
                </a:solidFill>
              </a:rPr>
              <a:t>not exceed</a:t>
            </a:r>
            <a:r>
              <a:rPr lang="en-GB" dirty="0" smtClean="0"/>
              <a:t>:</a:t>
            </a:r>
          </a:p>
          <a:p>
            <a:pPr lvl="3"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Double the annual wage bill </a:t>
            </a:r>
            <a:r>
              <a:rPr lang="en-GB" dirty="0" smtClean="0"/>
              <a:t>of the borrower, or</a:t>
            </a:r>
          </a:p>
          <a:p>
            <a:pPr lvl="3"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25%</a:t>
            </a:r>
            <a:r>
              <a:rPr lang="en-GB" dirty="0" smtClean="0"/>
              <a:t> of the borrower’s 2019 </a:t>
            </a:r>
            <a:r>
              <a:rPr lang="en-GB" dirty="0" smtClean="0">
                <a:solidFill>
                  <a:schemeClr val="tx2"/>
                </a:solidFill>
              </a:rPr>
              <a:t>turnover</a:t>
            </a:r>
          </a:p>
          <a:p>
            <a:pPr marL="162000" lvl="3" indent="0">
              <a:lnSpc>
                <a:spcPct val="150000"/>
              </a:lnSpc>
              <a:buNone/>
            </a:pPr>
            <a:r>
              <a:rPr lang="en-GB" dirty="0" smtClean="0"/>
              <a:t>Exceptionally, the above two criteria can be breached when they don’t represent a good proxy of the actual liquidity needs of the borrower for the next 12 months</a:t>
            </a:r>
          </a:p>
          <a:p>
            <a:pPr lvl="1"/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8313" y="6521360"/>
            <a:ext cx="3600450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FIT : </a:t>
            </a:r>
            <a:r>
              <a:rPr lang="nl-NL" dirty="0" err="1" smtClean="0"/>
              <a:t>coronagerelateerde</a:t>
            </a:r>
            <a:r>
              <a:rPr lang="nl-NL" dirty="0" smtClean="0"/>
              <a:t> steunmaatregelen van </a:t>
            </a:r>
            <a:r>
              <a:rPr lang="nl-NL" dirty="0" err="1" smtClean="0"/>
              <a:t>Cedendo</a:t>
            </a:r>
            <a:r>
              <a:rPr lang="nl-NL" dirty="0" smtClean="0"/>
              <a:t> 2020 06 11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05837" y="6521360"/>
            <a:ext cx="252413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E7C8D9-8C6F-406A-8ACC-5B1E2F2F86B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2000" i="1" dirty="0" smtClean="0"/>
              <a:t>Key requirements – </a:t>
            </a:r>
            <a:r>
              <a:rPr lang="en-GB" altLang="nl-BE" sz="1800" i="1" dirty="0" smtClean="0"/>
              <a:t>credit</a:t>
            </a:r>
            <a:r>
              <a:rPr lang="en-GB" altLang="nl-BE" sz="2000" i="1" dirty="0" smtClean="0"/>
              <a:t> agreement</a:t>
            </a:r>
          </a:p>
        </p:txBody>
      </p:sp>
    </p:spTree>
    <p:extLst>
      <p:ext uri="{BB962C8B-B14F-4D97-AF65-F5344CB8AC3E}">
        <p14:creationId xmlns:p14="http://schemas.microsoft.com/office/powerpoint/2010/main" val="3887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2" y="1389600"/>
            <a:ext cx="8280151" cy="4680000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Maximum</a:t>
            </a:r>
            <a:r>
              <a:rPr lang="en-GB" dirty="0" smtClean="0"/>
              <a:t> guarantee amount : </a:t>
            </a:r>
            <a:r>
              <a:rPr lang="en-GB" dirty="0" smtClean="0">
                <a:solidFill>
                  <a:schemeClr val="tx2"/>
                </a:solidFill>
              </a:rPr>
              <a:t>EUR 10 M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Guaranteed percentage ranges between 20% and </a:t>
            </a:r>
            <a:r>
              <a:rPr lang="en-GB" dirty="0" smtClean="0">
                <a:solidFill>
                  <a:schemeClr val="tx2"/>
                </a:solidFill>
              </a:rPr>
              <a:t>80%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Maximum tenor : </a:t>
            </a:r>
            <a:r>
              <a:rPr lang="en-GB" dirty="0" smtClean="0">
                <a:solidFill>
                  <a:schemeClr val="tx2"/>
                </a:solidFill>
              </a:rPr>
              <a:t>12 months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Pricing : </a:t>
            </a:r>
            <a:r>
              <a:rPr lang="en-GB" dirty="0" err="1" smtClean="0"/>
              <a:t>Credendo’s</a:t>
            </a:r>
            <a:r>
              <a:rPr lang="en-GB" dirty="0" smtClean="0"/>
              <a:t> pricing is set as </a:t>
            </a:r>
            <a:r>
              <a:rPr lang="en-GB" dirty="0" smtClean="0">
                <a:solidFill>
                  <a:schemeClr val="tx2"/>
                </a:solidFill>
              </a:rPr>
              <a:t>100% of the bank’s net margin </a:t>
            </a:r>
            <a:r>
              <a:rPr lang="en-GB" dirty="0" smtClean="0"/>
              <a:t>(i.e. the interest margin less the bank’s cost of funds), pro rata </a:t>
            </a:r>
            <a:r>
              <a:rPr lang="en-GB" dirty="0" err="1" smtClean="0"/>
              <a:t>Credendo’s</a:t>
            </a:r>
            <a:r>
              <a:rPr lang="en-GB" dirty="0" smtClean="0"/>
              <a:t> guaranteed portion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Offered on </a:t>
            </a:r>
            <a:r>
              <a:rPr lang="en-GB" dirty="0" err="1" smtClean="0">
                <a:solidFill>
                  <a:schemeClr val="tx2"/>
                </a:solidFill>
              </a:rPr>
              <a:t>pari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passu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>terms: Credendo shares in all general and credit-agreement specific securities that the bank benefits from</a:t>
            </a:r>
          </a:p>
          <a:p>
            <a:pPr lvl="2">
              <a:lnSpc>
                <a:spcPct val="150000"/>
              </a:lnSpc>
            </a:pPr>
            <a:endParaRPr lang="en-GB" dirty="0" smtClean="0"/>
          </a:p>
          <a:p>
            <a:pPr lvl="2">
              <a:lnSpc>
                <a:spcPct val="150000"/>
              </a:lnSpc>
            </a:pPr>
            <a:endParaRPr lang="en-GB" dirty="0" smtClean="0"/>
          </a:p>
          <a:p>
            <a:pPr lvl="1"/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8313" y="6536862"/>
            <a:ext cx="3600450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 smtClean="0"/>
              <a:t>FIT : </a:t>
            </a:r>
            <a:r>
              <a:rPr lang="nl-NL" dirty="0" err="1" smtClean="0"/>
              <a:t>coronagerelateerde</a:t>
            </a:r>
            <a:r>
              <a:rPr lang="nl-NL" dirty="0" smtClean="0"/>
              <a:t> steunmaatregelen van </a:t>
            </a:r>
            <a:r>
              <a:rPr lang="nl-NL" dirty="0" err="1" smtClean="0"/>
              <a:t>Cedendo</a:t>
            </a:r>
            <a:r>
              <a:rPr lang="nl-NL" dirty="0" smtClean="0"/>
              <a:t> 2020 06 11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05837" y="6542295"/>
            <a:ext cx="252413" cy="179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E7C8D9-8C6F-406A-8ACC-5B1E2F2F86B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Key requirements – Credendo Bridge Guarantee</a:t>
            </a:r>
          </a:p>
        </p:txBody>
      </p:sp>
    </p:spTree>
    <p:extLst>
      <p:ext uri="{BB962C8B-B14F-4D97-AF65-F5344CB8AC3E}">
        <p14:creationId xmlns:p14="http://schemas.microsoft.com/office/powerpoint/2010/main" val="10379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2" y="1196752"/>
            <a:ext cx="8208144" cy="5184575"/>
          </a:xfrm>
        </p:spPr>
        <p:txBody>
          <a:bodyPr/>
          <a:lstStyle/>
          <a:p>
            <a:pPr marL="0" lvl="2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tx2"/>
                </a:solidFill>
              </a:rPr>
              <a:t>Maximum amount of the CBG :</a:t>
            </a:r>
            <a:endParaRPr lang="en-GB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turnover of the SME : 		€ 45mio for the year 2019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Equity position of the borrower : 	€ 10mio as of 31/12/2019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Amount of the bridge loan :		€ 4 </a:t>
            </a:r>
            <a:r>
              <a:rPr lang="en-GB" sz="1500" dirty="0" err="1" smtClean="0"/>
              <a:t>mio</a:t>
            </a:r>
            <a:endParaRPr lang="en-GB" sz="1500" dirty="0" smtClean="0"/>
          </a:p>
          <a:p>
            <a:pPr lvl="1"/>
            <a:endParaRPr lang="en-GB" sz="1500" dirty="0"/>
          </a:p>
          <a:p>
            <a:pPr lvl="1"/>
            <a:r>
              <a:rPr lang="en-GB" sz="1500" dirty="0" smtClean="0"/>
              <a:t>The CBG amount would be </a:t>
            </a:r>
            <a:r>
              <a:rPr lang="en-GB" sz="1500" u="sng" dirty="0" smtClean="0"/>
              <a:t>the lesser of</a:t>
            </a:r>
            <a:r>
              <a:rPr lang="en-GB" sz="1500" dirty="0" smtClean="0"/>
              <a:t>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500" dirty="0" smtClean="0"/>
              <a:t>€ 10mio;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500" dirty="0" smtClean="0"/>
              <a:t>80% of € 4mio = € 3,2mio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500" dirty="0" smtClean="0"/>
              <a:t>30% of the borrower’s equity on 31/12/2019 = € 3mio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0" lvl="2" indent="0">
              <a:buNone/>
            </a:pPr>
            <a:r>
              <a:rPr lang="en-GB" sz="1500" dirty="0" smtClean="0"/>
              <a:t>The CBG amount would thus be limited to € 3mio, which is a 75% guarantee.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5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Example</a:t>
            </a:r>
            <a:endParaRPr lang="en-GB" altLang="nl-BE" i="1" dirty="0" smtClean="0"/>
          </a:p>
        </p:txBody>
      </p:sp>
    </p:spTree>
    <p:extLst>
      <p:ext uri="{BB962C8B-B14F-4D97-AF65-F5344CB8AC3E}">
        <p14:creationId xmlns:p14="http://schemas.microsoft.com/office/powerpoint/2010/main" val="2810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2" y="1196752"/>
            <a:ext cx="8208144" cy="5184575"/>
          </a:xfrm>
        </p:spPr>
        <p:txBody>
          <a:bodyPr/>
          <a:lstStyle/>
          <a:p>
            <a:pPr marL="0" lvl="2" indent="0">
              <a:lnSpc>
                <a:spcPct val="150000"/>
              </a:lnSpc>
              <a:buNone/>
            </a:pPr>
            <a:r>
              <a:rPr lang="en-GB" sz="1800" b="1" dirty="0" smtClean="0">
                <a:solidFill>
                  <a:schemeClr val="tx2"/>
                </a:solidFill>
              </a:rPr>
              <a:t>Pricing of the CBG :</a:t>
            </a:r>
            <a:endParaRPr lang="en-GB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Interest rate charged by the bank (capped at 125 bps), and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Portfolio Guarantee remuneration, due to the Belgian State : 25 bps (for SME’s) or 50 bps (large corporates)</a:t>
            </a:r>
          </a:p>
          <a:p>
            <a:pPr lvl="1"/>
            <a:endParaRPr lang="en-GB" sz="1500" dirty="0"/>
          </a:p>
          <a:p>
            <a:pPr lvl="1">
              <a:spcAft>
                <a:spcPts val="600"/>
              </a:spcAft>
            </a:pPr>
            <a:r>
              <a:rPr lang="en-GB" sz="1500" dirty="0" smtClean="0"/>
              <a:t>A CBG-covered credit to a SME with the following features 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Amount of the credit :			€ 8mio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Tenor of the credit :				12 months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Interest rate :				125 bps per annum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Bank’s cost of funding :			5 bps per annum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Remuneration fee for the Portfolio Guarantee :	25 bps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CBG guaranteed percentage :			80%</a:t>
            </a:r>
          </a:p>
          <a:p>
            <a:pPr marL="0" lvl="2" indent="0">
              <a:spcAft>
                <a:spcPts val="600"/>
              </a:spcAft>
              <a:buNone/>
            </a:pPr>
            <a:endParaRPr lang="en-GB" sz="1500" dirty="0"/>
          </a:p>
          <a:p>
            <a:pPr marL="0" lvl="2" indent="0">
              <a:spcAft>
                <a:spcPts val="600"/>
              </a:spcAft>
              <a:buNone/>
            </a:pPr>
            <a:r>
              <a:rPr lang="en-GB" sz="1500" dirty="0" smtClean="0"/>
              <a:t>Fee payable by the borrower to the State pursuant to the Portfolio Guarantee :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en-GB" sz="1500" dirty="0"/>
              <a:t>	</a:t>
            </a:r>
            <a:r>
              <a:rPr lang="en-GB" sz="1500" dirty="0" smtClean="0"/>
              <a:t>	25 bps x € 8mio = € 20.000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5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Example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27584" y="5826352"/>
            <a:ext cx="935335" cy="19210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CBG and Portfolio Guarantee : key parameters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14381"/>
              </p:ext>
            </p:extLst>
          </p:nvPr>
        </p:nvGraphicFramePr>
        <p:xfrm>
          <a:off x="468313" y="1405405"/>
          <a:ext cx="7920111" cy="4788119"/>
        </p:xfrm>
        <a:graphic>
          <a:graphicData uri="http://schemas.openxmlformats.org/drawingml/2006/table">
            <a:tbl>
              <a:tblPr firstRow="1" firstCol="1" bandRow="1"/>
              <a:tblGrid>
                <a:gridCol w="2668773">
                  <a:extLst>
                    <a:ext uri="{9D8B030D-6E8A-4147-A177-3AD203B41FA5}">
                      <a16:colId xmlns:a16="http://schemas.microsoft.com/office/drawing/2014/main" val="3473918031"/>
                    </a:ext>
                  </a:extLst>
                </a:gridCol>
                <a:gridCol w="2786162">
                  <a:extLst>
                    <a:ext uri="{9D8B030D-6E8A-4147-A177-3AD203B41FA5}">
                      <a16:colId xmlns:a16="http://schemas.microsoft.com/office/drawing/2014/main" val="2922085817"/>
                    </a:ext>
                  </a:extLst>
                </a:gridCol>
                <a:gridCol w="2465176">
                  <a:extLst>
                    <a:ext uri="{9D8B030D-6E8A-4147-A177-3AD203B41FA5}">
                      <a16:colId xmlns:a16="http://schemas.microsoft.com/office/drawing/2014/main" val="1649970961"/>
                    </a:ext>
                  </a:extLst>
                </a:gridCol>
              </a:tblGrid>
              <a:tr h="3471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Feature/scheme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Credendo Bridge Guarantee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Portfolio Guarantee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0866"/>
                  </a:ext>
                </a:extLst>
              </a:tr>
              <a:tr h="84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beneficiaries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Internationally active companies facing liquidity issues due to COVID-19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Broader scope than the CBG, including, for instance, ‘independent workers’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19324"/>
                  </a:ext>
                </a:extLst>
              </a:tr>
              <a:tr h="1268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Approval 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Case-by-case approval: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CBG only applies to qualifying credits under the Portfolio Guarantee </a:t>
                      </a:r>
                      <a:r>
                        <a:rPr lang="en-GB" sz="11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borrowers fulfilling Credendo’s requirements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Automatic approval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Portfolio Guarantee applies automatically to all qualifying credits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647978"/>
                  </a:ext>
                </a:extLst>
              </a:tr>
              <a:tr h="634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 covered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Non-payment under a single Credit Agreement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loss under a portfolio of qualifying Credit Agreements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662183"/>
                  </a:ext>
                </a:extLst>
              </a:tr>
              <a:tr h="84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cover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First-demand guarantee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Guarantee covering the remaining loss post enforcement of all sureties and guaranties available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807476"/>
                  </a:ext>
                </a:extLst>
              </a:tr>
              <a:tr h="84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Guaranteed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80% (min. 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per tranche depending on the final loss recorded in the portfolio of qualifying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2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0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CBG vs Financial Guarantee : main differences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99821"/>
              </p:ext>
            </p:extLst>
          </p:nvPr>
        </p:nvGraphicFramePr>
        <p:xfrm>
          <a:off x="571848" y="1229938"/>
          <a:ext cx="7920880" cy="4963587"/>
        </p:xfrm>
        <a:graphic>
          <a:graphicData uri="http://schemas.openxmlformats.org/drawingml/2006/table">
            <a:tbl>
              <a:tblPr firstRow="1" firstCol="1" bandRow="1"/>
              <a:tblGrid>
                <a:gridCol w="2204932">
                  <a:extLst>
                    <a:ext uri="{9D8B030D-6E8A-4147-A177-3AD203B41FA5}">
                      <a16:colId xmlns:a16="http://schemas.microsoft.com/office/drawing/2014/main" val="1310835907"/>
                    </a:ext>
                  </a:extLst>
                </a:gridCol>
                <a:gridCol w="2600242">
                  <a:extLst>
                    <a:ext uri="{9D8B030D-6E8A-4147-A177-3AD203B41FA5}">
                      <a16:colId xmlns:a16="http://schemas.microsoft.com/office/drawing/2014/main" val="2719361050"/>
                    </a:ext>
                  </a:extLst>
                </a:gridCol>
                <a:gridCol w="3115706">
                  <a:extLst>
                    <a:ext uri="{9D8B030D-6E8A-4147-A177-3AD203B41FA5}">
                      <a16:colId xmlns:a16="http://schemas.microsoft.com/office/drawing/2014/main" val="2026783630"/>
                    </a:ext>
                  </a:extLst>
                </a:gridCol>
              </a:tblGrid>
              <a:tr h="380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Feature/product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Credendo Bridge Guarantee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Guarantee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59468"/>
                  </a:ext>
                </a:extLst>
              </a:tr>
              <a:tr h="231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12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strict maximum tenor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146101"/>
                  </a:ext>
                </a:extLst>
              </a:tr>
              <a:tr h="231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EUR 10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strict maximum amount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263992"/>
                  </a:ext>
                </a:extLst>
              </a:tr>
              <a:tr h="231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Guaranteed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80% (min. 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449458"/>
                  </a:ext>
                </a:extLst>
              </a:tr>
              <a:tr h="13917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 of Credit Agreement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agreements financing the general liquidity needs of the borrower for the following 12 months, which may include investment and working capital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agreements (preferably) financing specific needs linked to the borrower’s contracts or projects: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capital loans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Capex loans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Bonding facilities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337997"/>
                  </a:ext>
                </a:extLst>
              </a:tr>
              <a:tr h="23196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situation of the Borrower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borrower must not have been in financial difficulties before the covid-19 crisis </a:t>
                      </a:r>
                      <a:r>
                        <a:rPr lang="en-GB" sz="11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the time of the CBG submission it can be facing or be expecting to face liquidity issues in the future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"/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for exceptional liquidity requirements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borrower must not have been in financial difficulties before the covid-19 crisis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must not be facing or expecting to face extraordinary financial issues during the tenor of the financing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"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for ‘business as usual’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4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Bridge Guarantee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CBG procedure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55210"/>
            <a:ext cx="6480720" cy="50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694" y="382943"/>
            <a:ext cx="374991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 </a:t>
            </a:r>
            <a:endParaRPr lang="en-US" sz="2100" b="1" dirty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4" t="-1" r="5723" b="483"/>
          <a:stretch/>
        </p:blipFill>
        <p:spPr>
          <a:xfrm>
            <a:off x="-1510139" y="0"/>
            <a:ext cx="4405745" cy="6884052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3291694" y="817421"/>
            <a:ext cx="5852306" cy="5666509"/>
          </a:xfrm>
          <a:prstGeom prst="rect">
            <a:avLst/>
          </a:prstGeom>
          <a:noFill/>
        </p:spPr>
        <p:txBody>
          <a:bodyPr anchor="ctr"/>
          <a:lstStyle>
            <a:lvl1pPr marL="0" indent="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 is to </a:t>
            </a:r>
            <a:r>
              <a:rPr lang="en-GB" sz="1600" dirty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trade </a:t>
            </a:r>
            <a:r>
              <a:rPr lang="en-GB" sz="1600" dirty="0" smtClean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en-GB" sz="1600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Credendo</a:t>
            </a:r>
            <a:r>
              <a:rPr lang="en-GB" sz="1600" dirty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</a:t>
            </a:r>
            <a:r>
              <a:rPr lang="en-GB" sz="1600" dirty="0" smtClean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tailor-made </a:t>
            </a:r>
            <a:r>
              <a:rPr lang="en-GB" sz="1600" dirty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lang="en-GB" sz="1600" dirty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endParaRPr lang="en-GB" sz="1600" dirty="0" smtClean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+mj-lt"/>
              <a:buAutoNum type="arabicPeriod"/>
            </a:pPr>
            <a:r>
              <a:rPr lang="en-GB" sz="1600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marL="342900" lvl="2" indent="-3429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+mj-lt"/>
              <a:buAutoNum type="arabicPeriod"/>
            </a:pPr>
            <a:r>
              <a:rPr lang="en-GB" sz="1600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Guarantees</a:t>
            </a:r>
            <a:endParaRPr lang="en-GB" sz="1600" dirty="0">
              <a:solidFill>
                <a:srgbClr val="685648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+mj-lt"/>
              <a:buAutoNum type="arabicPeriod"/>
            </a:pPr>
            <a:r>
              <a:rPr lang="en-GB" sz="16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Bonding (Surety)</a:t>
            </a:r>
          </a:p>
          <a:p>
            <a:pPr marL="342900" lvl="2" indent="-3429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+mj-lt"/>
              <a:buAutoNum type="arabicPeriod"/>
            </a:pPr>
            <a:r>
              <a:rPr lang="en-GB" sz="16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Financing </a:t>
            </a:r>
          </a:p>
          <a:p>
            <a:pPr marL="342900" lvl="2" indent="-3429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+mj-lt"/>
              <a:buAutoNum type="arabicPeriod"/>
            </a:pPr>
            <a:r>
              <a:rPr lang="en-GB" sz="16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Reinsurance</a:t>
            </a:r>
            <a:endParaRPr lang="en-GB" sz="1600" dirty="0">
              <a:solidFill>
                <a:srgbClr val="685648"/>
              </a:solidFill>
              <a:latin typeface="Arial" pitchFamily="34" charset="0"/>
              <a:cs typeface="Arial" pitchFamily="34" charset="0"/>
            </a:endParaRPr>
          </a:p>
          <a:p>
            <a:pPr marL="0" lvl="2" indent="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related to domestic and international trade transactions or investments abroad</a:t>
            </a:r>
          </a:p>
          <a:p>
            <a:endParaRPr lang="en-GB" sz="1600" dirty="0">
              <a:solidFill>
                <a:srgbClr val="68564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dirty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GB" sz="1600" dirty="0" smtClean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en-GB" sz="1600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600" dirty="0" smtClean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00" lvl="2" indent="-1620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Arial" panose="020B0604020202020204" pitchFamily="34" charset="0"/>
              <a:buChar char="&gt;"/>
            </a:pPr>
            <a:r>
              <a:rPr lang="en-GB" sz="1600" dirty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Companies</a:t>
            </a:r>
          </a:p>
          <a:p>
            <a:pPr marL="162000" lvl="2" indent="-1620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Arial" panose="020B0604020202020204" pitchFamily="34" charset="0"/>
              <a:buChar char="&gt;"/>
            </a:pPr>
            <a:r>
              <a:rPr lang="en-GB" sz="1600" dirty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Banks</a:t>
            </a:r>
          </a:p>
          <a:p>
            <a:pPr marL="162000" lvl="2" indent="-162000" defTabSz="914400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>
                <a:srgbClr val="E3681F"/>
              </a:buClr>
              <a:buFont typeface="Arial" panose="020B0604020202020204" pitchFamily="34" charset="0"/>
              <a:buChar char="&gt;"/>
            </a:pPr>
            <a:r>
              <a:rPr lang="en-GB" sz="1600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Insurance </a:t>
            </a:r>
            <a:r>
              <a:rPr lang="en-GB" sz="1600" dirty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undertakings </a:t>
            </a:r>
            <a:endParaRPr lang="nl-BE" sz="1600" dirty="0">
              <a:solidFill>
                <a:srgbClr val="685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600" dirty="0" smtClean="0">
              <a:solidFill>
                <a:srgbClr val="E36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600" b="1" dirty="0" smtClean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UNCERTAINTIES INTO OPPORTUNITIES</a:t>
            </a:r>
            <a:endParaRPr lang="en-GB" sz="1600" b="1" dirty="0">
              <a:solidFill>
                <a:srgbClr val="E36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8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eaLnBrk="1" hangingPunct="1">
              <a:spcAft>
                <a:spcPts val="3400"/>
              </a:spcAft>
            </a:pPr>
            <a:r>
              <a:rPr lang="en-US" altLang="fr-FR" dirty="0" smtClean="0">
                <a:latin typeface="Arial" charset="0"/>
                <a:cs typeface="Arial" charset="0"/>
              </a:rPr>
              <a:t>Helping the insurance sector  overcome COVID-19 crisis:</a:t>
            </a:r>
          </a:p>
          <a:p>
            <a:pPr marL="0" indent="0" eaLnBrk="1" hangingPunct="1">
              <a:spcAft>
                <a:spcPts val="3400"/>
              </a:spcAft>
            </a:pPr>
            <a:r>
              <a:rPr lang="en-US" altLang="fr-FR" dirty="0" smtClean="0">
                <a:latin typeface="Arial" charset="0"/>
                <a:cs typeface="Arial" charset="0"/>
              </a:rPr>
              <a:t>Credendo ECA’s reinsurance program</a:t>
            </a:r>
          </a:p>
          <a:p>
            <a:pPr marL="0" indent="0" eaLnBrk="1" hangingPunct="1">
              <a:spcAft>
                <a:spcPts val="3400"/>
              </a:spcAft>
            </a:pPr>
            <a:endParaRPr lang="en-US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96" y="2423757"/>
            <a:ext cx="4164394" cy="20602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Credendo State reinsurance program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9220" y="401325"/>
            <a:ext cx="2230243" cy="3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1160581"/>
            <a:ext cx="1260000" cy="12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8" y="2508759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Trade Credit Insurance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58" y="4413465"/>
            <a:ext cx="1260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200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1" y="1160581"/>
            <a:ext cx="1260000" cy="12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5702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Bonding (Surety)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2" y="1154859"/>
            <a:ext cx="1260000" cy="12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0008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Investment Insurance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9" y="4413465"/>
            <a:ext cx="1260000" cy="12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2424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Financial guarantees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0" y="4413465"/>
            <a:ext cx="1260000" cy="12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862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Reinsurance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7923" y="3722221"/>
            <a:ext cx="407324" cy="3152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7923" y="4083479"/>
            <a:ext cx="2443942" cy="21031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4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State reinsurance program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Background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2" y="1436471"/>
            <a:ext cx="8136136" cy="4757053"/>
          </a:xfrm>
        </p:spPr>
        <p:txBody>
          <a:bodyPr/>
          <a:lstStyle/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Exports </a:t>
            </a:r>
            <a:r>
              <a:rPr lang="en-GB" dirty="0"/>
              <a:t>: &gt;85% of Belgian GDP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Short-term private credit insurance (&lt;2y payment terms) : € 57bn outstanding credit limits on behalf of Belgian exporters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EC: “imminent </a:t>
            </a:r>
            <a:r>
              <a:rPr lang="en-GB" dirty="0"/>
              <a:t>insufficiency of private insurance capacity for exports </a:t>
            </a:r>
            <a:r>
              <a:rPr lang="en-GB" dirty="0" smtClean="0"/>
              <a:t>to all countries” …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 … while demand </a:t>
            </a:r>
            <a:r>
              <a:rPr lang="en-GB" dirty="0"/>
              <a:t>for </a:t>
            </a:r>
            <a:r>
              <a:rPr lang="en-GB" dirty="0" smtClean="0"/>
              <a:t>insurance will significantly </a:t>
            </a:r>
            <a:r>
              <a:rPr lang="en-GB" dirty="0"/>
              <a:t>rise as a result of </a:t>
            </a:r>
            <a:r>
              <a:rPr lang="en-GB" dirty="0" smtClean="0"/>
              <a:t>the current crisis.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Normally:</a:t>
            </a:r>
            <a:r>
              <a:rPr lang="en-GB" dirty="0" smtClean="0"/>
              <a:t> massive suspension of credit limits by private credit insurance companies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European </a:t>
            </a:r>
            <a:r>
              <a:rPr lang="en-GB" dirty="0"/>
              <a:t>Commission </a:t>
            </a:r>
            <a:r>
              <a:rPr lang="en-GB" dirty="0" smtClean="0"/>
              <a:t>agreed on State Aid </a:t>
            </a:r>
            <a:r>
              <a:rPr lang="en-GB" dirty="0"/>
              <a:t>Temporary Framework to support the economy in the context of the COVID-19 </a:t>
            </a:r>
            <a:r>
              <a:rPr lang="en-GB" dirty="0" smtClean="0"/>
              <a:t>outbreak (19 March 2020) : all countries are non-marketable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Several other EU-27 countries launching support programs (Germany, The Netherlands, France, …) for national private credit insurance sector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Under aegis of NBB, negotiations start with Belgian State, Credendo ECA, </a:t>
            </a:r>
            <a:r>
              <a:rPr lang="en-GB" dirty="0" err="1" smtClean="0"/>
              <a:t>Assuralia</a:t>
            </a:r>
            <a:r>
              <a:rPr lang="en-GB" dirty="0" smtClean="0"/>
              <a:t> and private credit insurers (</a:t>
            </a:r>
            <a:r>
              <a:rPr lang="en-GB" dirty="0" err="1" smtClean="0"/>
              <a:t>Atradius</a:t>
            </a:r>
            <a:r>
              <a:rPr lang="en-GB" dirty="0" smtClean="0"/>
              <a:t>, Euler-Hermes, Credendo STN, Credendo XS and </a:t>
            </a:r>
            <a:r>
              <a:rPr lang="en-GB" dirty="0" err="1" smtClean="0"/>
              <a:t>Coface</a:t>
            </a:r>
            <a:r>
              <a:rPr lang="en-GB" dirty="0" smtClean="0"/>
              <a:t>)</a:t>
            </a:r>
          </a:p>
          <a:p>
            <a:pPr lvl="3"/>
            <a:endParaRPr lang="en-GB" dirty="0" smtClean="0">
              <a:solidFill>
                <a:schemeClr val="tx2"/>
              </a:solidFill>
            </a:endParaRPr>
          </a:p>
          <a:p>
            <a:pPr lvl="3"/>
            <a:endParaRPr lang="en-GB" dirty="0" smtClean="0"/>
          </a:p>
          <a:p>
            <a:pPr lvl="1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5435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50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988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88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BE" sz="900" b="0" smtClean="0"/>
              <a:t>FIT : coronagerelateerde steunmaatregelen van Cedendo 2020 06 11</a:t>
            </a:r>
            <a:endParaRPr lang="en-GB" altLang="nl-BE" sz="9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2" y="1196752"/>
            <a:ext cx="8208144" cy="5184575"/>
          </a:xfrm>
        </p:spPr>
        <p:txBody>
          <a:bodyPr/>
          <a:lstStyle/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Eligible for </a:t>
            </a:r>
            <a:r>
              <a:rPr lang="en-GB" dirty="0" smtClean="0">
                <a:solidFill>
                  <a:srgbClr val="E3681F"/>
                </a:solidFill>
              </a:rPr>
              <a:t>Belgian private insurance companies </a:t>
            </a:r>
            <a:r>
              <a:rPr lang="en-GB" dirty="0" smtClean="0"/>
              <a:t>providing </a:t>
            </a:r>
            <a:r>
              <a:rPr lang="en-GB" dirty="0"/>
              <a:t>short-term commercial credit </a:t>
            </a:r>
            <a:r>
              <a:rPr lang="en-GB" dirty="0" smtClean="0"/>
              <a:t>insurances (listed before)</a:t>
            </a:r>
            <a:endParaRPr lang="en-GB" dirty="0"/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err="1" smtClean="0"/>
              <a:t>MoU</a:t>
            </a:r>
            <a:r>
              <a:rPr lang="en-GB" dirty="0"/>
              <a:t> : mitigate </a:t>
            </a:r>
            <a:r>
              <a:rPr lang="en-GB" dirty="0" smtClean="0"/>
              <a:t>the risk of lack of credit insurance for </a:t>
            </a:r>
            <a:r>
              <a:rPr lang="en-GB" dirty="0"/>
              <a:t>insured companies located in Belgium for their commercial transactions with buyers (debtors) based both in Belgium and abroad</a:t>
            </a:r>
            <a:endParaRPr lang="en-GB" dirty="0" smtClean="0"/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credit insurers </a:t>
            </a:r>
            <a:r>
              <a:rPr lang="en-GB" dirty="0" smtClean="0"/>
              <a:t>commit to </a:t>
            </a:r>
            <a:r>
              <a:rPr lang="en-GB" dirty="0"/>
              <a:t>keep the credit limits actually used in the 12 months preceding 1 March 2020 as intact as possible until the end of the year 2020. </a:t>
            </a:r>
            <a:endParaRPr lang="en-GB" dirty="0" smtClean="0"/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Credendo – Export Credit Agency, acting on behalf of the State, </a:t>
            </a:r>
            <a:r>
              <a:rPr lang="en-GB" dirty="0" smtClean="0"/>
              <a:t>will be the reinsurer</a:t>
            </a:r>
          </a:p>
          <a:p>
            <a:pPr lvl="2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Agreement on compensation to </a:t>
            </a:r>
            <a:r>
              <a:rPr lang="en-GB" dirty="0"/>
              <a:t>be borne by the </a:t>
            </a:r>
            <a:r>
              <a:rPr lang="en-GB" dirty="0" smtClean="0"/>
              <a:t>insurers and (progressive) </a:t>
            </a:r>
            <a:r>
              <a:rPr lang="en-GB" dirty="0"/>
              <a:t>sharing of premiums between the insurer and Credendo, </a:t>
            </a:r>
            <a:r>
              <a:rPr lang="en-GB" dirty="0" smtClean="0"/>
              <a:t>depending </a:t>
            </a:r>
            <a:r>
              <a:rPr lang="en-GB" dirty="0"/>
              <a:t>on the loss ratio</a:t>
            </a:r>
            <a:r>
              <a:rPr lang="en-GB" dirty="0" smtClean="0"/>
              <a:t>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68313" y="401638"/>
            <a:ext cx="6299200" cy="341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nl-BE" dirty="0" smtClean="0">
                <a:solidFill>
                  <a:schemeClr val="tx2"/>
                </a:solidFill>
              </a:rPr>
              <a:t>Credendo State reinsurance program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68313" y="732865"/>
            <a:ext cx="6299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l-BE" sz="1800" i="1" dirty="0" smtClean="0"/>
              <a:t>Principles </a:t>
            </a:r>
          </a:p>
        </p:txBody>
      </p:sp>
    </p:spTree>
    <p:extLst>
      <p:ext uri="{BB962C8B-B14F-4D97-AF65-F5344CB8AC3E}">
        <p14:creationId xmlns:p14="http://schemas.microsoft.com/office/powerpoint/2010/main" val="18367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eaLnBrk="1" hangingPunct="1">
              <a:spcAft>
                <a:spcPts val="3400"/>
              </a:spcAft>
            </a:pPr>
            <a:r>
              <a:rPr lang="en-GB" altLang="fr-FR" dirty="0" smtClean="0">
                <a:latin typeface="Arial" charset="0"/>
                <a:cs typeface="Arial" charset="0"/>
              </a:rPr>
              <a:t>Credendo = source of information</a:t>
            </a:r>
            <a:endParaRPr lang="en-US" altLang="fr-F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202"/>
            <a:ext cx="4725802" cy="62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4226" y="1152298"/>
            <a:ext cx="2224974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Credendo Risk App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Download </a:t>
            </a:r>
            <a:r>
              <a:rPr kumimoji="0" lang="nl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kumimoji="0" lang="nl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free!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8564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68564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8564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68564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564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nl-BE" sz="1600" b="1" i="0" u="none" strike="noStrike" kern="1200" cap="none" spc="0" normalizeH="0" baseline="0" noProof="0" dirty="0" smtClean="0">
              <a:ln>
                <a:noFill/>
              </a:ln>
              <a:solidFill>
                <a:srgbClr val="68564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26" y="2262909"/>
            <a:ext cx="2148774" cy="160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bos\AppData\Local\Microsoft\Windows\Temporary Internet Files\Content.Outlook\WN5RGU5B\QR-code_Credendo_Risk_Ap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05" y="4312921"/>
            <a:ext cx="1421015" cy="1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FIT : coronagerelateerde maatregelen Credendo 2020 06 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z="2400" dirty="0" smtClean="0"/>
              <a:t>Market information</a:t>
            </a:r>
            <a:br>
              <a:rPr lang="en-GB" altLang="nl-BE" sz="2400" dirty="0" smtClean="0"/>
            </a:br>
            <a:r>
              <a:rPr lang="en-US" altLang="nl-BE" sz="2400" dirty="0" smtClean="0"/>
              <a:t/>
            </a:r>
            <a:br>
              <a:rPr lang="en-US" altLang="nl-BE" sz="2400" dirty="0" smtClean="0"/>
            </a:br>
            <a:r>
              <a:rPr lang="en-US" altLang="nl-BE" sz="2400" dirty="0" smtClean="0"/>
              <a:t/>
            </a:r>
            <a:br>
              <a:rPr lang="en-US" altLang="nl-BE" sz="2400" dirty="0" smtClean="0"/>
            </a:br>
            <a:r>
              <a:rPr lang="en-US" altLang="nl-BE" sz="2400" dirty="0" smtClean="0"/>
              <a:t/>
            </a:r>
            <a:br>
              <a:rPr lang="en-US" altLang="nl-BE" sz="2400" dirty="0" smtClean="0"/>
            </a:br>
            <a:r>
              <a:rPr lang="en-GB" altLang="nl-BE" dirty="0" smtClean="0"/>
              <a:t/>
            </a:r>
            <a:br>
              <a:rPr lang="en-GB" altLang="nl-BE" dirty="0" smtClean="0"/>
            </a:br>
            <a:endParaRPr lang="en-GB" altLang="nl-BE" dirty="0" smtClean="0"/>
          </a:p>
        </p:txBody>
      </p:sp>
      <p:sp>
        <p:nvSpPr>
          <p:cNvPr id="40963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altLang="nl-BE" b="0" dirty="0" smtClean="0"/>
          </a:p>
          <a:p>
            <a:endParaRPr lang="en-GB" altLang="nl-BE" dirty="0" smtClean="0"/>
          </a:p>
          <a:p>
            <a:endParaRPr lang="en-GB" altLang="nl-BE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nl-BE" dirty="0">
                <a:solidFill>
                  <a:schemeClr val="tx2"/>
                </a:solidFill>
              </a:rPr>
              <a:t>Market </a:t>
            </a:r>
            <a:r>
              <a:rPr lang="en-GB" altLang="nl-BE" dirty="0" smtClean="0">
                <a:solidFill>
                  <a:schemeClr val="tx2"/>
                </a:solidFill>
              </a:rPr>
              <a:t>information</a:t>
            </a:r>
            <a:endParaRPr lang="en-GB" altLang="nl-BE" dirty="0">
              <a:solidFill>
                <a:schemeClr val="tx2"/>
              </a:solidFill>
            </a:endParaRPr>
          </a:p>
          <a:p>
            <a:endParaRPr lang="en-US" altLang="nl-BE" dirty="0"/>
          </a:p>
          <a:p>
            <a:endParaRPr lang="en-GB" altLang="nl-BE" dirty="0"/>
          </a:p>
          <a:p>
            <a:endParaRPr lang="en-GB" altLang="nl-BE" dirty="0"/>
          </a:p>
          <a:p>
            <a:endParaRPr lang="nl-BE" dirty="0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-1260475" y="620713"/>
            <a:ext cx="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l-BE" altLang="nl-BE" sz="1600">
              <a:latin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708400" y="1582738"/>
            <a:ext cx="5184080" cy="34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54050" indent="-1968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Calibri" pitchFamily="34" charset="0"/>
              <a:buAutoNum type="arabicPeriod"/>
            </a:pPr>
            <a:r>
              <a:rPr lang="en-GB" altLang="nl-BE" sz="1600" dirty="0">
                <a:solidFill>
                  <a:srgbClr val="685648"/>
                </a:solidFill>
                <a:latin typeface="Arial" pitchFamily="34" charset="0"/>
              </a:rPr>
              <a:t>Monthly Newsletter sent by e-mail</a:t>
            </a:r>
          </a:p>
          <a:p>
            <a:pPr marL="285750" lvl="2" indent="-285750">
              <a:spcAft>
                <a:spcPts val="713"/>
              </a:spcAft>
              <a:buClr>
                <a:schemeClr val="accent5"/>
              </a:buClr>
              <a:buFont typeface="Symbol" panose="05050102010706020507" pitchFamily="18" charset="2"/>
              <a:buChar char="&gt;"/>
            </a:pPr>
            <a:r>
              <a:rPr lang="en-US" altLang="nl-BE" sz="1600" dirty="0">
                <a:latin typeface="Arial" pitchFamily="34" charset="0"/>
              </a:rPr>
              <a:t>To </a:t>
            </a:r>
            <a:r>
              <a:rPr lang="en-GB" altLang="nl-BE" sz="1600" dirty="0">
                <a:latin typeface="Arial" pitchFamily="34" charset="0"/>
              </a:rPr>
              <a:t>register visit https://www.credendo.com/newsletter_subscription</a:t>
            </a:r>
            <a:br>
              <a:rPr lang="en-GB" altLang="nl-BE" sz="1600" dirty="0">
                <a:latin typeface="Arial" pitchFamily="34" charset="0"/>
              </a:rPr>
            </a:br>
            <a:r>
              <a:rPr lang="en-GB" altLang="nl-BE" sz="1600" dirty="0">
                <a:latin typeface="Arial" pitchFamily="34" charset="0"/>
              </a:rPr>
              <a:t>and subscribe</a:t>
            </a:r>
          </a:p>
          <a:p>
            <a:pPr>
              <a:buFont typeface="Calibri" pitchFamily="34" charset="0"/>
              <a:buAutoNum type="arabicPeriod"/>
            </a:pPr>
            <a:r>
              <a:rPr lang="en-GB" altLang="nl-BE" sz="1600" dirty="0">
                <a:solidFill>
                  <a:srgbClr val="685648"/>
                </a:solidFill>
                <a:latin typeface="Arial" pitchFamily="34" charset="0"/>
              </a:rPr>
              <a:t>Country Annexes sent by e-mail</a:t>
            </a:r>
          </a:p>
          <a:p>
            <a:pPr marL="285750" lvl="2" indent="-285750">
              <a:spcAft>
                <a:spcPts val="713"/>
              </a:spcAft>
              <a:buClr>
                <a:schemeClr val="accent5"/>
              </a:buClr>
              <a:buFont typeface="Symbol" panose="05050102010706020507" pitchFamily="18" charset="2"/>
              <a:buChar char="&gt;"/>
            </a:pPr>
            <a:r>
              <a:rPr lang="en-GB" altLang="nl-BE" sz="1600" dirty="0">
                <a:latin typeface="Arial" pitchFamily="34" charset="0"/>
              </a:rPr>
              <a:t>Sent to insured party highlighting changes to country categories and restrictions </a:t>
            </a:r>
            <a:r>
              <a:rPr lang="en-US" altLang="nl-BE" sz="1600" dirty="0">
                <a:latin typeface="Arial" pitchFamily="34" charset="0"/>
              </a:rPr>
              <a:t>Mandate collection</a:t>
            </a:r>
            <a:endParaRPr lang="en-GB" altLang="nl-BE" sz="1600" dirty="0">
              <a:latin typeface="Arial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n-GB" altLang="nl-BE" sz="1600" dirty="0">
                <a:solidFill>
                  <a:schemeClr val="hlink"/>
                </a:solidFill>
                <a:latin typeface="Arial" pitchFamily="34" charset="0"/>
              </a:rPr>
              <a:t>Online Country Information System:</a:t>
            </a:r>
          </a:p>
          <a:p>
            <a:pPr marL="285750" lvl="2" indent="-285750">
              <a:spcAft>
                <a:spcPts val="713"/>
              </a:spcAft>
              <a:buClr>
                <a:schemeClr val="accent5"/>
              </a:buClr>
              <a:buFont typeface="Symbol" panose="05050102010706020507" pitchFamily="18" charset="2"/>
              <a:buChar char="&gt;"/>
            </a:pPr>
            <a:r>
              <a:rPr lang="en-GB" altLang="nl-BE" sz="1600" dirty="0">
                <a:latin typeface="Arial" pitchFamily="34" charset="0"/>
              </a:rPr>
              <a:t>Visit https://www.credendo.com/country_risk. </a:t>
            </a:r>
            <a:r>
              <a:rPr lang="en-GB" altLang="nl-BE" sz="1600" dirty="0" smtClean="0">
                <a:latin typeface="Arial" pitchFamily="34" charset="0"/>
              </a:rPr>
              <a:t>Click </a:t>
            </a:r>
            <a:r>
              <a:rPr lang="en-US" altLang="nl-BE" sz="1600" dirty="0" smtClean="0">
                <a:latin typeface="Arial" pitchFamily="34" charset="0"/>
              </a:rPr>
              <a:t>and select </a:t>
            </a:r>
            <a:r>
              <a:rPr lang="en-US" altLang="nl-BE" sz="1600" dirty="0">
                <a:latin typeface="Arial" pitchFamily="34" charset="0"/>
              </a:rPr>
              <a:t>a country from the drop-down list or click on the map of the world where the country is located to view its ratings and restrictions.</a:t>
            </a:r>
            <a:endParaRPr lang="nl-BE" altLang="nl-BE" sz="1600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FIT : coronagerelateerde maatregelen Credendo 2020 06 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89D6-496F-458D-9019-BA3EB72374A2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4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-2894" r="6766" b="-251"/>
          <a:stretch/>
        </p:blipFill>
        <p:spPr>
          <a:xfrm>
            <a:off x="-60385" y="-215660"/>
            <a:ext cx="9204385" cy="70736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2984" y="619309"/>
            <a:ext cx="2033660" cy="342000"/>
          </a:xfrm>
        </p:spPr>
        <p:txBody>
          <a:bodyPr/>
          <a:lstStyle/>
          <a:p>
            <a:r>
              <a:rPr lang="nl-BE" dirty="0" smtClean="0"/>
              <a:t>Contact details</a:t>
            </a:r>
            <a:endParaRPr lang="nl-B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91586" y="1675372"/>
            <a:ext cx="3838797" cy="144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BE" altLang="nl-BE" b="1" dirty="0" smtClean="0">
                <a:latin typeface="Arial" charset="0"/>
              </a:rPr>
              <a:t>&lt;first name&gt; &lt;name&gt;</a:t>
            </a:r>
            <a:endParaRPr lang="nl-BE" altLang="nl-BE" b="1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nl-BE" altLang="nl-BE" b="1" dirty="0" smtClean="0">
                <a:latin typeface="Arial" charset="0"/>
              </a:rPr>
              <a:t>&lt;</a:t>
            </a:r>
            <a:r>
              <a:rPr lang="nl-BE" altLang="nl-BE" b="1" dirty="0" err="1" smtClean="0">
                <a:latin typeface="Arial" charset="0"/>
              </a:rPr>
              <a:t>Title</a:t>
            </a:r>
            <a:r>
              <a:rPr lang="nl-BE" altLang="nl-BE" b="1" dirty="0" smtClean="0">
                <a:latin typeface="Arial" charset="0"/>
              </a:rPr>
              <a:t>&gt;</a:t>
            </a:r>
            <a:endParaRPr lang="nl-BE" altLang="nl-BE" b="1" dirty="0"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27274" y="3950932"/>
            <a:ext cx="4002657" cy="14341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BE" sz="2100" dirty="0" smtClean="0"/>
              <a:t>E </a:t>
            </a:r>
            <a:r>
              <a:rPr lang="nl-BE" altLang="nl-BE" sz="2100" dirty="0" smtClean="0">
                <a:latin typeface="Arial" charset="0"/>
              </a:rPr>
              <a:t>x.xxxxx@credendo.com</a:t>
            </a:r>
            <a:endParaRPr lang="nl-BE" altLang="nl-BE" sz="2100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nl-BE" sz="2100" dirty="0" smtClean="0"/>
              <a:t>T </a:t>
            </a:r>
            <a:r>
              <a:rPr lang="nl-BE" altLang="nl-BE" sz="2100" dirty="0" smtClean="0">
                <a:latin typeface="Arial" charset="0"/>
              </a:rPr>
              <a:t>+00 0 000 00 00</a:t>
            </a:r>
          </a:p>
          <a:p>
            <a:pPr>
              <a:lnSpc>
                <a:spcPct val="120000"/>
              </a:lnSpc>
            </a:pPr>
            <a:r>
              <a:rPr lang="nl-BE" altLang="nl-BE" sz="2100" dirty="0" smtClean="0">
                <a:latin typeface="Arial" charset="0"/>
              </a:rPr>
              <a:t>M +00 000 000 000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22984" y="6082858"/>
            <a:ext cx="4176000" cy="424909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www.credendo.com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 bwMode="gray">
          <a:xfrm>
            <a:off x="4622985" y="1455929"/>
            <a:ext cx="417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Wim Bosman</a:t>
            </a:r>
          </a:p>
          <a:p>
            <a:pPr algn="ctr"/>
            <a:endParaRPr lang="nl-BE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Development Specialist</a:t>
            </a:r>
            <a:endParaRPr lang="en-GB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 bwMode="gray">
          <a:xfrm>
            <a:off x="4622985" y="3620243"/>
            <a:ext cx="4176000" cy="2016000"/>
          </a:xfrm>
          <a:prstGeom prst="round2DiagRect">
            <a:avLst>
              <a:gd name="adj1" fmla="val 0"/>
              <a:gd name="adj2" fmla="val 135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 +32 (0)2 788 89 37</a:t>
            </a:r>
          </a:p>
          <a:p>
            <a:pPr algn="ctr"/>
            <a:r>
              <a:rPr lang="nl-B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+32 (0)478 631 030</a:t>
            </a:r>
          </a:p>
          <a:p>
            <a:pPr algn="ctr"/>
            <a:r>
              <a:rPr lang="nl-B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w.bosman@credendo.com</a:t>
            </a:r>
            <a:endParaRPr lang="en-GB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1"/>
          <a:stretch/>
        </p:blipFill>
        <p:spPr>
          <a:xfrm>
            <a:off x="972062" y="191825"/>
            <a:ext cx="5803638" cy="58446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/>
              <a:t>Our values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1859" y="3421811"/>
            <a:ext cx="2721219" cy="28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>
              <a:lnSpc>
                <a:spcPts val="1500"/>
              </a:lnSpc>
              <a:defRPr/>
            </a:pPr>
            <a:endParaRPr lang="en-US" sz="825" spc="38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502" y="4115872"/>
            <a:ext cx="3266871" cy="665886"/>
            <a:chOff x="371861" y="5144121"/>
            <a:chExt cx="3266871" cy="665886"/>
          </a:xfrm>
        </p:grpSpPr>
        <p:sp>
          <p:nvSpPr>
            <p:cNvPr id="3" name="Rectangle 2"/>
            <p:cNvSpPr/>
            <p:nvPr/>
          </p:nvSpPr>
          <p:spPr>
            <a:xfrm>
              <a:off x="371861" y="5144121"/>
              <a:ext cx="748915" cy="62681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500"/>
                </a:lnSpc>
                <a:defRPr/>
              </a:pPr>
              <a:r>
                <a:rPr lang="en-US" sz="1600" spc="3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8825" y="5206200"/>
              <a:ext cx="2489907" cy="35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anchor="ctr"/>
            <a:lstStyle/>
            <a:p>
              <a:pPr>
                <a:lnSpc>
                  <a:spcPts val="1500"/>
                </a:lnSpc>
                <a:defRPr/>
              </a:pPr>
              <a:r>
                <a:rPr lang="en-US" sz="1600" b="1" spc="38" dirty="0" smtClean="0">
                  <a:solidFill>
                    <a:srgbClr val="AE2D15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Customer intimacy </a:t>
              </a:r>
              <a:endParaRPr lang="en-US" sz="1600" b="1" spc="38" dirty="0">
                <a:solidFill>
                  <a:srgbClr val="AE2D15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9322" y="5502230"/>
              <a:ext cx="23178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get </a:t>
              </a:r>
              <a:r>
                <a:rPr lang="fr-CH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bespoke</a:t>
              </a:r>
              <a:r>
                <a:rPr lang="fr-CH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38929" y="5925116"/>
            <a:ext cx="3527870" cy="655696"/>
            <a:chOff x="3777737" y="5160721"/>
            <a:chExt cx="3527870" cy="655696"/>
          </a:xfrm>
        </p:grpSpPr>
        <p:sp>
          <p:nvSpPr>
            <p:cNvPr id="4" name="Rectangle 3"/>
            <p:cNvSpPr/>
            <p:nvPr/>
          </p:nvSpPr>
          <p:spPr>
            <a:xfrm>
              <a:off x="3777737" y="5160721"/>
              <a:ext cx="753425" cy="633485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500"/>
                </a:lnSpc>
                <a:defRPr/>
              </a:pPr>
              <a:r>
                <a:rPr lang="en-US" sz="1600" spc="3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4388" y="5244871"/>
              <a:ext cx="2721219" cy="263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anchor="ctr"/>
            <a:lstStyle/>
            <a:p>
              <a:pPr>
                <a:lnSpc>
                  <a:spcPts val="1500"/>
                </a:lnSpc>
                <a:defRPr/>
              </a:pPr>
              <a:r>
                <a:rPr lang="en-US" sz="1600" b="1" spc="38" dirty="0" smtClean="0">
                  <a:solidFill>
                    <a:srgbClr val="E19A1E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Arial" panose="020B0604020202020204" pitchFamily="34" charset="0"/>
                </a:rPr>
                <a:t>Respect</a:t>
              </a:r>
              <a:endParaRPr lang="en-US" sz="1200" spc="38" dirty="0">
                <a:solidFill>
                  <a:srgbClr val="685648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580346" y="5508640"/>
              <a:ext cx="15115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dirty="0" smtClean="0">
                  <a:solidFill>
                    <a:srgbClr val="E19A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trust us</a:t>
              </a:r>
              <a:endParaRPr lang="fr-CH" sz="1400" dirty="0">
                <a:solidFill>
                  <a:srgbClr val="E19A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04661" y="4070814"/>
            <a:ext cx="3433157" cy="675302"/>
            <a:chOff x="6329961" y="5144121"/>
            <a:chExt cx="3433157" cy="675302"/>
          </a:xfrm>
        </p:grpSpPr>
        <p:sp>
          <p:nvSpPr>
            <p:cNvPr id="5" name="Rectangle 4"/>
            <p:cNvSpPr/>
            <p:nvPr/>
          </p:nvSpPr>
          <p:spPr>
            <a:xfrm>
              <a:off x="6329961" y="5149631"/>
              <a:ext cx="711938" cy="660483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500"/>
                </a:lnSpc>
                <a:defRPr/>
              </a:pPr>
              <a:r>
                <a:rPr lang="en-US" sz="1600" spc="3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7041899" y="5144121"/>
              <a:ext cx="2721219" cy="233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anchor="ctr"/>
            <a:lstStyle/>
            <a:p>
              <a:pPr>
                <a:lnSpc>
                  <a:spcPts val="1500"/>
                </a:lnSpc>
                <a:defRPr/>
              </a:pPr>
              <a:endParaRPr lang="en-US" sz="1200" spc="38" dirty="0" smtClean="0">
                <a:solidFill>
                  <a:srgbClr val="6856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500"/>
                </a:lnSpc>
                <a:defRPr/>
              </a:pPr>
              <a:r>
                <a:rPr lang="en-US" sz="1600" b="1" spc="38" dirty="0" smtClean="0">
                  <a:solidFill>
                    <a:srgbClr val="E368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Reliability</a:t>
              </a:r>
              <a:endParaRPr lang="en-US" sz="1200" spc="38" dirty="0">
                <a:solidFill>
                  <a:srgbClr val="685648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067561" y="5511646"/>
              <a:ext cx="18497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dirty="0" smtClean="0">
                  <a:solidFill>
                    <a:srgbClr val="E368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count on us</a:t>
              </a:r>
              <a:endParaRPr lang="fr-CH" sz="1400" dirty="0">
                <a:solidFill>
                  <a:srgbClr val="E368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934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68312" y="1213338"/>
            <a:ext cx="8315469" cy="5484500"/>
          </a:xfrm>
        </p:spPr>
        <p:txBody>
          <a:bodyPr/>
          <a:lstStyle/>
          <a:p>
            <a:r>
              <a:rPr lang="en-GB" dirty="0" smtClean="0"/>
              <a:t>Credendo’s Corporate Sustainability Policy:</a:t>
            </a:r>
          </a:p>
          <a:p>
            <a:pPr lvl="2"/>
            <a:r>
              <a:rPr lang="en-GB" dirty="0" smtClean="0"/>
              <a:t>integrity </a:t>
            </a:r>
          </a:p>
          <a:p>
            <a:pPr lvl="2"/>
            <a:r>
              <a:rPr lang="en-GB" dirty="0" smtClean="0"/>
              <a:t>corporate </a:t>
            </a:r>
            <a:r>
              <a:rPr lang="en-GB" dirty="0"/>
              <a:t>sustainability </a:t>
            </a:r>
            <a:endParaRPr lang="en-GB" dirty="0" smtClean="0"/>
          </a:p>
          <a:p>
            <a:pPr lvl="2"/>
            <a:r>
              <a:rPr lang="en-GB" dirty="0" smtClean="0"/>
              <a:t>human </a:t>
            </a:r>
            <a:r>
              <a:rPr lang="en-GB" dirty="0"/>
              <a:t>rights </a:t>
            </a:r>
            <a:endParaRPr lang="en-GB" dirty="0" smtClean="0"/>
          </a:p>
          <a:p>
            <a:pPr lvl="2"/>
            <a:r>
              <a:rPr lang="en-GB" dirty="0" smtClean="0"/>
              <a:t>environmental sustainability</a:t>
            </a:r>
          </a:p>
          <a:p>
            <a:pPr lvl="2"/>
            <a:r>
              <a:rPr lang="en-GB" dirty="0" smtClean="0"/>
              <a:t>fight </a:t>
            </a:r>
            <a:r>
              <a:rPr lang="en-GB" dirty="0"/>
              <a:t>against </a:t>
            </a:r>
            <a:r>
              <a:rPr lang="en-GB" dirty="0" smtClean="0"/>
              <a:t>corruption </a:t>
            </a:r>
          </a:p>
          <a:p>
            <a:pPr marL="0" lvl="2" indent="0">
              <a:buNone/>
            </a:pPr>
            <a:r>
              <a:rPr lang="en-GB" dirty="0" smtClean="0"/>
              <a:t>=&gt; commitment </a:t>
            </a:r>
            <a:r>
              <a:rPr lang="en-GB" dirty="0"/>
              <a:t>to the United </a:t>
            </a:r>
            <a:r>
              <a:rPr lang="en-GB" dirty="0" smtClean="0"/>
              <a:t>Nations SDGs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Corporate Social Responsibility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1859" y="3421811"/>
            <a:ext cx="2721219" cy="28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38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5" y="3905975"/>
            <a:ext cx="1247732" cy="1247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64" y="3913472"/>
            <a:ext cx="1252728" cy="12527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93" y="3905975"/>
            <a:ext cx="1252728" cy="12527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93" y="3905975"/>
            <a:ext cx="1252728" cy="1252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22" y="3910222"/>
            <a:ext cx="1252728" cy="1252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" y="5241450"/>
            <a:ext cx="1252728" cy="1252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2" y="5251284"/>
            <a:ext cx="1252728" cy="12527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8" y="5241450"/>
            <a:ext cx="1252728" cy="12527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90" y="5230079"/>
            <a:ext cx="1252728" cy="1252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7" t="66069" b="2785"/>
          <a:stretch/>
        </p:blipFill>
        <p:spPr>
          <a:xfrm>
            <a:off x="7386952" y="5191850"/>
            <a:ext cx="1262495" cy="130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41076"/>
            <a:ext cx="3297382" cy="2194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5429" y="3918028"/>
            <a:ext cx="1279823" cy="1264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4683" y="5255036"/>
            <a:ext cx="1241314" cy="12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Credendo in figures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45993" y="4180539"/>
            <a:ext cx="2073014" cy="871681"/>
            <a:chOff x="380605" y="1015318"/>
            <a:chExt cx="2276762" cy="1121311"/>
          </a:xfrm>
        </p:grpSpPr>
        <p:sp>
          <p:nvSpPr>
            <p:cNvPr id="9" name="TextBox 8"/>
            <p:cNvSpPr txBox="1"/>
            <p:nvPr/>
          </p:nvSpPr>
          <p:spPr>
            <a:xfrm>
              <a:off x="1438713" y="1185834"/>
              <a:ext cx="1218654" cy="6730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r">
                <a:defRPr sz="9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1400" dirty="0">
                  <a:solidFill>
                    <a:srgbClr val="685648"/>
                  </a:solidFill>
                </a:rPr>
                <a:t>520 </a:t>
              </a:r>
              <a:endParaRPr lang="en-US" sz="1400" dirty="0" smtClean="0">
                <a:solidFill>
                  <a:srgbClr val="685648"/>
                </a:solidFill>
              </a:endParaRPr>
            </a:p>
            <a:p>
              <a:pPr algn="l"/>
              <a:r>
                <a:rPr lang="en-US" sz="1400" dirty="0" smtClean="0">
                  <a:solidFill>
                    <a:srgbClr val="685648"/>
                  </a:solidFill>
                </a:rPr>
                <a:t>employees</a:t>
              </a:r>
              <a:endParaRPr lang="en-US" sz="1400" dirty="0">
                <a:solidFill>
                  <a:srgbClr val="685648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r="40671"/>
            <a:stretch/>
          </p:blipFill>
          <p:spPr>
            <a:xfrm>
              <a:off x="380605" y="1015318"/>
              <a:ext cx="1032966" cy="112131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3574" y="5319616"/>
            <a:ext cx="3151022" cy="821443"/>
            <a:chOff x="3428466" y="-479526"/>
            <a:chExt cx="3265407" cy="11644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28466" y="-411466"/>
              <a:ext cx="1352441" cy="109638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693596" y="-479526"/>
              <a:ext cx="200027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9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1400" dirty="0" smtClean="0">
                  <a:solidFill>
                    <a:srgbClr val="685648"/>
                  </a:solidFill>
                </a:rPr>
                <a:t>Values of transactions insured in 2018: </a:t>
              </a:r>
              <a:r>
                <a:rPr lang="en-US" sz="1400" dirty="0" smtClean="0">
                  <a:solidFill>
                    <a:srgbClr val="E3681F"/>
                  </a:solidFill>
                </a:rPr>
                <a:t>87 billion €</a:t>
              </a:r>
              <a:endParaRPr lang="en-US" sz="1400" dirty="0">
                <a:solidFill>
                  <a:srgbClr val="E3681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992" y="2852113"/>
            <a:ext cx="2676008" cy="1136522"/>
            <a:chOff x="3477918" y="799102"/>
            <a:chExt cx="3267006" cy="136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77918" y="799102"/>
              <a:ext cx="928492" cy="136219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49892" y="1247221"/>
              <a:ext cx="2295032" cy="627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1400" b="1" dirty="0" smtClean="0">
                  <a:solidFill>
                    <a:srgbClr val="E3681F"/>
                  </a:solidFill>
                </a:rPr>
                <a:t>16</a:t>
              </a:r>
              <a:r>
                <a:rPr lang="en-US" sz="1400" b="1" dirty="0" smtClean="0">
                  <a:solidFill>
                    <a:srgbClr val="685648"/>
                  </a:solidFill>
                </a:rPr>
                <a:t> offices </a:t>
              </a:r>
              <a:r>
                <a:rPr lang="en-US" sz="1400" b="1" dirty="0">
                  <a:solidFill>
                    <a:srgbClr val="685648"/>
                  </a:solidFill>
                </a:rPr>
                <a:t>in </a:t>
              </a:r>
              <a:r>
                <a:rPr lang="en-US" sz="1400" b="1" dirty="0" smtClean="0">
                  <a:solidFill>
                    <a:srgbClr val="E3681F"/>
                  </a:solidFill>
                </a:rPr>
                <a:t>14</a:t>
              </a:r>
              <a:r>
                <a:rPr lang="en-US" sz="1400" b="1" dirty="0" smtClean="0">
                  <a:solidFill>
                    <a:srgbClr val="685648"/>
                  </a:solidFill>
                </a:rPr>
                <a:t> European countries </a:t>
              </a:r>
              <a:endParaRPr lang="en-US" sz="1400" b="1" dirty="0">
                <a:solidFill>
                  <a:srgbClr val="685648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6715" y="881892"/>
            <a:ext cx="1920540" cy="1829415"/>
            <a:chOff x="262002" y="3852757"/>
            <a:chExt cx="2207187" cy="2158252"/>
          </a:xfrm>
        </p:grpSpPr>
        <p:grpSp>
          <p:nvGrpSpPr>
            <p:cNvPr id="8" name="Group 7"/>
            <p:cNvGrpSpPr/>
            <p:nvPr/>
          </p:nvGrpSpPr>
          <p:grpSpPr>
            <a:xfrm>
              <a:off x="683273" y="3852757"/>
              <a:ext cx="1467178" cy="1392221"/>
              <a:chOff x="751564" y="3697162"/>
              <a:chExt cx="1458264" cy="204445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1564" y="3697162"/>
                <a:ext cx="1458264" cy="2044457"/>
                <a:chOff x="751564" y="3697162"/>
                <a:chExt cx="1458264" cy="2044457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51564" y="3697162"/>
                  <a:ext cx="1458264" cy="2044457"/>
                </a:xfrm>
                <a:prstGeom prst="rect">
                  <a:avLst/>
                </a:prstGeom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909658" y="4282403"/>
                  <a:ext cx="1101906" cy="1084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 err="1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822223" y="4418258"/>
                <a:ext cx="1215036" cy="799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3000" dirty="0" smtClean="0">
                    <a:solidFill>
                      <a:srgbClr val="C6B8AF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1921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62002" y="5139570"/>
              <a:ext cx="2207187" cy="871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9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400" dirty="0" smtClean="0">
                  <a:solidFill>
                    <a:srgbClr val="E3681F"/>
                  </a:solidFill>
                </a:rPr>
                <a:t>Almost 100 years </a:t>
              </a:r>
              <a:r>
                <a:rPr lang="en-US" sz="1400" dirty="0" smtClean="0">
                  <a:solidFill>
                    <a:srgbClr val="685648"/>
                  </a:solidFill>
                </a:rPr>
                <a:t>of experience in credit insurance</a:t>
              </a:r>
              <a:endParaRPr lang="en-US" sz="1400" dirty="0">
                <a:solidFill>
                  <a:srgbClr val="685648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49326" y="593535"/>
            <a:ext cx="6150234" cy="2872923"/>
            <a:chOff x="3214102" y="2942643"/>
            <a:chExt cx="6022414" cy="3668735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617814019"/>
                </p:ext>
              </p:extLst>
            </p:nvPr>
          </p:nvGraphicFramePr>
          <p:xfrm>
            <a:off x="3214102" y="2942643"/>
            <a:ext cx="6022414" cy="36687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3381515" y="3598473"/>
              <a:ext cx="25194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1400" b="1" dirty="0" smtClean="0">
                  <a:solidFill>
                    <a:srgbClr val="685648"/>
                  </a:solidFill>
                </a:rPr>
                <a:t>Headed by the Belgian Export Credit Agency</a:t>
              </a:r>
              <a:endParaRPr lang="en-US" sz="1400" b="1" dirty="0">
                <a:solidFill>
                  <a:srgbClr val="685648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18000" y="3332643"/>
            <a:ext cx="5267027" cy="2895644"/>
            <a:chOff x="4044826" y="1148421"/>
            <a:chExt cx="4751859" cy="25905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27100" y="1221051"/>
              <a:ext cx="4669585" cy="251791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044826" y="1148421"/>
              <a:ext cx="4319418" cy="2423985"/>
              <a:chOff x="4044826" y="1148421"/>
              <a:chExt cx="4319418" cy="242398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044826" y="1148421"/>
                <a:ext cx="43194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9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l"/>
                <a:r>
                  <a:rPr lang="en-US" sz="1600" b="1" dirty="0" smtClean="0">
                    <a:solidFill>
                      <a:srgbClr val="685648"/>
                    </a:solidFill>
                  </a:rPr>
                  <a:t>Geographical spread of risk exposure</a:t>
                </a:r>
                <a:endParaRPr lang="en-US" sz="1600" b="1" dirty="0">
                  <a:solidFill>
                    <a:srgbClr val="685648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275170" y="1532410"/>
                <a:ext cx="4044016" cy="2039996"/>
                <a:chOff x="4497548" y="1329724"/>
                <a:chExt cx="4044016" cy="203999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497548" y="1367833"/>
                  <a:ext cx="1182376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4%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North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America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776753" y="2336137"/>
                  <a:ext cx="1164302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11%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Central &amp; South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America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481967" y="1602117"/>
                  <a:ext cx="1182376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>
                      <a:solidFill>
                        <a:srgbClr val="E3681F"/>
                      </a:solidFill>
                    </a:rPr>
                    <a:t>8</a:t>
                  </a:r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Other European countries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176812" y="1329724"/>
                  <a:ext cx="1182376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32%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European Union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276445" y="1642654"/>
                  <a:ext cx="118237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29%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Asia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59188" y="2846500"/>
                  <a:ext cx="118237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>
                      <a:solidFill>
                        <a:srgbClr val="E3681F"/>
                      </a:solidFill>
                    </a:rPr>
                    <a:t>1</a:t>
                  </a:r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Oceania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74441" y="2718432"/>
                  <a:ext cx="118237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90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sz="1400" b="1" dirty="0" smtClean="0">
                      <a:solidFill>
                        <a:srgbClr val="E3681F"/>
                      </a:solidFill>
                    </a:rPr>
                    <a:t>16% </a:t>
                  </a:r>
                </a:p>
                <a:p>
                  <a:r>
                    <a:rPr lang="en-US" sz="1400" b="1" dirty="0" smtClean="0">
                      <a:solidFill>
                        <a:srgbClr val="685648"/>
                      </a:solidFill>
                    </a:rPr>
                    <a:t>Africa</a:t>
                  </a:r>
                  <a:endParaRPr lang="en-US" sz="1400" b="1" dirty="0">
                    <a:solidFill>
                      <a:srgbClr val="685648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1264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96" y="2423757"/>
            <a:ext cx="4164394" cy="20602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Tailor- made trade insurance solutions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579220" y="401325"/>
            <a:ext cx="2230243" cy="3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1160581"/>
            <a:ext cx="1260000" cy="12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8" y="2508759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Trade Credit Insurance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58" y="4413465"/>
            <a:ext cx="1260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200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1" y="1160581"/>
            <a:ext cx="1260000" cy="12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5702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Bonding (Surety)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2" y="1154859"/>
            <a:ext cx="1260000" cy="12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0008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Investment Insurance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9" y="4413465"/>
            <a:ext cx="1260000" cy="12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2424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Financial guarantees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0" y="4413465"/>
            <a:ext cx="1260000" cy="12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862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Reinsurance</a:t>
            </a:r>
          </a:p>
        </p:txBody>
      </p:sp>
    </p:spTree>
    <p:extLst>
      <p:ext uri="{BB962C8B-B14F-4D97-AF65-F5344CB8AC3E}">
        <p14:creationId xmlns:p14="http://schemas.microsoft.com/office/powerpoint/2010/main" val="300258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ease</a:t>
            </a:r>
            <a:r>
              <a:rPr lang="nl-BE" dirty="0" smtClean="0"/>
              <a:t> access </a:t>
            </a:r>
            <a:r>
              <a:rPr lang="nl-BE" dirty="0" err="1" smtClean="0"/>
              <a:t>to</a:t>
            </a:r>
            <a:r>
              <a:rPr lang="nl-BE" dirty="0" smtClean="0"/>
              <a:t> bank credit at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belgian</a:t>
            </a:r>
            <a:r>
              <a:rPr lang="nl-BE" dirty="0" smtClean="0"/>
              <a:t> bank :</a:t>
            </a:r>
          </a:p>
          <a:p>
            <a:r>
              <a:rPr lang="nl-BE" dirty="0" smtClean="0"/>
              <a:t>Financial </a:t>
            </a:r>
            <a:r>
              <a:rPr lang="nl-BE" dirty="0" err="1" smtClean="0"/>
              <a:t>Guarantee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bank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96" y="2423757"/>
            <a:ext cx="4164394" cy="20602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dirty="0">
                <a:solidFill>
                  <a:schemeClr val="tx2"/>
                </a:solidFill>
              </a:rPr>
              <a:t>Financial Guarantees for bank credits</a:t>
            </a:r>
            <a:br>
              <a:rPr lang="en-GB" altLang="nl-BE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9220" y="401325"/>
            <a:ext cx="2230243" cy="3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1160581"/>
            <a:ext cx="1260000" cy="12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8" y="2508759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Trade Credit Insurance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58" y="4413465"/>
            <a:ext cx="1260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0200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1" y="1160581"/>
            <a:ext cx="1260000" cy="12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5702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Bonding (Surety)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2" y="1154859"/>
            <a:ext cx="1260000" cy="12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0008" y="2503037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Investment Insurance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9" y="4413465"/>
            <a:ext cx="1260000" cy="12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2424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Financial guarantees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0" y="4413465"/>
            <a:ext cx="1260000" cy="12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862" y="5798311"/>
            <a:ext cx="19255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85648"/>
                </a:solidFill>
                <a:latin typeface="Arial" pitchFamily="34" charset="0"/>
                <a:cs typeface="Arial" pitchFamily="34" charset="0"/>
              </a:rPr>
              <a:t>Reinsurance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70388" y="3905814"/>
            <a:ext cx="407324" cy="3152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20795" y="4208951"/>
            <a:ext cx="2443942" cy="21031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44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_PowerPointTemplate">
  <a:themeElements>
    <a:clrScheme name="CREDENDO GROUP">
      <a:dk1>
        <a:srgbClr val="685648"/>
      </a:dk1>
      <a:lt1>
        <a:srgbClr val="FFFFFF"/>
      </a:lt1>
      <a:dk2>
        <a:srgbClr val="E3681F"/>
      </a:dk2>
      <a:lt2>
        <a:srgbClr val="FFFFFF"/>
      </a:lt2>
      <a:accent1>
        <a:srgbClr val="AE2D15"/>
      </a:accent1>
      <a:accent2>
        <a:srgbClr val="E19A1E"/>
      </a:accent2>
      <a:accent3>
        <a:srgbClr val="9C8C84"/>
      </a:accent3>
      <a:accent4>
        <a:srgbClr val="685648"/>
      </a:accent4>
      <a:accent5>
        <a:srgbClr val="E3681F"/>
      </a:accent5>
      <a:accent6>
        <a:srgbClr val="C6B8AF"/>
      </a:accent6>
      <a:hlink>
        <a:srgbClr val="685648"/>
      </a:hlink>
      <a:folHlink>
        <a:srgbClr val="685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REDENDO GROUP: Covers">
  <a:themeElements>
    <a:clrScheme name="CREDENDO GROUP">
      <a:dk1>
        <a:srgbClr val="685648"/>
      </a:dk1>
      <a:lt1>
        <a:srgbClr val="FFFFFF"/>
      </a:lt1>
      <a:dk2>
        <a:srgbClr val="E3681F"/>
      </a:dk2>
      <a:lt2>
        <a:srgbClr val="FFFFFF"/>
      </a:lt2>
      <a:accent1>
        <a:srgbClr val="AE2D15"/>
      </a:accent1>
      <a:accent2>
        <a:srgbClr val="E19A1E"/>
      </a:accent2>
      <a:accent3>
        <a:srgbClr val="9C8C84"/>
      </a:accent3>
      <a:accent4>
        <a:srgbClr val="685648"/>
      </a:accent4>
      <a:accent5>
        <a:srgbClr val="E3681F"/>
      </a:accent5>
      <a:accent6>
        <a:srgbClr val="C6B8AF"/>
      </a:accent6>
      <a:hlink>
        <a:srgbClr val="685648"/>
      </a:hlink>
      <a:folHlink>
        <a:srgbClr val="685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redendo">
  <a:themeElements>
    <a:clrScheme name="Credendo">
      <a:dk1>
        <a:srgbClr val="685648"/>
      </a:dk1>
      <a:lt1>
        <a:srgbClr val="FFFFFF"/>
      </a:lt1>
      <a:dk2>
        <a:srgbClr val="E3681F"/>
      </a:dk2>
      <a:lt2>
        <a:srgbClr val="FFFFFF"/>
      </a:lt2>
      <a:accent1>
        <a:srgbClr val="AE2D15"/>
      </a:accent1>
      <a:accent2>
        <a:srgbClr val="E19A1E"/>
      </a:accent2>
      <a:accent3>
        <a:srgbClr val="250201"/>
      </a:accent3>
      <a:accent4>
        <a:srgbClr val="702700"/>
      </a:accent4>
      <a:accent5>
        <a:srgbClr val="E3681F"/>
      </a:accent5>
      <a:accent6>
        <a:srgbClr val="C6B8AF"/>
      </a:accent6>
      <a:hlink>
        <a:srgbClr val="685648"/>
      </a:hlink>
      <a:folHlink>
        <a:srgbClr val="685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M_PowerPointTemplate">
  <a:themeElements>
    <a:clrScheme name="CREDENDO PALETTE">
      <a:dk1>
        <a:srgbClr val="685648"/>
      </a:dk1>
      <a:lt1>
        <a:srgbClr val="FFFFFF"/>
      </a:lt1>
      <a:dk2>
        <a:srgbClr val="E3681F"/>
      </a:dk2>
      <a:lt2>
        <a:srgbClr val="FFFFFF"/>
      </a:lt2>
      <a:accent1>
        <a:srgbClr val="AE2D15"/>
      </a:accent1>
      <a:accent2>
        <a:srgbClr val="E19A1E"/>
      </a:accent2>
      <a:accent3>
        <a:srgbClr val="250201"/>
      </a:accent3>
      <a:accent4>
        <a:srgbClr val="702700"/>
      </a:accent4>
      <a:accent5>
        <a:srgbClr val="E3681F"/>
      </a:accent5>
      <a:accent6>
        <a:srgbClr val="C6B8AF"/>
      </a:accent6>
      <a:hlink>
        <a:srgbClr val="685648"/>
      </a:hlink>
      <a:folHlink>
        <a:srgbClr val="685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CG_PowerPointTemplate</Template>
  <TotalTime>4677</TotalTime>
  <Words>2863</Words>
  <Application>Microsoft Office PowerPoint</Application>
  <PresentationFormat>On-screen Show (4:3)</PresentationFormat>
  <Paragraphs>430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Open Sans Extrabold</vt:lpstr>
      <vt:lpstr>Symbol</vt:lpstr>
      <vt:lpstr>Times New Roman</vt:lpstr>
      <vt:lpstr>Wingdings</vt:lpstr>
      <vt:lpstr>CG_PowerPointTemplate</vt:lpstr>
      <vt:lpstr>CREDENDO GROUP: Covers</vt:lpstr>
      <vt:lpstr>Credendo</vt:lpstr>
      <vt:lpstr>CM_PowerPointTemplate</vt:lpstr>
      <vt:lpstr>PowerPoint Presentation</vt:lpstr>
      <vt:lpstr>PowerPoint Presentation</vt:lpstr>
      <vt:lpstr>PowerPoint Presentation</vt:lpstr>
      <vt:lpstr>Our values</vt:lpstr>
      <vt:lpstr>Corporate Social Responsibility</vt:lpstr>
      <vt:lpstr>Credendo in figures </vt:lpstr>
      <vt:lpstr>Tailor- made trade insurance solutions </vt:lpstr>
      <vt:lpstr>PowerPoint Presentation</vt:lpstr>
      <vt:lpstr>Financial Guarantees for bank credits </vt:lpstr>
      <vt:lpstr>PowerPoint Presentation</vt:lpstr>
      <vt:lpstr>PowerPoint Presentation</vt:lpstr>
      <vt:lpstr>PowerPoint Presentation</vt:lpstr>
      <vt:lpstr>Financial Guarantees for bank credits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Credendo Bridge Guarantee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Credendo State reinsurance program</vt:lpstr>
      <vt:lpstr>PowerPoint Presentation</vt:lpstr>
      <vt:lpstr>PowerPoint Presentation</vt:lpstr>
      <vt:lpstr>PowerPoint Presentation</vt:lpstr>
      <vt:lpstr>PowerPoint Presentation</vt:lpstr>
      <vt:lpstr>Market information     </vt:lpstr>
      <vt:lpstr>Contact details</vt:lpstr>
      <vt:lpstr>PowerPoint Presentation</vt:lpstr>
    </vt:vector>
  </TitlesOfParts>
  <Company>ONDD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Insurance</dc:title>
  <dc:creator>Marijke Van Gucht</dc:creator>
  <dc:description>Built by: www.mediasterling.com</dc:description>
  <cp:lastModifiedBy>Wim Bosman</cp:lastModifiedBy>
  <cp:revision>155</cp:revision>
  <cp:lastPrinted>2019-10-18T09:24:01Z</cp:lastPrinted>
  <dcterms:created xsi:type="dcterms:W3CDTF">2016-11-21T09:18:33Z</dcterms:created>
  <dcterms:modified xsi:type="dcterms:W3CDTF">2020-06-11T13:08:57Z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1.4</vt:lpwstr>
  </property>
  <property fmtid="{D5CDD505-2E9C-101B-9397-08002B2CF9AE}" pid="3" name="MS_ClientFolder">
    <vt:lpwstr>English (UK)</vt:lpwstr>
  </property>
</Properties>
</file>