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3.xml" ContentType="application/vnd.openxmlformats-officedocument.them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4.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5.xml" ContentType="application/vnd.openxmlformats-officedocument.them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6.xml" ContentType="application/vnd.openxmlformats-officedocument.them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heme/theme7.xml" ContentType="application/vnd.openxmlformats-officedocument.theme+xml"/>
  <Override PartName="/ppt/tags/tag289.xml" ContentType="application/vnd.openxmlformats-officedocument.presentationml.tags+xml"/>
  <Override PartName="/ppt/tags/tag290.xml" ContentType="application/vnd.openxmlformats-officedocument.presentationml.tags+xml"/>
  <Override PartName="/ppt/theme/theme8.xml" ContentType="application/vnd.openxmlformats-officedocument.theme+xml"/>
  <Override PartName="/ppt/tags/tag291.xml" ContentType="application/vnd.openxmlformats-officedocument.presentationml.tags+xml"/>
  <Override PartName="/ppt/tags/tag292.xml" ContentType="application/vnd.openxmlformats-officedocument.presentationml.tags+xml"/>
  <Override PartName="/ppt/notesSlides/notesSlide1.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notesSlides/notesSlide2.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297.xml" ContentType="application/vnd.openxmlformats-officedocument.presentationml.tags+xml"/>
  <Override PartName="/ppt/tags/tag298.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tags/tag299.xml" ContentType="application/vnd.openxmlformats-officedocument.presentationml.tags+xml"/>
  <Override PartName="/ppt/tags/tag300.xml" ContentType="application/vnd.openxmlformats-officedocument.presentationml.tags+xml"/>
  <Override PartName="/ppt/notesSlides/notesSlide5.xml" ContentType="application/vnd.openxmlformats-officedocument.presentationml.notesSlide+xml"/>
  <Override PartName="/ppt/tags/tag301.xml" ContentType="application/vnd.openxmlformats-officedocument.presentationml.tags+xml"/>
  <Override PartName="/ppt/tags/tag302.xml" ContentType="application/vnd.openxmlformats-officedocument.presentationml.tags+xml"/>
  <Override PartName="/ppt/notesSlides/notesSlide6.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notesSlides/notesSlide7.xml" ContentType="application/vnd.openxmlformats-officedocument.presentationml.notesSlide+xml"/>
  <Override PartName="/ppt/tags/tag305.xml" ContentType="application/vnd.openxmlformats-officedocument.presentationml.tags+xml"/>
  <Override PartName="/ppt/tags/tag306.xml" ContentType="application/vnd.openxmlformats-officedocument.presentationml.tags+xml"/>
  <Override PartName="/ppt/notesSlides/notesSlide8.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tags/tag309.xml" ContentType="application/vnd.openxmlformats-officedocument.presentationml.tags+xml"/>
  <Override PartName="/ppt/tags/tag310.xml" ContentType="application/vnd.openxmlformats-officedocument.presentationml.tags+xml"/>
  <Override PartName="/ppt/notesSlides/notesSlide10.xml" ContentType="application/vnd.openxmlformats-officedocument.presentationml.notesSlide+xml"/>
  <Override PartName="/ppt/tags/tag311.xml" ContentType="application/vnd.openxmlformats-officedocument.presentationml.tags+xml"/>
  <Override PartName="/ppt/tags/tag3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13.xml" ContentType="application/vnd.openxmlformats-officedocument.presentationml.tags+xml"/>
  <Override PartName="/ppt/tags/tag314.xml" ContentType="application/vnd.openxmlformats-officedocument.presentationml.tags+xml"/>
  <Override PartName="/ppt/notesSlides/notesSlide22.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notesSlides/notesSlide23.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19.xml" ContentType="application/vnd.openxmlformats-officedocument.presentationml.tags+xml"/>
  <Override PartName="/ppt/tags/tag3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2"/>
    <p:sldMasterId id="2147484364" r:id="rId3"/>
    <p:sldMasterId id="2147484307" r:id="rId4"/>
    <p:sldMasterId id="2147484250" r:id="rId5"/>
    <p:sldMasterId id="2147484007" r:id="rId6"/>
    <p:sldMasterId id="2147484421" r:id="rId7"/>
  </p:sldMasterIdLst>
  <p:notesMasterIdLst>
    <p:notesMasterId r:id="rId36"/>
  </p:notesMasterIdLst>
  <p:handoutMasterIdLst>
    <p:handoutMasterId r:id="rId37"/>
  </p:handoutMasterIdLst>
  <p:sldIdLst>
    <p:sldId id="522" r:id="rId8"/>
    <p:sldId id="542" r:id="rId9"/>
    <p:sldId id="523" r:id="rId10"/>
    <p:sldId id="527" r:id="rId11"/>
    <p:sldId id="526" r:id="rId12"/>
    <p:sldId id="529" r:id="rId13"/>
    <p:sldId id="532" r:id="rId14"/>
    <p:sldId id="531" r:id="rId15"/>
    <p:sldId id="528" r:id="rId16"/>
    <p:sldId id="543" r:id="rId17"/>
    <p:sldId id="544" r:id="rId18"/>
    <p:sldId id="545" r:id="rId19"/>
    <p:sldId id="546" r:id="rId20"/>
    <p:sldId id="548" r:id="rId21"/>
    <p:sldId id="550" r:id="rId22"/>
    <p:sldId id="551" r:id="rId23"/>
    <p:sldId id="552" r:id="rId24"/>
    <p:sldId id="553" r:id="rId25"/>
    <p:sldId id="555" r:id="rId26"/>
    <p:sldId id="549" r:id="rId27"/>
    <p:sldId id="556" r:id="rId28"/>
    <p:sldId id="557" r:id="rId29"/>
    <p:sldId id="558" r:id="rId30"/>
    <p:sldId id="559" r:id="rId31"/>
    <p:sldId id="560" r:id="rId32"/>
    <p:sldId id="562" r:id="rId33"/>
    <p:sldId id="563" r:id="rId34"/>
    <p:sldId id="535" r:id="rId35"/>
  </p:sldIdLst>
  <p:sldSz cx="9144000" cy="6858000" type="screen4x3"/>
  <p:notesSz cx="6797675" cy="9928225"/>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1136">
          <p15:clr>
            <a:srgbClr val="A4A3A4"/>
          </p15:clr>
        </p15:guide>
        <p15:guide id="2" orient="horz" pos="4086">
          <p15:clr>
            <a:srgbClr val="A4A3A4"/>
          </p15:clr>
        </p15:guide>
        <p15:guide id="3" orient="horz" pos="1366">
          <p15:clr>
            <a:srgbClr val="A4A3A4"/>
          </p15:clr>
        </p15:guide>
        <p15:guide id="4" orient="horz" pos="1592">
          <p15:clr>
            <a:srgbClr val="A4A3A4"/>
          </p15:clr>
        </p15:guide>
        <p15:guide id="5" orient="horz" pos="1818">
          <p15:clr>
            <a:srgbClr val="A4A3A4"/>
          </p15:clr>
        </p15:guide>
        <p15:guide id="6" orient="horz" pos="2044">
          <p15:clr>
            <a:srgbClr val="A4A3A4"/>
          </p15:clr>
        </p15:guide>
        <p15:guide id="7" orient="horz" pos="2270">
          <p15:clr>
            <a:srgbClr val="A4A3A4"/>
          </p15:clr>
        </p15:guide>
        <p15:guide id="8" orient="horz" pos="2496">
          <p15:clr>
            <a:srgbClr val="A4A3A4"/>
          </p15:clr>
        </p15:guide>
        <p15:guide id="9" orient="horz" pos="2722">
          <p15:clr>
            <a:srgbClr val="A4A3A4"/>
          </p15:clr>
        </p15:guide>
        <p15:guide id="10" orient="horz" pos="2954">
          <p15:clr>
            <a:srgbClr val="A4A3A4"/>
          </p15:clr>
        </p15:guide>
        <p15:guide id="11" orient="horz" pos="3180">
          <p15:clr>
            <a:srgbClr val="A4A3A4"/>
          </p15:clr>
        </p15:guide>
        <p15:guide id="12" orient="horz" pos="3414">
          <p15:clr>
            <a:srgbClr val="A4A3A4"/>
          </p15:clr>
        </p15:guide>
        <p15:guide id="13" orient="horz" pos="3632">
          <p15:clr>
            <a:srgbClr val="A4A3A4"/>
          </p15:clr>
        </p15:guide>
        <p15:guide id="14" orient="horz" pos="3858">
          <p15:clr>
            <a:srgbClr val="A4A3A4"/>
          </p15:clr>
        </p15:guide>
        <p15:guide id="15" orient="horz" pos="911">
          <p15:clr>
            <a:srgbClr val="A4A3A4"/>
          </p15:clr>
        </p15:guide>
        <p15:guide id="16" orient="horz" pos="685">
          <p15:clr>
            <a:srgbClr val="A4A3A4"/>
          </p15:clr>
        </p15:guide>
        <p15:guide id="17" orient="horz" pos="459">
          <p15:clr>
            <a:srgbClr val="A4A3A4"/>
          </p15:clr>
        </p15:guide>
        <p15:guide id="18" orient="horz" pos="233">
          <p15:clr>
            <a:srgbClr val="A4A3A4"/>
          </p15:clr>
        </p15:guide>
        <p15:guide id="19" orient="horz" pos="7">
          <p15:clr>
            <a:srgbClr val="A4A3A4"/>
          </p15:clr>
        </p15:guide>
        <p15:guide id="20" pos="5307">
          <p15:clr>
            <a:srgbClr val="A4A3A4"/>
          </p15:clr>
        </p15:guide>
        <p15:guide id="21" pos="3261">
          <p15:clr>
            <a:srgbClr val="A4A3A4"/>
          </p15:clr>
        </p15:guide>
        <p15:guide id="22" pos="237">
          <p15:clr>
            <a:srgbClr val="A4A3A4"/>
          </p15:clr>
        </p15:guide>
        <p15:guide id="23" pos="3036">
          <p15:clr>
            <a:srgbClr val="A4A3A4"/>
          </p15:clr>
        </p15:guide>
        <p15:guide id="24" pos="909">
          <p15:clr>
            <a:srgbClr val="A4A3A4"/>
          </p15:clr>
        </p15:guide>
        <p15:guide id="25" pos="678">
          <p15:clr>
            <a:srgbClr val="A4A3A4"/>
          </p15:clr>
        </p15:guide>
        <p15:guide id="26" pos="5533">
          <p15:clr>
            <a:srgbClr val="A4A3A4"/>
          </p15:clr>
        </p15:guide>
        <p15:guide id="27" pos="5759">
          <p15:clr>
            <a:srgbClr val="A4A3A4"/>
          </p15:clr>
        </p15:guide>
        <p15:guide id="28" pos="5079">
          <p15:clr>
            <a:srgbClr val="A4A3A4"/>
          </p15:clr>
        </p15:guide>
        <p15:guide id="29" pos="4621">
          <p15:clr>
            <a:srgbClr val="A4A3A4"/>
          </p15:clr>
        </p15:guide>
        <p15:guide id="30" pos="4849">
          <p15:clr>
            <a:srgbClr val="A4A3A4"/>
          </p15:clr>
        </p15:guide>
        <p15:guide id="31" pos="4401">
          <p15:clr>
            <a:srgbClr val="A4A3A4"/>
          </p15:clr>
        </p15:guide>
        <p15:guide id="32" pos="4173">
          <p15:clr>
            <a:srgbClr val="A4A3A4"/>
          </p15:clr>
        </p15:guide>
        <p15:guide id="33" pos="3945">
          <p15:clr>
            <a:srgbClr val="A4A3A4"/>
          </p15:clr>
        </p15:guide>
        <p15:guide id="34" pos="3717">
          <p15:clr>
            <a:srgbClr val="A4A3A4"/>
          </p15:clr>
        </p15:guide>
        <p15:guide id="35" pos="3487">
          <p15:clr>
            <a:srgbClr val="A4A3A4"/>
          </p15:clr>
        </p15:guide>
        <p15:guide id="36" pos="2724">
          <p15:clr>
            <a:srgbClr val="A4A3A4"/>
          </p15:clr>
        </p15:guide>
        <p15:guide id="37" pos="2496">
          <p15:clr>
            <a:srgbClr val="A4A3A4"/>
          </p15:clr>
        </p15:guide>
        <p15:guide id="38" pos="2274">
          <p15:clr>
            <a:srgbClr val="A4A3A4"/>
          </p15:clr>
        </p15:guide>
        <p15:guide id="39" pos="2046">
          <p15:clr>
            <a:srgbClr val="A4A3A4"/>
          </p15:clr>
        </p15:guide>
        <p15:guide id="40" pos="1818">
          <p15:clr>
            <a:srgbClr val="A4A3A4"/>
          </p15:clr>
        </p15:guide>
        <p15:guide id="41" pos="1590">
          <p15:clr>
            <a:srgbClr val="A4A3A4"/>
          </p15:clr>
        </p15:guide>
        <p15:guide id="42" pos="1368">
          <p15:clr>
            <a:srgbClr val="A4A3A4"/>
          </p15:clr>
        </p15:guide>
        <p15:guide id="43" pos="1140">
          <p15:clr>
            <a:srgbClr val="A4A3A4"/>
          </p15:clr>
        </p15:guide>
        <p15:guide id="44" pos="4063">
          <p15:clr>
            <a:srgbClr val="A4A3A4"/>
          </p15:clr>
        </p15:guide>
        <p15:guide id="45" pos="453">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a:srgbClr val="00539B"/>
    <a:srgbClr val="D77700"/>
    <a:srgbClr val="8C2245"/>
    <a:srgbClr val="5D245A"/>
    <a:srgbClr val="FFFFFF"/>
    <a:srgbClr val="1589AD"/>
    <a:srgbClr val="0C8EB6"/>
    <a:srgbClr val="C6168D"/>
    <a:srgbClr val="32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3" autoAdjust="0"/>
    <p:restoredTop sz="98624" autoAdjust="0"/>
  </p:normalViewPr>
  <p:slideViewPr>
    <p:cSldViewPr snapToGrid="0" snapToObjects="1">
      <p:cViewPr varScale="1">
        <p:scale>
          <a:sx n="63" d="100"/>
          <a:sy n="63" d="100"/>
        </p:scale>
        <p:origin x="1452" y="44"/>
      </p:cViewPr>
      <p:guideLst>
        <p:guide orient="horz" pos="1136"/>
        <p:guide orient="horz" pos="4086"/>
        <p:guide orient="horz" pos="1366"/>
        <p:guide orient="horz" pos="1592"/>
        <p:guide orient="horz" pos="1818"/>
        <p:guide orient="horz" pos="2044"/>
        <p:guide orient="horz" pos="2270"/>
        <p:guide orient="horz" pos="2496"/>
        <p:guide orient="horz" pos="2722"/>
        <p:guide orient="horz" pos="2954"/>
        <p:guide orient="horz" pos="3180"/>
        <p:guide orient="horz" pos="3414"/>
        <p:guide orient="horz" pos="3632"/>
        <p:guide orient="horz" pos="3858"/>
        <p:guide orient="horz" pos="911"/>
        <p:guide orient="horz" pos="685"/>
        <p:guide orient="horz" pos="459"/>
        <p:guide orient="horz" pos="233"/>
        <p:guide orient="horz" pos="7"/>
        <p:guide pos="5307"/>
        <p:guide pos="3261"/>
        <p:guide pos="237"/>
        <p:guide pos="3036"/>
        <p:guide pos="909"/>
        <p:guide pos="678"/>
        <p:guide pos="5533"/>
        <p:guide pos="5759"/>
        <p:guide pos="5079"/>
        <p:guide pos="4621"/>
        <p:guide pos="4849"/>
        <p:guide pos="4401"/>
        <p:guide pos="4173"/>
        <p:guide pos="3945"/>
        <p:guide pos="3717"/>
        <p:guide pos="3487"/>
        <p:guide pos="2724"/>
        <p:guide pos="2496"/>
        <p:guide pos="2274"/>
        <p:guide pos="2046"/>
        <p:guide pos="1818"/>
        <p:guide pos="1590"/>
        <p:guide pos="1368"/>
        <p:guide pos="1140"/>
        <p:guide pos="4063"/>
        <p:guide pos="453"/>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8960"/>
    </p:cViewPr>
  </p:sorterViewPr>
  <p:notesViewPr>
    <p:cSldViewPr snapToGrid="0" snapToObjects="1">
      <p:cViewPr varScale="1">
        <p:scale>
          <a:sx n="54" d="100"/>
          <a:sy n="54" d="100"/>
        </p:scale>
        <p:origin x="-173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5.2004900783320783E-2"/>
          <c:w val="0.77129245893359766"/>
          <c:h val="0.84774436308767964"/>
        </c:manualLayout>
      </c:layout>
      <c:barChart>
        <c:barDir val="col"/>
        <c:grouping val="clustered"/>
        <c:varyColors val="0"/>
        <c:ser>
          <c:idx val="1"/>
          <c:order val="0"/>
          <c:spPr>
            <a:solidFill>
              <a:schemeClr val="accent1"/>
            </a:solidFill>
          </c:spPr>
          <c:invertIfNegative val="0"/>
          <c:cat>
            <c:strRef>
              <c:f>Sheet1!$G$1:$Q$1</c:f>
              <c:strCache>
                <c:ptCount val="11"/>
                <c:pt idx="0">
                  <c:v>'05</c:v>
                </c:pt>
                <c:pt idx="1">
                  <c:v>'06</c:v>
                </c:pt>
                <c:pt idx="2">
                  <c:v>'07</c:v>
                </c:pt>
                <c:pt idx="3">
                  <c:v>'08</c:v>
                </c:pt>
                <c:pt idx="4">
                  <c:v>'09</c:v>
                </c:pt>
                <c:pt idx="5">
                  <c:v>'10</c:v>
                </c:pt>
                <c:pt idx="6">
                  <c:v>'11</c:v>
                </c:pt>
                <c:pt idx="7">
                  <c:v>'12</c:v>
                </c:pt>
                <c:pt idx="8">
                  <c:v>'13</c:v>
                </c:pt>
                <c:pt idx="9">
                  <c:v>'14</c:v>
                </c:pt>
                <c:pt idx="10">
                  <c:v>'15</c:v>
                </c:pt>
              </c:strCache>
            </c:strRef>
          </c:cat>
          <c:val>
            <c:numRef>
              <c:f>Sheet1!$G$2:$Q$2</c:f>
              <c:numCache>
                <c:formatCode>General</c:formatCode>
                <c:ptCount val="11"/>
                <c:pt idx="0">
                  <c:v>30.3</c:v>
                </c:pt>
                <c:pt idx="1">
                  <c:v>33.299999999999997</c:v>
                </c:pt>
                <c:pt idx="2">
                  <c:v>36.9</c:v>
                </c:pt>
                <c:pt idx="3">
                  <c:v>43.2</c:v>
                </c:pt>
                <c:pt idx="4">
                  <c:v>47.8</c:v>
                </c:pt>
                <c:pt idx="5">
                  <c:v>62</c:v>
                </c:pt>
                <c:pt idx="6">
                  <c:v>71.099999999999994</c:v>
                </c:pt>
                <c:pt idx="7">
                  <c:v>78.900000000000006</c:v>
                </c:pt>
                <c:pt idx="8">
                  <c:v>85.9</c:v>
                </c:pt>
                <c:pt idx="9">
                  <c:v>95.3</c:v>
                </c:pt>
                <c:pt idx="10">
                  <c:v>107.2</c:v>
                </c:pt>
              </c:numCache>
            </c:numRef>
          </c:val>
        </c:ser>
        <c:dLbls>
          <c:showLegendKey val="0"/>
          <c:showVal val="0"/>
          <c:showCatName val="0"/>
          <c:showSerName val="0"/>
          <c:showPercent val="0"/>
          <c:showBubbleSize val="0"/>
        </c:dLbls>
        <c:gapWidth val="100"/>
        <c:axId val="221995888"/>
        <c:axId val="221997064"/>
      </c:barChart>
      <c:catAx>
        <c:axId val="221995888"/>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nl-BE"/>
          </a:p>
        </c:txPr>
        <c:crossAx val="221997064"/>
        <c:crosses val="autoZero"/>
        <c:auto val="1"/>
        <c:lblAlgn val="ctr"/>
        <c:lblOffset val="100"/>
        <c:tickLblSkip val="1"/>
        <c:tickMarkSkip val="1"/>
        <c:noMultiLvlLbl val="0"/>
      </c:catAx>
      <c:valAx>
        <c:axId val="221997064"/>
        <c:scaling>
          <c:orientation val="minMax"/>
          <c:max val="100"/>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nl-BE"/>
          </a:p>
        </c:txPr>
        <c:crossAx val="221995888"/>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nl-B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ABI ( € billion, reported rate)</c:v>
                </c:pt>
              </c:strCache>
            </c:strRef>
          </c:tx>
          <c:invertIfNegative val="0"/>
          <c:dPt>
            <c:idx val="9"/>
            <c:invertIfNegative val="0"/>
            <c:bubble3D val="0"/>
            <c:spPr>
              <a:solidFill>
                <a:schemeClr val="accent1"/>
              </a:solidFill>
            </c:spPr>
          </c:dPt>
          <c:cat>
            <c:strRef>
              <c:f>Sheet1!$B$1:$L$1</c:f>
              <c:strCache>
                <c:ptCount val="11"/>
                <c:pt idx="0">
                  <c:v>'05</c:v>
                </c:pt>
                <c:pt idx="1">
                  <c:v>'06</c:v>
                </c:pt>
                <c:pt idx="2">
                  <c:v>'07</c:v>
                </c:pt>
                <c:pt idx="3">
                  <c:v>'08</c:v>
                </c:pt>
                <c:pt idx="4">
                  <c:v>'09</c:v>
                </c:pt>
                <c:pt idx="5">
                  <c:v>'10</c:v>
                </c:pt>
                <c:pt idx="6">
                  <c:v>'11</c:v>
                </c:pt>
                <c:pt idx="7">
                  <c:v>'12</c:v>
                </c:pt>
                <c:pt idx="8">
                  <c:v>'13</c:v>
                </c:pt>
                <c:pt idx="9">
                  <c:v>'14</c:v>
                </c:pt>
                <c:pt idx="10">
                  <c:v>'15</c:v>
                </c:pt>
              </c:strCache>
            </c:strRef>
          </c:cat>
          <c:val>
            <c:numRef>
              <c:f>Sheet1!$B$2:$L$2</c:f>
              <c:numCache>
                <c:formatCode>#0##0.0</c:formatCode>
                <c:ptCount val="11"/>
                <c:pt idx="0">
                  <c:v>4.2774872185699992</c:v>
                </c:pt>
                <c:pt idx="1">
                  <c:v>4.9362399355899997</c:v>
                </c:pt>
                <c:pt idx="2">
                  <c:v>5.5830955516100005</c:v>
                </c:pt>
                <c:pt idx="3">
                  <c:v>5.0869963555300002</c:v>
                </c:pt>
                <c:pt idx="4">
                  <c:v>7.8607485167900002</c:v>
                </c:pt>
                <c:pt idx="5">
                  <c:v>9.0092639407600004</c:v>
                </c:pt>
                <c:pt idx="6">
                  <c:v>9.0507725845600007</c:v>
                </c:pt>
                <c:pt idx="7">
                  <c:v>8.9199922765400004</c:v>
                </c:pt>
                <c:pt idx="8">
                  <c:v>8.4982493317900012</c:v>
                </c:pt>
                <c:pt idx="9">
                  <c:v>8.8529999999999998</c:v>
                </c:pt>
                <c:pt idx="10" formatCode="General">
                  <c:v>9.3000000000000007</c:v>
                </c:pt>
              </c:numCache>
            </c:numRef>
          </c:val>
        </c:ser>
        <c:dLbls>
          <c:showLegendKey val="0"/>
          <c:showVal val="0"/>
          <c:showCatName val="0"/>
          <c:showSerName val="0"/>
          <c:showPercent val="0"/>
          <c:showBubbleSize val="0"/>
        </c:dLbls>
        <c:gapWidth val="150"/>
        <c:axId val="221997456"/>
        <c:axId val="339296736"/>
      </c:barChart>
      <c:lineChart>
        <c:grouping val="standard"/>
        <c:varyColors val="0"/>
        <c:ser>
          <c:idx val="1"/>
          <c:order val="1"/>
          <c:tx>
            <c:strRef>
              <c:f>Sheet1!$A$3</c:f>
              <c:strCache>
                <c:ptCount val="1"/>
                <c:pt idx="0">
                  <c:v>Number of operations (#)</c:v>
                </c:pt>
              </c:strCache>
            </c:strRef>
          </c:tx>
          <c:marker>
            <c:symbol val="none"/>
          </c:marker>
          <c:cat>
            <c:strRef>
              <c:f>Sheet1!$B$1:$L$1</c:f>
              <c:strCache>
                <c:ptCount val="11"/>
                <c:pt idx="0">
                  <c:v>'05</c:v>
                </c:pt>
                <c:pt idx="1">
                  <c:v>'06</c:v>
                </c:pt>
                <c:pt idx="2">
                  <c:v>'07</c:v>
                </c:pt>
                <c:pt idx="3">
                  <c:v>'08</c:v>
                </c:pt>
                <c:pt idx="4">
                  <c:v>'09</c:v>
                </c:pt>
                <c:pt idx="5">
                  <c:v>'10</c:v>
                </c:pt>
                <c:pt idx="6">
                  <c:v>'11</c:v>
                </c:pt>
                <c:pt idx="7">
                  <c:v>'12</c:v>
                </c:pt>
                <c:pt idx="8">
                  <c:v>'13</c:v>
                </c:pt>
                <c:pt idx="9">
                  <c:v>'14</c:v>
                </c:pt>
                <c:pt idx="10">
                  <c:v>'15</c:v>
                </c:pt>
              </c:strCache>
            </c:strRef>
          </c:cat>
          <c:val>
            <c:numRef>
              <c:f>Sheet1!$B$3:$L$3</c:f>
              <c:numCache>
                <c:formatCode>General</c:formatCode>
                <c:ptCount val="11"/>
                <c:pt idx="0">
                  <c:v>276</c:v>
                </c:pt>
                <c:pt idx="1">
                  <c:v>301</c:v>
                </c:pt>
                <c:pt idx="2">
                  <c:v>353</c:v>
                </c:pt>
                <c:pt idx="3">
                  <c:v>302</c:v>
                </c:pt>
                <c:pt idx="4">
                  <c:v>311</c:v>
                </c:pt>
                <c:pt idx="5">
                  <c:v>386</c:v>
                </c:pt>
                <c:pt idx="6">
                  <c:v>380</c:v>
                </c:pt>
                <c:pt idx="7">
                  <c:v>393</c:v>
                </c:pt>
                <c:pt idx="8">
                  <c:v>392</c:v>
                </c:pt>
                <c:pt idx="9">
                  <c:v>377</c:v>
                </c:pt>
                <c:pt idx="10">
                  <c:v>381</c:v>
                </c:pt>
              </c:numCache>
            </c:numRef>
          </c:val>
          <c:smooth val="0"/>
        </c:ser>
        <c:dLbls>
          <c:showLegendKey val="0"/>
          <c:showVal val="0"/>
          <c:showCatName val="0"/>
          <c:showSerName val="0"/>
          <c:showPercent val="0"/>
          <c:showBubbleSize val="0"/>
        </c:dLbls>
        <c:marker val="1"/>
        <c:smooth val="0"/>
        <c:axId val="339297912"/>
        <c:axId val="339297520"/>
      </c:lineChart>
      <c:catAx>
        <c:axId val="221997456"/>
        <c:scaling>
          <c:orientation val="minMax"/>
        </c:scaling>
        <c:delete val="0"/>
        <c:axPos val="b"/>
        <c:numFmt formatCode="General" sourceLinked="0"/>
        <c:majorTickMark val="out"/>
        <c:minorTickMark val="none"/>
        <c:tickLblPos val="nextTo"/>
        <c:crossAx val="339296736"/>
        <c:crosses val="autoZero"/>
        <c:auto val="1"/>
        <c:lblAlgn val="ctr"/>
        <c:lblOffset val="100"/>
        <c:noMultiLvlLbl val="0"/>
      </c:catAx>
      <c:valAx>
        <c:axId val="339296736"/>
        <c:scaling>
          <c:orientation val="minMax"/>
        </c:scaling>
        <c:delete val="0"/>
        <c:axPos val="l"/>
        <c:majorGridlines/>
        <c:numFmt formatCode="#,##0" sourceLinked="0"/>
        <c:majorTickMark val="out"/>
        <c:minorTickMark val="none"/>
        <c:tickLblPos val="nextTo"/>
        <c:spPr>
          <a:ln>
            <a:noFill/>
          </a:ln>
        </c:spPr>
        <c:txPr>
          <a:bodyPr/>
          <a:lstStyle/>
          <a:p>
            <a:pPr>
              <a:defRPr>
                <a:solidFill>
                  <a:schemeClr val="accent1"/>
                </a:solidFill>
              </a:defRPr>
            </a:pPr>
            <a:endParaRPr lang="nl-BE"/>
          </a:p>
        </c:txPr>
        <c:crossAx val="221997456"/>
        <c:crosses val="autoZero"/>
        <c:crossBetween val="between"/>
      </c:valAx>
      <c:valAx>
        <c:axId val="339297520"/>
        <c:scaling>
          <c:orientation val="minMax"/>
        </c:scaling>
        <c:delete val="0"/>
        <c:axPos val="r"/>
        <c:numFmt formatCode="General" sourceLinked="1"/>
        <c:majorTickMark val="out"/>
        <c:minorTickMark val="none"/>
        <c:tickLblPos val="nextTo"/>
        <c:spPr>
          <a:ln>
            <a:noFill/>
          </a:ln>
        </c:spPr>
        <c:txPr>
          <a:bodyPr/>
          <a:lstStyle/>
          <a:p>
            <a:pPr>
              <a:defRPr>
                <a:solidFill>
                  <a:schemeClr val="accent2"/>
                </a:solidFill>
              </a:defRPr>
            </a:pPr>
            <a:endParaRPr lang="nl-BE"/>
          </a:p>
        </c:txPr>
        <c:crossAx val="339297912"/>
        <c:crosses val="max"/>
        <c:crossBetween val="between"/>
      </c:valAx>
      <c:catAx>
        <c:axId val="339297912"/>
        <c:scaling>
          <c:orientation val="minMax"/>
        </c:scaling>
        <c:delete val="1"/>
        <c:axPos val="b"/>
        <c:numFmt formatCode="General" sourceLinked="1"/>
        <c:majorTickMark val="out"/>
        <c:minorTickMark val="none"/>
        <c:tickLblPos val="nextTo"/>
        <c:crossAx val="339297520"/>
        <c:crosses val="autoZero"/>
        <c:auto val="1"/>
        <c:lblAlgn val="ctr"/>
        <c:lblOffset val="100"/>
        <c:noMultiLvlLbl val="0"/>
      </c:catAx>
    </c:plotArea>
    <c:legend>
      <c:legendPos val="b"/>
      <c:overlay val="0"/>
    </c:legend>
    <c:plotVisOnly val="1"/>
    <c:dispBlanksAs val="gap"/>
    <c:showDLblsOverMax val="0"/>
  </c:chart>
  <c:txPr>
    <a:bodyPr/>
    <a:lstStyle/>
    <a:p>
      <a:pPr>
        <a:defRPr sz="1100"/>
      </a:pPr>
      <a:endParaRPr lang="nl-B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16005495449079"/>
          <c:y val="0.1519514649400398"/>
          <c:w val="0.36773558390186922"/>
          <c:h val="0.76032878393070813"/>
        </c:manualLayout>
      </c:layout>
      <c:pieChart>
        <c:varyColors val="1"/>
        <c:ser>
          <c:idx val="0"/>
          <c:order val="0"/>
          <c:spPr>
            <a:solidFill>
              <a:schemeClr val="tx2"/>
            </a:solidFill>
            <a:ln>
              <a:solidFill>
                <a:schemeClr val="bg1"/>
              </a:solidFill>
            </a:ln>
          </c:spPr>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Lbls>
            <c:dLbl>
              <c:idx val="0"/>
              <c:layout>
                <c:manualLayout>
                  <c:x val="-9.414616430604468E-2"/>
                  <c:y val="-0.1209792857417632"/>
                </c:manualLayout>
              </c:layout>
              <c:tx>
                <c:rich>
                  <a:bodyPr/>
                  <a:lstStyle/>
                  <a:p>
                    <a:r>
                      <a:rPr lang="en-GB" dirty="0"/>
                      <a:t>Energy 
</a:t>
                    </a:r>
                    <a:r>
                      <a:rPr lang="en-GB" dirty="0" smtClean="0">
                        <a:solidFill>
                          <a:schemeClr val="accent1"/>
                        </a:solidFill>
                      </a:rPr>
                      <a:t>27%</a:t>
                    </a:r>
                    <a:endParaRPr lang="en-GB" dirty="0">
                      <a:solidFill>
                        <a:schemeClr val="accent1"/>
                      </a:solidFill>
                    </a:endParaRPr>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1"/>
              <c:layout>
                <c:manualLayout>
                  <c:x val="-3.6130349956650633E-2"/>
                  <c:y val="-5.318772005482769E-3"/>
                </c:manualLayout>
              </c:layout>
              <c:tx>
                <c:rich>
                  <a:bodyPr rot="0" vert="horz" anchor="t" anchorCtr="0"/>
                  <a:lstStyle/>
                  <a:p>
                    <a:pPr>
                      <a:defRPr sz="1600">
                        <a:solidFill>
                          <a:schemeClr val="tx1">
                            <a:lumMod val="75000"/>
                          </a:schemeClr>
                        </a:solidFill>
                        <a:latin typeface="Franklin Gothic Medium" panose="020B0603020102020204" pitchFamily="34" charset="0"/>
                      </a:defRPr>
                    </a:pPr>
                    <a:r>
                      <a:rPr lang="en-GB" dirty="0"/>
                      <a:t>Financial Institutions 
</a:t>
                    </a:r>
                    <a:r>
                      <a:rPr lang="en-GB" dirty="0" smtClean="0">
                        <a:solidFill>
                          <a:schemeClr val="accent1"/>
                        </a:solidFill>
                      </a:rPr>
                      <a:t>31%</a:t>
                    </a:r>
                    <a:endParaRPr lang="en-GB" dirty="0">
                      <a:solidFill>
                        <a:schemeClr val="accent1"/>
                      </a:solidFill>
                    </a:endParaRPr>
                  </a:p>
                </c:rich>
              </c:tx>
              <c:numFmt formatCode="@" sourceLinked="0"/>
              <c:spPr/>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2"/>
              <c:layout>
                <c:manualLayout>
                  <c:x val="4.615499110184268E-2"/>
                  <c:y val="-8.9324291218458376E-2"/>
                </c:manualLayout>
              </c:layout>
              <c:tx>
                <c:rich>
                  <a:bodyPr/>
                  <a:lstStyle/>
                  <a:p>
                    <a:r>
                      <a:rPr lang="en-GB" dirty="0"/>
                      <a:t>Corporate 
</a:t>
                    </a:r>
                    <a:r>
                      <a:rPr lang="en-GB" dirty="0" smtClean="0">
                        <a:solidFill>
                          <a:schemeClr val="accent1"/>
                        </a:solidFill>
                      </a:rPr>
                      <a:t>22%</a:t>
                    </a:r>
                    <a:endParaRPr lang="en-GB" dirty="0">
                      <a:solidFill>
                        <a:schemeClr val="accent1"/>
                      </a:solidFill>
                    </a:endParaRPr>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3"/>
              <c:layout>
                <c:manualLayout>
                  <c:x val="6.0249809386402314E-2"/>
                  <c:y val="-8.8407121930874188E-2"/>
                </c:manualLayout>
              </c:layout>
              <c:tx>
                <c:rich>
                  <a:bodyPr/>
                  <a:lstStyle/>
                  <a:p>
                    <a:r>
                      <a:rPr lang="fr-FR" dirty="0"/>
                      <a:t>Infrastructure </a:t>
                    </a:r>
                    <a:r>
                      <a:rPr lang="fr-FR" baseline="0" dirty="0" smtClean="0"/>
                      <a:t> </a:t>
                    </a:r>
                    <a:r>
                      <a:rPr lang="fr-FR" dirty="0" smtClean="0">
                        <a:solidFill>
                          <a:schemeClr val="accent1"/>
                        </a:solidFill>
                      </a:rPr>
                      <a:t>19%</a:t>
                    </a:r>
                    <a:endParaRPr lang="fr-FR" dirty="0">
                      <a:solidFill>
                        <a:schemeClr val="accent1"/>
                      </a:solidFill>
                    </a:endParaRPr>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rot="0" vert="horz" anchor="t" anchorCtr="0"/>
              <a:lstStyle/>
              <a:p>
                <a:pPr>
                  <a:defRPr sz="1600">
                    <a:solidFill>
                      <a:schemeClr val="tx1">
                        <a:lumMod val="75000"/>
                      </a:schemeClr>
                    </a:solidFill>
                    <a:latin typeface="Franklin Gothic Medium" panose="020B0603020102020204" pitchFamily="34" charset="0"/>
                  </a:defRPr>
                </a:pPr>
                <a:endParaRPr lang="nl-BE"/>
              </a:p>
            </c:txPr>
            <c:dLblPos val="bestFit"/>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Sheet1!$B$1:$E$1</c:f>
              <c:strCache>
                <c:ptCount val="4"/>
                <c:pt idx="0">
                  <c:v>Energy 
(Power and energy, Natural resources)</c:v>
                </c:pt>
                <c:pt idx="1">
                  <c:v>Financial Institutions 
(Bank lending, Bank equity, Small business finance, Insurance and financial services)</c:v>
                </c:pt>
                <c:pt idx="2">
                  <c:v>Corporate 
(Manufacturing and services, Agribusiness, Equity Funds, Property and tourism, Information and communication technologies)</c:v>
                </c:pt>
                <c:pt idx="3">
                  <c:v>Infrastructure 
(Municipal and environmental infrastructure, Transport)</c:v>
                </c:pt>
              </c:strCache>
            </c:strRef>
          </c:cat>
          <c:val>
            <c:numRef>
              <c:f>Sheet1!$B$2:$E$2</c:f>
              <c:numCache>
                <c:formatCode>0%</c:formatCode>
                <c:ptCount val="4"/>
                <c:pt idx="0">
                  <c:v>0.27</c:v>
                </c:pt>
                <c:pt idx="1">
                  <c:v>0.31</c:v>
                </c:pt>
                <c:pt idx="2">
                  <c:v>0.22</c:v>
                </c:pt>
                <c:pt idx="3">
                  <c:v>0.19</c:v>
                </c:pt>
              </c:numCache>
            </c:numRef>
          </c:val>
        </c:ser>
        <c:dLbls>
          <c:dLblPos val="bestFit"/>
          <c:showLegendKey val="0"/>
          <c:showVal val="0"/>
          <c:showCatName val="0"/>
          <c:showSerName val="0"/>
          <c:showPercent val="1"/>
          <c:showBubbleSize val="0"/>
          <c:showLeaderLines val="0"/>
        </c:dLbls>
        <c:firstSliceAng val="160"/>
      </c:pieChart>
    </c:plotArea>
    <c:plotVisOnly val="1"/>
    <c:dispBlanksAs val="zero"/>
    <c:showDLblsOverMax val="0"/>
  </c:chart>
  <c:txPr>
    <a:bodyPr/>
    <a:lstStyle/>
    <a:p>
      <a:pPr>
        <a:defRPr sz="1000">
          <a:latin typeface="FranklinGothicbook"/>
          <a:cs typeface="FranklinGothicbook"/>
        </a:defRPr>
      </a:pPr>
      <a:endParaRPr lang="nl-BE"/>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141FF-B9D5-4E91-8828-159897A6247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6C9EDAF6-A0DF-4603-88C4-C195F5B4B17E}">
      <dgm:prSet phldrT="[Text]"/>
      <dgm:spPr/>
      <dgm:t>
        <a:bodyPr/>
        <a:lstStyle/>
        <a:p>
          <a:r>
            <a:rPr lang="en-GB" dirty="0" smtClean="0">
              <a:solidFill>
                <a:srgbClr val="FFFF00"/>
              </a:solidFill>
              <a:latin typeface="Franklin Gothic Book" panose="020B0503020102020204" pitchFamily="34" charset="0"/>
            </a:rPr>
            <a:t>Decentralisation</a:t>
          </a:r>
          <a:endParaRPr lang="en-GB" dirty="0">
            <a:solidFill>
              <a:srgbClr val="FFFF00"/>
            </a:solidFill>
            <a:latin typeface="Franklin Gothic Book" panose="020B0503020102020204" pitchFamily="34" charset="0"/>
          </a:endParaRPr>
        </a:p>
      </dgm:t>
    </dgm:pt>
    <dgm:pt modelId="{9C75EF30-B836-405E-B2CF-C32A682A4EA4}" type="parTrans" cxnId="{83B1C4F2-BEA0-4B0F-A4FA-49F39FD1ABC5}">
      <dgm:prSet/>
      <dgm:spPr/>
      <dgm:t>
        <a:bodyPr/>
        <a:lstStyle/>
        <a:p>
          <a:endParaRPr lang="en-GB">
            <a:latin typeface="Franklin Gothic Book" panose="020B0503020102020204" pitchFamily="34" charset="0"/>
          </a:endParaRPr>
        </a:p>
      </dgm:t>
    </dgm:pt>
    <dgm:pt modelId="{BE17B207-C280-4F76-B467-D5EE72574C86}" type="sibTrans" cxnId="{83B1C4F2-BEA0-4B0F-A4FA-49F39FD1ABC5}">
      <dgm:prSet/>
      <dgm:spPr/>
      <dgm:t>
        <a:bodyPr/>
        <a:lstStyle/>
        <a:p>
          <a:endParaRPr lang="en-GB">
            <a:latin typeface="Franklin Gothic Book" panose="020B0503020102020204" pitchFamily="34" charset="0"/>
          </a:endParaRPr>
        </a:p>
      </dgm:t>
    </dgm:pt>
    <dgm:pt modelId="{C0025708-0C6C-4E7B-8186-8286DE9D621B}">
      <dgm:prSet phldrT="[Text]" custT="1"/>
      <dgm:spPr/>
      <dgm:t>
        <a:bodyPr/>
        <a:lstStyle/>
        <a:p>
          <a:pPr marL="0">
            <a:spcBef>
              <a:spcPts val="0"/>
            </a:spcBef>
            <a:spcAft>
              <a:spcPts val="1200"/>
            </a:spcAft>
          </a:pPr>
          <a:r>
            <a:rPr lang="en-GB" sz="1600" dirty="0" smtClean="0">
              <a:solidFill>
                <a:schemeClr val="bg1"/>
              </a:solidFill>
              <a:effectLst/>
              <a:latin typeface="Franklin Gothic Book" panose="020B0503020102020204" pitchFamily="34" charset="0"/>
              <a:ea typeface="+mn-ea"/>
              <a:cs typeface="+mn-cs"/>
            </a:rPr>
            <a:t>Bring </a:t>
          </a:r>
          <a:r>
            <a:rPr lang="en-GB" sz="1600" b="1" dirty="0" smtClean="0">
              <a:solidFill>
                <a:schemeClr val="bg1"/>
              </a:solidFill>
              <a:effectLst/>
              <a:latin typeface="Franklin Gothic Book" panose="020B0503020102020204" pitchFamily="34" charset="0"/>
              <a:ea typeface="+mn-ea"/>
              <a:cs typeface="+mn-cs"/>
            </a:rPr>
            <a:t>decision-making</a:t>
          </a:r>
          <a:r>
            <a:rPr lang="en-GB" sz="1600" dirty="0" smtClean="0">
              <a:solidFill>
                <a:schemeClr val="bg1"/>
              </a:solidFill>
              <a:effectLst/>
              <a:latin typeface="Franklin Gothic Book" panose="020B0503020102020204" pitchFamily="34" charset="0"/>
              <a:ea typeface="+mn-ea"/>
              <a:cs typeface="+mn-cs"/>
            </a:rPr>
            <a:t> close to people (municipal or regional level)</a:t>
          </a:r>
          <a:endParaRPr lang="en-GB" sz="1600" dirty="0">
            <a:solidFill>
              <a:schemeClr val="bg1"/>
            </a:solidFill>
            <a:latin typeface="Franklin Gothic Book" panose="020B0503020102020204" pitchFamily="34" charset="0"/>
          </a:endParaRPr>
        </a:p>
      </dgm:t>
    </dgm:pt>
    <dgm:pt modelId="{A08E16E7-67B9-4E86-B86B-41E5CD68E4AC}" type="parTrans" cxnId="{1D1EB6B2-DFC5-44DE-86D9-61A3FBB3412D}">
      <dgm:prSet/>
      <dgm:spPr/>
      <dgm:t>
        <a:bodyPr/>
        <a:lstStyle/>
        <a:p>
          <a:endParaRPr lang="en-GB">
            <a:latin typeface="Franklin Gothic Book" panose="020B0503020102020204" pitchFamily="34" charset="0"/>
          </a:endParaRPr>
        </a:p>
      </dgm:t>
    </dgm:pt>
    <dgm:pt modelId="{7DE98AFF-7457-4156-949C-4E14F601AC80}" type="sibTrans" cxnId="{1D1EB6B2-DFC5-44DE-86D9-61A3FBB3412D}">
      <dgm:prSet/>
      <dgm:spPr/>
      <dgm:t>
        <a:bodyPr/>
        <a:lstStyle/>
        <a:p>
          <a:endParaRPr lang="en-GB">
            <a:latin typeface="Franklin Gothic Book" panose="020B0503020102020204" pitchFamily="34" charset="0"/>
          </a:endParaRPr>
        </a:p>
      </dgm:t>
    </dgm:pt>
    <dgm:pt modelId="{F25355F8-96D7-490C-94D0-46883DD7EFDE}">
      <dgm:prSet phldrT="[Text]"/>
      <dgm:spPr/>
      <dgm:t>
        <a:bodyPr/>
        <a:lstStyle/>
        <a:p>
          <a:r>
            <a:rPr lang="en-GB" dirty="0" smtClean="0">
              <a:solidFill>
                <a:srgbClr val="FFFF00"/>
              </a:solidFill>
              <a:latin typeface="Franklin Gothic Book" panose="020B0503020102020204" pitchFamily="34" charset="0"/>
            </a:rPr>
            <a:t>Commercialisation</a:t>
          </a:r>
          <a:endParaRPr lang="en-GB" dirty="0">
            <a:solidFill>
              <a:srgbClr val="FFFF00"/>
            </a:solidFill>
            <a:latin typeface="Franklin Gothic Book" panose="020B0503020102020204" pitchFamily="34" charset="0"/>
          </a:endParaRPr>
        </a:p>
      </dgm:t>
    </dgm:pt>
    <dgm:pt modelId="{B143061E-6F6A-40B3-87A8-89AACCC1A61C}" type="parTrans" cxnId="{8E2C64AB-E53F-4137-A5FE-3A8484174F85}">
      <dgm:prSet/>
      <dgm:spPr/>
      <dgm:t>
        <a:bodyPr/>
        <a:lstStyle/>
        <a:p>
          <a:endParaRPr lang="en-GB">
            <a:latin typeface="Franklin Gothic Book" panose="020B0503020102020204" pitchFamily="34" charset="0"/>
          </a:endParaRPr>
        </a:p>
      </dgm:t>
    </dgm:pt>
    <dgm:pt modelId="{633D113F-AA51-4C0D-9C46-B33EBB3F782F}" type="sibTrans" cxnId="{8E2C64AB-E53F-4137-A5FE-3A8484174F85}">
      <dgm:prSet/>
      <dgm:spPr/>
      <dgm:t>
        <a:bodyPr/>
        <a:lstStyle/>
        <a:p>
          <a:endParaRPr lang="en-GB">
            <a:latin typeface="Franklin Gothic Book" panose="020B0503020102020204" pitchFamily="34" charset="0"/>
          </a:endParaRPr>
        </a:p>
      </dgm:t>
    </dgm:pt>
    <dgm:pt modelId="{8B70BFBF-6FDE-4AD0-A806-A5D6705ED9EC}">
      <dgm:prSet phldrT="[Text]" custT="1"/>
      <dgm:spPr/>
      <dgm:t>
        <a:bodyPr/>
        <a:lstStyle/>
        <a:p>
          <a:pPr>
            <a:spcAft>
              <a:spcPts val="1200"/>
            </a:spcAft>
          </a:pPr>
          <a:r>
            <a:rPr lang="en-GB" sz="1600" b="1" dirty="0" smtClean="0">
              <a:solidFill>
                <a:schemeClr val="bg1"/>
              </a:solidFill>
              <a:effectLst/>
              <a:latin typeface="Franklin Gothic Book" panose="020B0503020102020204" pitchFamily="34" charset="0"/>
              <a:ea typeface="+mn-ea"/>
              <a:cs typeface="+mn-cs"/>
            </a:rPr>
            <a:t>Commercialised service</a:t>
          </a:r>
          <a:r>
            <a:rPr lang="en-GB" sz="1600" dirty="0" smtClean="0">
              <a:solidFill>
                <a:schemeClr val="bg1"/>
              </a:solidFill>
              <a:effectLst/>
              <a:latin typeface="Franklin Gothic Book" panose="020B0503020102020204" pitchFamily="34" charset="0"/>
              <a:ea typeface="+mn-ea"/>
              <a:cs typeface="+mn-cs"/>
            </a:rPr>
            <a:t>, not necessarily commercial service</a:t>
          </a:r>
          <a:endParaRPr lang="en-GB" sz="1600" dirty="0">
            <a:solidFill>
              <a:schemeClr val="bg1"/>
            </a:solidFill>
            <a:latin typeface="Franklin Gothic Book" panose="020B0503020102020204" pitchFamily="34" charset="0"/>
          </a:endParaRPr>
        </a:p>
      </dgm:t>
    </dgm:pt>
    <dgm:pt modelId="{A65617DA-1730-4D4A-9ACE-342659D0C7F6}" type="parTrans" cxnId="{5462DFDC-7621-4F06-B541-9646436FC509}">
      <dgm:prSet/>
      <dgm:spPr/>
      <dgm:t>
        <a:bodyPr/>
        <a:lstStyle/>
        <a:p>
          <a:endParaRPr lang="en-GB">
            <a:latin typeface="Franklin Gothic Book" panose="020B0503020102020204" pitchFamily="34" charset="0"/>
          </a:endParaRPr>
        </a:p>
      </dgm:t>
    </dgm:pt>
    <dgm:pt modelId="{7D64C186-427C-443E-B14D-146CBC495911}" type="sibTrans" cxnId="{5462DFDC-7621-4F06-B541-9646436FC509}">
      <dgm:prSet/>
      <dgm:spPr/>
      <dgm:t>
        <a:bodyPr/>
        <a:lstStyle/>
        <a:p>
          <a:endParaRPr lang="en-GB">
            <a:latin typeface="Franklin Gothic Book" panose="020B0503020102020204" pitchFamily="34" charset="0"/>
          </a:endParaRPr>
        </a:p>
      </dgm:t>
    </dgm:pt>
    <dgm:pt modelId="{CAFBB567-0877-4750-BD13-6C92B83E27CD}">
      <dgm:prSet phldrT="[Text]"/>
      <dgm:spPr/>
      <dgm:t>
        <a:bodyPr/>
        <a:lstStyle/>
        <a:p>
          <a:r>
            <a:rPr lang="en-GB" dirty="0" smtClean="0">
              <a:solidFill>
                <a:srgbClr val="FFFF00"/>
              </a:solidFill>
              <a:latin typeface="Franklin Gothic Book" panose="020B0503020102020204" pitchFamily="34" charset="0"/>
            </a:rPr>
            <a:t>Environment</a:t>
          </a:r>
          <a:endParaRPr lang="en-GB" dirty="0">
            <a:solidFill>
              <a:srgbClr val="FFFF00"/>
            </a:solidFill>
            <a:latin typeface="Franklin Gothic Book" panose="020B0503020102020204" pitchFamily="34" charset="0"/>
          </a:endParaRPr>
        </a:p>
      </dgm:t>
    </dgm:pt>
    <dgm:pt modelId="{E4957197-3CE7-4210-9781-1537E1560630}" type="parTrans" cxnId="{9672253B-5352-4D9B-8C92-EF705096E5BC}">
      <dgm:prSet/>
      <dgm:spPr/>
      <dgm:t>
        <a:bodyPr/>
        <a:lstStyle/>
        <a:p>
          <a:endParaRPr lang="en-GB">
            <a:latin typeface="Franklin Gothic Book" panose="020B0503020102020204" pitchFamily="34" charset="0"/>
          </a:endParaRPr>
        </a:p>
      </dgm:t>
    </dgm:pt>
    <dgm:pt modelId="{15AE50B7-C7A4-4374-965F-2E0BEEC61171}" type="sibTrans" cxnId="{9672253B-5352-4D9B-8C92-EF705096E5BC}">
      <dgm:prSet/>
      <dgm:spPr/>
      <dgm:t>
        <a:bodyPr/>
        <a:lstStyle/>
        <a:p>
          <a:endParaRPr lang="en-GB">
            <a:latin typeface="Franklin Gothic Book" panose="020B0503020102020204" pitchFamily="34" charset="0"/>
          </a:endParaRPr>
        </a:p>
      </dgm:t>
    </dgm:pt>
    <dgm:pt modelId="{408208EC-E587-42D6-B456-89F52DE6D382}">
      <dgm:prSet phldrT="[Text]" custT="1"/>
      <dgm:spPr/>
      <dgm:t>
        <a:bodyPr/>
        <a:lstStyle/>
        <a:p>
          <a:pPr>
            <a:spcAft>
              <a:spcPts val="1200"/>
            </a:spcAft>
          </a:pPr>
          <a:r>
            <a:rPr lang="en-GB" sz="1600" dirty="0" smtClean="0">
              <a:solidFill>
                <a:schemeClr val="bg1"/>
              </a:solidFill>
              <a:effectLst/>
              <a:latin typeface="Franklin Gothic Book" panose="020B0503020102020204" pitchFamily="34" charset="0"/>
              <a:ea typeface="+mn-ea"/>
              <a:cs typeface="+mn-cs"/>
            </a:rPr>
            <a:t>Improve </a:t>
          </a:r>
          <a:r>
            <a:rPr lang="en-GB" sz="1600" b="1" dirty="0" smtClean="0">
              <a:solidFill>
                <a:schemeClr val="bg1"/>
              </a:solidFill>
              <a:effectLst/>
              <a:latin typeface="Franklin Gothic Book" panose="020B0503020102020204" pitchFamily="34" charset="0"/>
              <a:ea typeface="+mn-ea"/>
              <a:cs typeface="+mn-cs"/>
            </a:rPr>
            <a:t>EHS</a:t>
          </a:r>
          <a:r>
            <a:rPr lang="en-GB" sz="1600" dirty="0" smtClean="0">
              <a:solidFill>
                <a:schemeClr val="bg1"/>
              </a:solidFill>
              <a:effectLst/>
              <a:latin typeface="Franklin Gothic Book" panose="020B0503020102020204" pitchFamily="34" charset="0"/>
              <a:ea typeface="+mn-ea"/>
              <a:cs typeface="+mn-cs"/>
            </a:rPr>
            <a:t> living standards</a:t>
          </a:r>
          <a:endParaRPr lang="en-GB" sz="1600" dirty="0">
            <a:solidFill>
              <a:schemeClr val="bg1"/>
            </a:solidFill>
            <a:latin typeface="Franklin Gothic Book" panose="020B0503020102020204" pitchFamily="34" charset="0"/>
          </a:endParaRPr>
        </a:p>
      </dgm:t>
    </dgm:pt>
    <dgm:pt modelId="{755A4B0B-57A1-4A4D-9342-F23204A67998}" type="parTrans" cxnId="{930A66E6-1352-406B-ADB2-20D325E3A9CB}">
      <dgm:prSet/>
      <dgm:spPr/>
      <dgm:t>
        <a:bodyPr/>
        <a:lstStyle/>
        <a:p>
          <a:endParaRPr lang="en-GB">
            <a:latin typeface="Franklin Gothic Book" panose="020B0503020102020204" pitchFamily="34" charset="0"/>
          </a:endParaRPr>
        </a:p>
      </dgm:t>
    </dgm:pt>
    <dgm:pt modelId="{818CEFE7-55A0-4396-8367-9872A6B10B10}" type="sibTrans" cxnId="{930A66E6-1352-406B-ADB2-20D325E3A9CB}">
      <dgm:prSet/>
      <dgm:spPr/>
      <dgm:t>
        <a:bodyPr/>
        <a:lstStyle/>
        <a:p>
          <a:endParaRPr lang="en-GB">
            <a:latin typeface="Franklin Gothic Book" panose="020B0503020102020204" pitchFamily="34" charset="0"/>
          </a:endParaRPr>
        </a:p>
      </dgm:t>
    </dgm:pt>
    <dgm:pt modelId="{021DD56F-3C17-49F8-943F-6EA825EDA515}">
      <dgm:prSet custT="1"/>
      <dgm:spPr/>
      <dgm:t>
        <a:bodyPr/>
        <a:lstStyle/>
        <a:p>
          <a:pPr marL="0">
            <a:spcBef>
              <a:spcPts val="0"/>
            </a:spcBef>
            <a:spcAft>
              <a:spcPts val="1200"/>
            </a:spcAft>
          </a:pPr>
          <a:r>
            <a:rPr lang="en-GB" sz="1600" dirty="0" smtClean="0">
              <a:solidFill>
                <a:schemeClr val="bg1"/>
              </a:solidFill>
              <a:effectLst/>
              <a:latin typeface="Franklin Gothic Book" panose="020B0503020102020204" pitchFamily="34" charset="0"/>
              <a:ea typeface="+mn-ea"/>
              <a:cs typeface="+mn-cs"/>
            </a:rPr>
            <a:t>Establish </a:t>
          </a:r>
          <a:r>
            <a:rPr lang="en-GB" sz="1600" b="1" dirty="0" smtClean="0">
              <a:solidFill>
                <a:schemeClr val="bg1"/>
              </a:solidFill>
              <a:effectLst/>
              <a:latin typeface="Franklin Gothic Book" panose="020B0503020102020204" pitchFamily="34" charset="0"/>
              <a:ea typeface="+mn-ea"/>
              <a:cs typeface="+mn-cs"/>
            </a:rPr>
            <a:t>accountability</a:t>
          </a:r>
          <a:r>
            <a:rPr lang="en-GB" sz="1600" dirty="0" smtClean="0">
              <a:solidFill>
                <a:schemeClr val="bg1"/>
              </a:solidFill>
              <a:effectLst/>
              <a:latin typeface="Franklin Gothic Book" panose="020B0503020102020204" pitchFamily="34" charset="0"/>
              <a:ea typeface="+mn-ea"/>
              <a:cs typeface="+mn-cs"/>
            </a:rPr>
            <a:t> to citizens (transparency and governance)</a:t>
          </a:r>
        </a:p>
      </dgm:t>
    </dgm:pt>
    <dgm:pt modelId="{3B227B11-5ABD-4600-982A-3B4505495843}" type="parTrans" cxnId="{928EFA59-B838-4C75-B255-D2EDEC720618}">
      <dgm:prSet/>
      <dgm:spPr/>
      <dgm:t>
        <a:bodyPr/>
        <a:lstStyle/>
        <a:p>
          <a:endParaRPr lang="en-GB">
            <a:latin typeface="Franklin Gothic Book" panose="020B0503020102020204" pitchFamily="34" charset="0"/>
          </a:endParaRPr>
        </a:p>
      </dgm:t>
    </dgm:pt>
    <dgm:pt modelId="{4844D7C9-676C-40B0-890E-2B2784D6D798}" type="sibTrans" cxnId="{928EFA59-B838-4C75-B255-D2EDEC720618}">
      <dgm:prSet/>
      <dgm:spPr/>
      <dgm:t>
        <a:bodyPr/>
        <a:lstStyle/>
        <a:p>
          <a:endParaRPr lang="en-GB">
            <a:latin typeface="Franklin Gothic Book" panose="020B0503020102020204" pitchFamily="34" charset="0"/>
          </a:endParaRPr>
        </a:p>
      </dgm:t>
    </dgm:pt>
    <dgm:pt modelId="{DBBD7821-2ACC-4F1F-8308-3BD1C34DA93D}">
      <dgm:prSet custT="1"/>
      <dgm:spPr/>
      <dgm:t>
        <a:bodyPr/>
        <a:lstStyle/>
        <a:p>
          <a:pPr marL="0">
            <a:spcBef>
              <a:spcPts val="0"/>
            </a:spcBef>
            <a:spcAft>
              <a:spcPts val="1200"/>
            </a:spcAft>
          </a:pPr>
          <a:r>
            <a:rPr lang="en-GB" sz="1600" dirty="0" smtClean="0">
              <a:solidFill>
                <a:schemeClr val="bg1"/>
              </a:solidFill>
              <a:effectLst/>
              <a:latin typeface="Franklin Gothic Book" panose="020B0503020102020204" pitchFamily="34" charset="0"/>
              <a:ea typeface="+mn-ea"/>
              <a:cs typeface="+mn-cs"/>
            </a:rPr>
            <a:t>Lend money and ensure repayment at </a:t>
          </a:r>
          <a:r>
            <a:rPr lang="en-GB" sz="1600" b="1" dirty="0" smtClean="0">
              <a:solidFill>
                <a:schemeClr val="bg1"/>
              </a:solidFill>
              <a:effectLst/>
              <a:latin typeface="Franklin Gothic Book" panose="020B0503020102020204" pitchFamily="34" charset="0"/>
              <a:ea typeface="+mn-ea"/>
              <a:cs typeface="+mn-cs"/>
            </a:rPr>
            <a:t>local level </a:t>
          </a:r>
          <a:endParaRPr lang="en-GB" sz="1600" dirty="0">
            <a:solidFill>
              <a:schemeClr val="bg1"/>
            </a:solidFill>
            <a:latin typeface="Franklin Gothic Book" panose="020B0503020102020204" pitchFamily="34" charset="0"/>
          </a:endParaRPr>
        </a:p>
      </dgm:t>
    </dgm:pt>
    <dgm:pt modelId="{D6E719AE-E8F6-4BB8-81FB-629D6814140F}" type="parTrans" cxnId="{E60F7F42-20E5-4E52-8F82-C8BDC7754871}">
      <dgm:prSet/>
      <dgm:spPr/>
      <dgm:t>
        <a:bodyPr/>
        <a:lstStyle/>
        <a:p>
          <a:endParaRPr lang="en-GB">
            <a:latin typeface="Franklin Gothic Book" panose="020B0503020102020204" pitchFamily="34" charset="0"/>
          </a:endParaRPr>
        </a:p>
      </dgm:t>
    </dgm:pt>
    <dgm:pt modelId="{1727431B-E606-4659-A5E5-5DFDC36EB367}" type="sibTrans" cxnId="{E60F7F42-20E5-4E52-8F82-C8BDC7754871}">
      <dgm:prSet/>
      <dgm:spPr/>
      <dgm:t>
        <a:bodyPr/>
        <a:lstStyle/>
        <a:p>
          <a:endParaRPr lang="en-GB">
            <a:latin typeface="Franklin Gothic Book" panose="020B0503020102020204" pitchFamily="34" charset="0"/>
          </a:endParaRPr>
        </a:p>
      </dgm:t>
    </dgm:pt>
    <dgm:pt modelId="{75439326-DD87-415C-B488-C50D960E78DA}">
      <dgm:prSet custT="1"/>
      <dgm:spPr/>
      <dgm:t>
        <a:bodyPr/>
        <a:lstStyle/>
        <a:p>
          <a:pPr>
            <a:spcAft>
              <a:spcPts val="1200"/>
            </a:spcAft>
          </a:pPr>
          <a:r>
            <a:rPr lang="en-GB" sz="1600" dirty="0" smtClean="0">
              <a:solidFill>
                <a:schemeClr val="bg1"/>
              </a:solidFill>
              <a:effectLst/>
              <a:latin typeface="Franklin Gothic Book" panose="020B0503020102020204" pitchFamily="34" charset="0"/>
              <a:ea typeface="+mn-ea"/>
              <a:cs typeface="+mn-cs"/>
            </a:rPr>
            <a:t>Top line effort for </a:t>
          </a:r>
          <a:r>
            <a:rPr lang="en-GB" sz="1600" b="1" dirty="0" smtClean="0">
              <a:solidFill>
                <a:schemeClr val="bg1"/>
              </a:solidFill>
              <a:effectLst/>
              <a:latin typeface="Franklin Gothic Book" panose="020B0503020102020204" pitchFamily="34" charset="0"/>
              <a:ea typeface="+mn-ea"/>
              <a:cs typeface="+mn-cs"/>
            </a:rPr>
            <a:t>cost-reflective</a:t>
          </a:r>
          <a:r>
            <a:rPr lang="en-GB" sz="1600" dirty="0" smtClean="0">
              <a:solidFill>
                <a:schemeClr val="bg1"/>
              </a:solidFill>
              <a:effectLst/>
              <a:latin typeface="Franklin Gothic Book" panose="020B0503020102020204" pitchFamily="34" charset="0"/>
              <a:ea typeface="+mn-ea"/>
              <a:cs typeface="+mn-cs"/>
            </a:rPr>
            <a:t> tariff, improved collection</a:t>
          </a:r>
        </a:p>
      </dgm:t>
    </dgm:pt>
    <dgm:pt modelId="{F0B8C6DB-8DFB-4F0C-8150-CC03D3F16773}" type="parTrans" cxnId="{C3A10ECC-AB06-4A3F-AEB2-C8DF6C98E63F}">
      <dgm:prSet/>
      <dgm:spPr/>
      <dgm:t>
        <a:bodyPr/>
        <a:lstStyle/>
        <a:p>
          <a:endParaRPr lang="en-GB">
            <a:latin typeface="Franklin Gothic Book" panose="020B0503020102020204" pitchFamily="34" charset="0"/>
          </a:endParaRPr>
        </a:p>
      </dgm:t>
    </dgm:pt>
    <dgm:pt modelId="{3B4D8490-F3A9-434F-8D94-D47D639150B9}" type="sibTrans" cxnId="{C3A10ECC-AB06-4A3F-AEB2-C8DF6C98E63F}">
      <dgm:prSet/>
      <dgm:spPr/>
      <dgm:t>
        <a:bodyPr/>
        <a:lstStyle/>
        <a:p>
          <a:endParaRPr lang="en-GB">
            <a:latin typeface="Franklin Gothic Book" panose="020B0503020102020204" pitchFamily="34" charset="0"/>
          </a:endParaRPr>
        </a:p>
      </dgm:t>
    </dgm:pt>
    <dgm:pt modelId="{058653E5-5C3D-4026-9D26-B39ACF2AE592}">
      <dgm:prSet custT="1"/>
      <dgm:spPr/>
      <dgm:t>
        <a:bodyPr/>
        <a:lstStyle/>
        <a:p>
          <a:pPr>
            <a:spcAft>
              <a:spcPts val="1200"/>
            </a:spcAft>
          </a:pPr>
          <a:r>
            <a:rPr lang="en-GB" sz="1600" dirty="0" smtClean="0">
              <a:solidFill>
                <a:schemeClr val="bg1"/>
              </a:solidFill>
              <a:effectLst/>
              <a:latin typeface="Franklin Gothic Book" panose="020B0503020102020204" pitchFamily="34" charset="0"/>
              <a:ea typeface="+mn-ea"/>
              <a:cs typeface="+mn-cs"/>
            </a:rPr>
            <a:t>Bottom line effort for </a:t>
          </a:r>
          <a:r>
            <a:rPr lang="en-GB" sz="1600" b="1" dirty="0" smtClean="0">
              <a:solidFill>
                <a:schemeClr val="bg1"/>
              </a:solidFill>
              <a:effectLst/>
              <a:latin typeface="Franklin Gothic Book" panose="020B0503020102020204" pitchFamily="34" charset="0"/>
              <a:ea typeface="+mn-ea"/>
              <a:cs typeface="+mn-cs"/>
            </a:rPr>
            <a:t>restructuring</a:t>
          </a:r>
          <a:r>
            <a:rPr lang="en-GB" sz="1600" dirty="0" smtClean="0">
              <a:solidFill>
                <a:schemeClr val="bg1"/>
              </a:solidFill>
              <a:effectLst/>
              <a:latin typeface="Franklin Gothic Book" panose="020B0503020102020204" pitchFamily="34" charset="0"/>
              <a:ea typeface="+mn-ea"/>
              <a:cs typeface="+mn-cs"/>
            </a:rPr>
            <a:t>, cost cutting, management turnaround</a:t>
          </a:r>
        </a:p>
      </dgm:t>
    </dgm:pt>
    <dgm:pt modelId="{B10D527C-E93C-4486-8BF7-2F3D6CEC8100}" type="parTrans" cxnId="{948B6FE1-9CC8-49C4-9FA3-AA0CD612A46E}">
      <dgm:prSet/>
      <dgm:spPr/>
      <dgm:t>
        <a:bodyPr/>
        <a:lstStyle/>
        <a:p>
          <a:endParaRPr lang="en-GB">
            <a:latin typeface="Franklin Gothic Book" panose="020B0503020102020204" pitchFamily="34" charset="0"/>
          </a:endParaRPr>
        </a:p>
      </dgm:t>
    </dgm:pt>
    <dgm:pt modelId="{678EC31D-2350-4B3F-8D11-B19D1A431ADD}" type="sibTrans" cxnId="{948B6FE1-9CC8-49C4-9FA3-AA0CD612A46E}">
      <dgm:prSet/>
      <dgm:spPr/>
      <dgm:t>
        <a:bodyPr/>
        <a:lstStyle/>
        <a:p>
          <a:endParaRPr lang="en-GB">
            <a:latin typeface="Franklin Gothic Book" panose="020B0503020102020204" pitchFamily="34" charset="0"/>
          </a:endParaRPr>
        </a:p>
      </dgm:t>
    </dgm:pt>
    <dgm:pt modelId="{518E7C8B-6523-4424-8FC1-F806A5B26BA6}">
      <dgm:prSet custT="1"/>
      <dgm:spPr/>
      <dgm:t>
        <a:bodyPr/>
        <a:lstStyle/>
        <a:p>
          <a:pPr>
            <a:spcAft>
              <a:spcPts val="1200"/>
            </a:spcAft>
          </a:pPr>
          <a:r>
            <a:rPr lang="en-GB" sz="1600" b="1" dirty="0" smtClean="0">
              <a:solidFill>
                <a:schemeClr val="bg1"/>
              </a:solidFill>
              <a:effectLst/>
              <a:latin typeface="Franklin Gothic Book" panose="020B0503020102020204" pitchFamily="34" charset="0"/>
              <a:ea typeface="+mn-ea"/>
              <a:cs typeface="+mn-cs"/>
            </a:rPr>
            <a:t>PSP</a:t>
          </a:r>
          <a:r>
            <a:rPr lang="en-GB" sz="1600" dirty="0" smtClean="0">
              <a:solidFill>
                <a:schemeClr val="bg1"/>
              </a:solidFill>
              <a:effectLst/>
              <a:latin typeface="Franklin Gothic Book" panose="020B0503020102020204" pitchFamily="34" charset="0"/>
              <a:ea typeface="+mn-ea"/>
              <a:cs typeface="+mn-cs"/>
            </a:rPr>
            <a:t> as appropriate (value-for-money, competition, transparency, fairness)  </a:t>
          </a:r>
          <a:endParaRPr lang="en-GB" sz="1600" dirty="0">
            <a:solidFill>
              <a:schemeClr val="bg1"/>
            </a:solidFill>
            <a:latin typeface="Franklin Gothic Book" panose="020B0503020102020204" pitchFamily="34" charset="0"/>
          </a:endParaRPr>
        </a:p>
      </dgm:t>
    </dgm:pt>
    <dgm:pt modelId="{9D34ED9E-8E70-4793-9419-314653FD9D1D}" type="parTrans" cxnId="{E5A790CF-B562-4710-B5EF-4D7DA02D1465}">
      <dgm:prSet/>
      <dgm:spPr/>
      <dgm:t>
        <a:bodyPr/>
        <a:lstStyle/>
        <a:p>
          <a:endParaRPr lang="en-GB">
            <a:latin typeface="Franklin Gothic Book" panose="020B0503020102020204" pitchFamily="34" charset="0"/>
          </a:endParaRPr>
        </a:p>
      </dgm:t>
    </dgm:pt>
    <dgm:pt modelId="{EAEF5DDF-FB9C-490F-ACDB-F60EAB942D0A}" type="sibTrans" cxnId="{E5A790CF-B562-4710-B5EF-4D7DA02D1465}">
      <dgm:prSet/>
      <dgm:spPr/>
      <dgm:t>
        <a:bodyPr/>
        <a:lstStyle/>
        <a:p>
          <a:endParaRPr lang="en-GB">
            <a:latin typeface="Franklin Gothic Book" panose="020B0503020102020204" pitchFamily="34" charset="0"/>
          </a:endParaRPr>
        </a:p>
      </dgm:t>
    </dgm:pt>
    <dgm:pt modelId="{B71F813C-3776-4C78-BEDB-671A41EE8514}">
      <dgm:prSet custT="1"/>
      <dgm:spPr/>
      <dgm:t>
        <a:bodyPr/>
        <a:lstStyle/>
        <a:p>
          <a:pPr>
            <a:spcAft>
              <a:spcPts val="1200"/>
            </a:spcAft>
          </a:pPr>
          <a:r>
            <a:rPr lang="en-GB" sz="1600" b="1" dirty="0" smtClean="0">
              <a:solidFill>
                <a:schemeClr val="bg1"/>
              </a:solidFill>
              <a:effectLst/>
              <a:latin typeface="Franklin Gothic Book" panose="020B0503020102020204" pitchFamily="34" charset="0"/>
              <a:ea typeface="+mn-ea"/>
              <a:cs typeface="+mn-cs"/>
            </a:rPr>
            <a:t>Social issues</a:t>
          </a:r>
          <a:r>
            <a:rPr lang="en-GB" sz="1600" dirty="0" smtClean="0">
              <a:solidFill>
                <a:schemeClr val="bg1"/>
              </a:solidFill>
              <a:effectLst/>
              <a:latin typeface="Franklin Gothic Book" panose="020B0503020102020204" pitchFamily="34" charset="0"/>
              <a:ea typeface="+mn-ea"/>
              <a:cs typeface="+mn-cs"/>
            </a:rPr>
            <a:t> incl. stakeholder engagement, inclusion, gender</a:t>
          </a:r>
        </a:p>
      </dgm:t>
    </dgm:pt>
    <dgm:pt modelId="{50CD2B95-56C4-4EDD-8F9D-076C054386EE}" type="parTrans" cxnId="{17F0F5B9-E6B5-49F3-9D44-492C343DD47C}">
      <dgm:prSet/>
      <dgm:spPr/>
      <dgm:t>
        <a:bodyPr/>
        <a:lstStyle/>
        <a:p>
          <a:endParaRPr lang="en-GB">
            <a:latin typeface="Franklin Gothic Book" panose="020B0503020102020204" pitchFamily="34" charset="0"/>
          </a:endParaRPr>
        </a:p>
      </dgm:t>
    </dgm:pt>
    <dgm:pt modelId="{B7B43650-F545-410C-ADE1-37B3E1177A4F}" type="sibTrans" cxnId="{17F0F5B9-E6B5-49F3-9D44-492C343DD47C}">
      <dgm:prSet/>
      <dgm:spPr/>
      <dgm:t>
        <a:bodyPr/>
        <a:lstStyle/>
        <a:p>
          <a:endParaRPr lang="en-GB">
            <a:latin typeface="Franklin Gothic Book" panose="020B0503020102020204" pitchFamily="34" charset="0"/>
          </a:endParaRPr>
        </a:p>
      </dgm:t>
    </dgm:pt>
    <dgm:pt modelId="{7D3038C2-3A72-4735-83DE-3281DBDD355B}">
      <dgm:prSet custT="1"/>
      <dgm:spPr/>
      <dgm:t>
        <a:bodyPr/>
        <a:lstStyle/>
        <a:p>
          <a:pPr>
            <a:spcAft>
              <a:spcPts val="1200"/>
            </a:spcAft>
          </a:pPr>
          <a:r>
            <a:rPr lang="en-GB" sz="1600" dirty="0" smtClean="0">
              <a:solidFill>
                <a:schemeClr val="bg1"/>
              </a:solidFill>
              <a:effectLst/>
              <a:latin typeface="Franklin Gothic Book" panose="020B0503020102020204" pitchFamily="34" charset="0"/>
              <a:ea typeface="+mn-ea"/>
              <a:cs typeface="+mn-cs"/>
            </a:rPr>
            <a:t>Mitigate </a:t>
          </a:r>
          <a:r>
            <a:rPr lang="en-GB" sz="1600" b="1" dirty="0" smtClean="0">
              <a:solidFill>
                <a:schemeClr val="bg1"/>
              </a:solidFill>
              <a:effectLst/>
              <a:latin typeface="Franklin Gothic Book" panose="020B0503020102020204" pitchFamily="34" charset="0"/>
              <a:ea typeface="+mn-ea"/>
              <a:cs typeface="+mn-cs"/>
            </a:rPr>
            <a:t>climate change</a:t>
          </a:r>
          <a:r>
            <a:rPr lang="en-GB" sz="1600" dirty="0" smtClean="0">
              <a:solidFill>
                <a:schemeClr val="bg1"/>
              </a:solidFill>
              <a:effectLst/>
              <a:latin typeface="Franklin Gothic Book" panose="020B0503020102020204" pitchFamily="34" charset="0"/>
              <a:ea typeface="+mn-ea"/>
              <a:cs typeface="+mn-cs"/>
            </a:rPr>
            <a:t> (2/3</a:t>
          </a:r>
          <a:r>
            <a:rPr lang="en-GB" sz="1600" baseline="30000" dirty="0" smtClean="0">
              <a:solidFill>
                <a:schemeClr val="bg1"/>
              </a:solidFill>
              <a:effectLst/>
              <a:latin typeface="Franklin Gothic Book" panose="020B0503020102020204" pitchFamily="34" charset="0"/>
              <a:ea typeface="+mn-ea"/>
              <a:cs typeface="+mn-cs"/>
            </a:rPr>
            <a:t>rd</a:t>
          </a:r>
          <a:r>
            <a:rPr lang="en-GB" sz="1600" dirty="0" smtClean="0">
              <a:solidFill>
                <a:schemeClr val="bg1"/>
              </a:solidFill>
              <a:effectLst/>
              <a:latin typeface="Franklin Gothic Book" panose="020B0503020102020204" pitchFamily="34" charset="0"/>
              <a:ea typeface="+mn-ea"/>
              <a:cs typeface="+mn-cs"/>
            </a:rPr>
            <a:t>  of 2013 investments contribute to energy efficiency)</a:t>
          </a:r>
          <a:endParaRPr lang="en-GB" sz="1600" dirty="0">
            <a:solidFill>
              <a:schemeClr val="bg1"/>
            </a:solidFill>
            <a:latin typeface="Franklin Gothic Book" panose="020B0503020102020204" pitchFamily="34" charset="0"/>
          </a:endParaRPr>
        </a:p>
      </dgm:t>
    </dgm:pt>
    <dgm:pt modelId="{F79BFF70-3696-4A1E-A948-7E6025622BC7}" type="parTrans" cxnId="{6E9AB9F2-65ED-4B8C-9A2E-6F37B3DA04BE}">
      <dgm:prSet/>
      <dgm:spPr/>
      <dgm:t>
        <a:bodyPr/>
        <a:lstStyle/>
        <a:p>
          <a:endParaRPr lang="en-GB">
            <a:latin typeface="Franklin Gothic Book" panose="020B0503020102020204" pitchFamily="34" charset="0"/>
          </a:endParaRPr>
        </a:p>
      </dgm:t>
    </dgm:pt>
    <dgm:pt modelId="{CE8B0AAC-10A0-4B8B-9762-2A0EBBA5D887}" type="sibTrans" cxnId="{6E9AB9F2-65ED-4B8C-9A2E-6F37B3DA04BE}">
      <dgm:prSet/>
      <dgm:spPr/>
      <dgm:t>
        <a:bodyPr/>
        <a:lstStyle/>
        <a:p>
          <a:endParaRPr lang="en-GB">
            <a:latin typeface="Franklin Gothic Book" panose="020B0503020102020204" pitchFamily="34" charset="0"/>
          </a:endParaRPr>
        </a:p>
      </dgm:t>
    </dgm:pt>
    <dgm:pt modelId="{6DA5E2E9-7316-45AC-8A63-AF599E52C75B}" type="pres">
      <dgm:prSet presAssocID="{18D141FF-B9D5-4E91-8828-159897A62475}" presName="Name0" presStyleCnt="0">
        <dgm:presLayoutVars>
          <dgm:dir/>
          <dgm:animLvl val="lvl"/>
          <dgm:resizeHandles val="exact"/>
        </dgm:presLayoutVars>
      </dgm:prSet>
      <dgm:spPr/>
      <dgm:t>
        <a:bodyPr/>
        <a:lstStyle/>
        <a:p>
          <a:endParaRPr lang="en-GB"/>
        </a:p>
      </dgm:t>
    </dgm:pt>
    <dgm:pt modelId="{B1F1780B-0EF7-463B-BBB8-F867C3942B21}" type="pres">
      <dgm:prSet presAssocID="{6C9EDAF6-A0DF-4603-88C4-C195F5B4B17E}" presName="compositeNode" presStyleCnt="0">
        <dgm:presLayoutVars>
          <dgm:bulletEnabled val="1"/>
        </dgm:presLayoutVars>
      </dgm:prSet>
      <dgm:spPr/>
    </dgm:pt>
    <dgm:pt modelId="{4CA9E03C-EF41-48D9-8C69-D4AB02B5C8DB}" type="pres">
      <dgm:prSet presAssocID="{6C9EDAF6-A0DF-4603-88C4-C195F5B4B17E}" presName="bgRect" presStyleLbl="node1" presStyleIdx="0" presStyleCnt="3" custScaleX="88738" custScaleY="126939"/>
      <dgm:spPr/>
      <dgm:t>
        <a:bodyPr/>
        <a:lstStyle/>
        <a:p>
          <a:endParaRPr lang="en-GB"/>
        </a:p>
      </dgm:t>
    </dgm:pt>
    <dgm:pt modelId="{7927BFC1-7CD0-4D48-854C-E48244EC996C}" type="pres">
      <dgm:prSet presAssocID="{6C9EDAF6-A0DF-4603-88C4-C195F5B4B17E}" presName="parentNode" presStyleLbl="node1" presStyleIdx="0" presStyleCnt="3">
        <dgm:presLayoutVars>
          <dgm:chMax val="0"/>
          <dgm:bulletEnabled val="1"/>
        </dgm:presLayoutVars>
      </dgm:prSet>
      <dgm:spPr/>
      <dgm:t>
        <a:bodyPr/>
        <a:lstStyle/>
        <a:p>
          <a:endParaRPr lang="en-GB"/>
        </a:p>
      </dgm:t>
    </dgm:pt>
    <dgm:pt modelId="{C4E73EE9-AE6D-41DE-82D0-4C3A08079FA3}" type="pres">
      <dgm:prSet presAssocID="{6C9EDAF6-A0DF-4603-88C4-C195F5B4B17E}" presName="childNode" presStyleLbl="node1" presStyleIdx="0" presStyleCnt="3">
        <dgm:presLayoutVars>
          <dgm:bulletEnabled val="1"/>
        </dgm:presLayoutVars>
      </dgm:prSet>
      <dgm:spPr/>
      <dgm:t>
        <a:bodyPr/>
        <a:lstStyle/>
        <a:p>
          <a:endParaRPr lang="en-GB"/>
        </a:p>
      </dgm:t>
    </dgm:pt>
    <dgm:pt modelId="{6804D812-0071-4D24-B2ED-9BDAAF0406D3}" type="pres">
      <dgm:prSet presAssocID="{BE17B207-C280-4F76-B467-D5EE72574C86}" presName="hSp" presStyleCnt="0"/>
      <dgm:spPr/>
    </dgm:pt>
    <dgm:pt modelId="{9931ED3A-3E94-416E-AE5A-2C18CBC3F446}" type="pres">
      <dgm:prSet presAssocID="{BE17B207-C280-4F76-B467-D5EE72574C86}" presName="vProcSp" presStyleCnt="0"/>
      <dgm:spPr/>
    </dgm:pt>
    <dgm:pt modelId="{1946E24A-55FC-49FC-A1F3-C4441E688F45}" type="pres">
      <dgm:prSet presAssocID="{BE17B207-C280-4F76-B467-D5EE72574C86}" presName="vSp1" presStyleCnt="0"/>
      <dgm:spPr/>
    </dgm:pt>
    <dgm:pt modelId="{09F359B9-FE53-4371-8307-F6D8B83B567A}" type="pres">
      <dgm:prSet presAssocID="{BE17B207-C280-4F76-B467-D5EE72574C86}" presName="simulatedConn" presStyleLbl="solidFgAcc1" presStyleIdx="0" presStyleCnt="2"/>
      <dgm:spPr/>
    </dgm:pt>
    <dgm:pt modelId="{E2F72508-F319-46B4-8AD7-C1869F3618E9}" type="pres">
      <dgm:prSet presAssocID="{BE17B207-C280-4F76-B467-D5EE72574C86}" presName="vSp2" presStyleCnt="0"/>
      <dgm:spPr/>
    </dgm:pt>
    <dgm:pt modelId="{1EFD5464-9A55-49C4-9136-32ABAC30B82F}" type="pres">
      <dgm:prSet presAssocID="{BE17B207-C280-4F76-B467-D5EE72574C86}" presName="sibTrans" presStyleCnt="0"/>
      <dgm:spPr/>
    </dgm:pt>
    <dgm:pt modelId="{B5A81FD8-88E5-4101-A72A-FE047FBC2769}" type="pres">
      <dgm:prSet presAssocID="{F25355F8-96D7-490C-94D0-46883DD7EFDE}" presName="compositeNode" presStyleCnt="0">
        <dgm:presLayoutVars>
          <dgm:bulletEnabled val="1"/>
        </dgm:presLayoutVars>
      </dgm:prSet>
      <dgm:spPr/>
    </dgm:pt>
    <dgm:pt modelId="{53A0F6BC-F894-4B4B-9708-F4ECB20D6EE0}" type="pres">
      <dgm:prSet presAssocID="{F25355F8-96D7-490C-94D0-46883DD7EFDE}" presName="bgRect" presStyleLbl="node1" presStyleIdx="1" presStyleCnt="3" custScaleX="66110" custScaleY="126939"/>
      <dgm:spPr/>
      <dgm:t>
        <a:bodyPr/>
        <a:lstStyle/>
        <a:p>
          <a:endParaRPr lang="en-GB"/>
        </a:p>
      </dgm:t>
    </dgm:pt>
    <dgm:pt modelId="{B7787EE2-E1D3-4773-A13D-BA01CB6999D4}" type="pres">
      <dgm:prSet presAssocID="{F25355F8-96D7-490C-94D0-46883DD7EFDE}" presName="parentNode" presStyleLbl="node1" presStyleIdx="1" presStyleCnt="3">
        <dgm:presLayoutVars>
          <dgm:chMax val="0"/>
          <dgm:bulletEnabled val="1"/>
        </dgm:presLayoutVars>
      </dgm:prSet>
      <dgm:spPr/>
      <dgm:t>
        <a:bodyPr/>
        <a:lstStyle/>
        <a:p>
          <a:endParaRPr lang="en-GB"/>
        </a:p>
      </dgm:t>
    </dgm:pt>
    <dgm:pt modelId="{8785C895-E878-4849-BAC9-B94079B437D9}" type="pres">
      <dgm:prSet presAssocID="{F25355F8-96D7-490C-94D0-46883DD7EFDE}" presName="childNode" presStyleLbl="node1" presStyleIdx="1" presStyleCnt="3">
        <dgm:presLayoutVars>
          <dgm:bulletEnabled val="1"/>
        </dgm:presLayoutVars>
      </dgm:prSet>
      <dgm:spPr/>
      <dgm:t>
        <a:bodyPr/>
        <a:lstStyle/>
        <a:p>
          <a:endParaRPr lang="en-GB"/>
        </a:p>
      </dgm:t>
    </dgm:pt>
    <dgm:pt modelId="{D29B7119-1324-44C6-B3F0-576685490BAD}" type="pres">
      <dgm:prSet presAssocID="{633D113F-AA51-4C0D-9C46-B33EBB3F782F}" presName="hSp" presStyleCnt="0"/>
      <dgm:spPr/>
    </dgm:pt>
    <dgm:pt modelId="{EF528F0B-3C42-4460-928F-2D8092C4B7B1}" type="pres">
      <dgm:prSet presAssocID="{633D113F-AA51-4C0D-9C46-B33EBB3F782F}" presName="vProcSp" presStyleCnt="0"/>
      <dgm:spPr/>
    </dgm:pt>
    <dgm:pt modelId="{8BAF6CC5-CDA7-4820-80F7-C6A2709DBCA8}" type="pres">
      <dgm:prSet presAssocID="{633D113F-AA51-4C0D-9C46-B33EBB3F782F}" presName="vSp1" presStyleCnt="0"/>
      <dgm:spPr/>
    </dgm:pt>
    <dgm:pt modelId="{6255DF46-5220-418D-8720-D60A89D16075}" type="pres">
      <dgm:prSet presAssocID="{633D113F-AA51-4C0D-9C46-B33EBB3F782F}" presName="simulatedConn" presStyleLbl="solidFgAcc1" presStyleIdx="1" presStyleCnt="2"/>
      <dgm:spPr/>
    </dgm:pt>
    <dgm:pt modelId="{14CED0FE-EF38-44B9-BD7B-E49FE3560170}" type="pres">
      <dgm:prSet presAssocID="{633D113F-AA51-4C0D-9C46-B33EBB3F782F}" presName="vSp2" presStyleCnt="0"/>
      <dgm:spPr/>
    </dgm:pt>
    <dgm:pt modelId="{A6D1B25F-6DC3-4789-A9A8-75D65DB00A56}" type="pres">
      <dgm:prSet presAssocID="{633D113F-AA51-4C0D-9C46-B33EBB3F782F}" presName="sibTrans" presStyleCnt="0"/>
      <dgm:spPr/>
    </dgm:pt>
    <dgm:pt modelId="{0CC8EDBA-84A8-4201-BC45-ABB990786A30}" type="pres">
      <dgm:prSet presAssocID="{CAFBB567-0877-4750-BD13-6C92B83E27CD}" presName="compositeNode" presStyleCnt="0">
        <dgm:presLayoutVars>
          <dgm:bulletEnabled val="1"/>
        </dgm:presLayoutVars>
      </dgm:prSet>
      <dgm:spPr/>
    </dgm:pt>
    <dgm:pt modelId="{70D21D54-0C63-4C8E-8FC6-35FEF5818451}" type="pres">
      <dgm:prSet presAssocID="{CAFBB567-0877-4750-BD13-6C92B83E27CD}" presName="bgRect" presStyleLbl="node1" presStyleIdx="2" presStyleCnt="3" custScaleX="88738" custScaleY="126939"/>
      <dgm:spPr/>
      <dgm:t>
        <a:bodyPr/>
        <a:lstStyle/>
        <a:p>
          <a:endParaRPr lang="en-GB"/>
        </a:p>
      </dgm:t>
    </dgm:pt>
    <dgm:pt modelId="{30AF1825-1F37-4515-9CF9-EF33411F20B6}" type="pres">
      <dgm:prSet presAssocID="{CAFBB567-0877-4750-BD13-6C92B83E27CD}" presName="parentNode" presStyleLbl="node1" presStyleIdx="2" presStyleCnt="3">
        <dgm:presLayoutVars>
          <dgm:chMax val="0"/>
          <dgm:bulletEnabled val="1"/>
        </dgm:presLayoutVars>
      </dgm:prSet>
      <dgm:spPr/>
      <dgm:t>
        <a:bodyPr/>
        <a:lstStyle/>
        <a:p>
          <a:endParaRPr lang="en-GB"/>
        </a:p>
      </dgm:t>
    </dgm:pt>
    <dgm:pt modelId="{CB073AE0-1729-4564-940E-6EEEC46386D5}" type="pres">
      <dgm:prSet presAssocID="{CAFBB567-0877-4750-BD13-6C92B83E27CD}" presName="childNode" presStyleLbl="node1" presStyleIdx="2" presStyleCnt="3">
        <dgm:presLayoutVars>
          <dgm:bulletEnabled val="1"/>
        </dgm:presLayoutVars>
      </dgm:prSet>
      <dgm:spPr/>
      <dgm:t>
        <a:bodyPr/>
        <a:lstStyle/>
        <a:p>
          <a:endParaRPr lang="en-GB"/>
        </a:p>
      </dgm:t>
    </dgm:pt>
  </dgm:ptLst>
  <dgm:cxnLst>
    <dgm:cxn modelId="{2A3B27BE-0BE6-43C4-AFE2-79427A1E8C58}" type="presOf" srcId="{021DD56F-3C17-49F8-943F-6EA825EDA515}" destId="{C4E73EE9-AE6D-41DE-82D0-4C3A08079FA3}" srcOrd="0" destOrd="1" presId="urn:microsoft.com/office/officeart/2005/8/layout/hProcess7"/>
    <dgm:cxn modelId="{DFBED1A8-04A8-4C78-A4E8-2EBE152FD39C}" type="presOf" srcId="{C0025708-0C6C-4E7B-8186-8286DE9D621B}" destId="{C4E73EE9-AE6D-41DE-82D0-4C3A08079FA3}" srcOrd="0" destOrd="0" presId="urn:microsoft.com/office/officeart/2005/8/layout/hProcess7"/>
    <dgm:cxn modelId="{948B6FE1-9CC8-49C4-9FA3-AA0CD612A46E}" srcId="{F25355F8-96D7-490C-94D0-46883DD7EFDE}" destId="{058653E5-5C3D-4026-9D26-B39ACF2AE592}" srcOrd="2" destOrd="0" parTransId="{B10D527C-E93C-4486-8BF7-2F3D6CEC8100}" sibTransId="{678EC31D-2350-4B3F-8D11-B19D1A431ADD}"/>
    <dgm:cxn modelId="{E5A790CF-B562-4710-B5EF-4D7DA02D1465}" srcId="{F25355F8-96D7-490C-94D0-46883DD7EFDE}" destId="{518E7C8B-6523-4424-8FC1-F806A5B26BA6}" srcOrd="3" destOrd="0" parTransId="{9D34ED9E-8E70-4793-9419-314653FD9D1D}" sibTransId="{EAEF5DDF-FB9C-490F-ACDB-F60EAB942D0A}"/>
    <dgm:cxn modelId="{2E146342-A5BC-47E7-8C1A-B0EE740289BF}" type="presOf" srcId="{F25355F8-96D7-490C-94D0-46883DD7EFDE}" destId="{53A0F6BC-F894-4B4B-9708-F4ECB20D6EE0}" srcOrd="0" destOrd="0" presId="urn:microsoft.com/office/officeart/2005/8/layout/hProcess7"/>
    <dgm:cxn modelId="{E60F7F42-20E5-4E52-8F82-C8BDC7754871}" srcId="{6C9EDAF6-A0DF-4603-88C4-C195F5B4B17E}" destId="{DBBD7821-2ACC-4F1F-8308-3BD1C34DA93D}" srcOrd="2" destOrd="0" parTransId="{D6E719AE-E8F6-4BB8-81FB-629D6814140F}" sibTransId="{1727431B-E606-4659-A5E5-5DFDC36EB367}"/>
    <dgm:cxn modelId="{5A04A302-87A7-48ED-B774-8E6AA0802E2D}" type="presOf" srcId="{518E7C8B-6523-4424-8FC1-F806A5B26BA6}" destId="{8785C895-E878-4849-BAC9-B94079B437D9}" srcOrd="0" destOrd="3" presId="urn:microsoft.com/office/officeart/2005/8/layout/hProcess7"/>
    <dgm:cxn modelId="{D7BEF870-4367-4652-930C-99370922C560}" type="presOf" srcId="{B71F813C-3776-4C78-BEDB-671A41EE8514}" destId="{CB073AE0-1729-4564-940E-6EEEC46386D5}" srcOrd="0" destOrd="1" presId="urn:microsoft.com/office/officeart/2005/8/layout/hProcess7"/>
    <dgm:cxn modelId="{C3A10ECC-AB06-4A3F-AEB2-C8DF6C98E63F}" srcId="{F25355F8-96D7-490C-94D0-46883DD7EFDE}" destId="{75439326-DD87-415C-B488-C50D960E78DA}" srcOrd="1" destOrd="0" parTransId="{F0B8C6DB-8DFB-4F0C-8150-CC03D3F16773}" sibTransId="{3B4D8490-F3A9-434F-8D94-D47D639150B9}"/>
    <dgm:cxn modelId="{4E68F166-FD0F-487E-BA1E-AE88A69442BB}" type="presOf" srcId="{408208EC-E587-42D6-B456-89F52DE6D382}" destId="{CB073AE0-1729-4564-940E-6EEEC46386D5}" srcOrd="0" destOrd="0" presId="urn:microsoft.com/office/officeart/2005/8/layout/hProcess7"/>
    <dgm:cxn modelId="{296AF78A-261A-45F9-92EE-7F87146AF582}" type="presOf" srcId="{CAFBB567-0877-4750-BD13-6C92B83E27CD}" destId="{30AF1825-1F37-4515-9CF9-EF33411F20B6}" srcOrd="1" destOrd="0" presId="urn:microsoft.com/office/officeart/2005/8/layout/hProcess7"/>
    <dgm:cxn modelId="{930A66E6-1352-406B-ADB2-20D325E3A9CB}" srcId="{CAFBB567-0877-4750-BD13-6C92B83E27CD}" destId="{408208EC-E587-42D6-B456-89F52DE6D382}" srcOrd="0" destOrd="0" parTransId="{755A4B0B-57A1-4A4D-9342-F23204A67998}" sibTransId="{818CEFE7-55A0-4396-8367-9872A6B10B10}"/>
    <dgm:cxn modelId="{78E78749-25CF-437D-9D4D-1AD4921A2994}" type="presOf" srcId="{CAFBB567-0877-4750-BD13-6C92B83E27CD}" destId="{70D21D54-0C63-4C8E-8FC6-35FEF5818451}" srcOrd="0" destOrd="0" presId="urn:microsoft.com/office/officeart/2005/8/layout/hProcess7"/>
    <dgm:cxn modelId="{9672253B-5352-4D9B-8C92-EF705096E5BC}" srcId="{18D141FF-B9D5-4E91-8828-159897A62475}" destId="{CAFBB567-0877-4750-BD13-6C92B83E27CD}" srcOrd="2" destOrd="0" parTransId="{E4957197-3CE7-4210-9781-1537E1560630}" sibTransId="{15AE50B7-C7A4-4374-965F-2E0BEEC61171}"/>
    <dgm:cxn modelId="{83B1C4F2-BEA0-4B0F-A4FA-49F39FD1ABC5}" srcId="{18D141FF-B9D5-4E91-8828-159897A62475}" destId="{6C9EDAF6-A0DF-4603-88C4-C195F5B4B17E}" srcOrd="0" destOrd="0" parTransId="{9C75EF30-B836-405E-B2CF-C32A682A4EA4}" sibTransId="{BE17B207-C280-4F76-B467-D5EE72574C86}"/>
    <dgm:cxn modelId="{9F310DC5-0E16-451B-B105-4E3E2C854CF7}" type="presOf" srcId="{F25355F8-96D7-490C-94D0-46883DD7EFDE}" destId="{B7787EE2-E1D3-4773-A13D-BA01CB6999D4}" srcOrd="1" destOrd="0" presId="urn:microsoft.com/office/officeart/2005/8/layout/hProcess7"/>
    <dgm:cxn modelId="{9534784A-0B0C-4B01-8AF9-04E66A541837}" type="presOf" srcId="{DBBD7821-2ACC-4F1F-8308-3BD1C34DA93D}" destId="{C4E73EE9-AE6D-41DE-82D0-4C3A08079FA3}" srcOrd="0" destOrd="2" presId="urn:microsoft.com/office/officeart/2005/8/layout/hProcess7"/>
    <dgm:cxn modelId="{C209A34B-011C-4419-89F1-3AC4F68AB7CD}" type="presOf" srcId="{6C9EDAF6-A0DF-4603-88C4-C195F5B4B17E}" destId="{7927BFC1-7CD0-4D48-854C-E48244EC996C}" srcOrd="1" destOrd="0" presId="urn:microsoft.com/office/officeart/2005/8/layout/hProcess7"/>
    <dgm:cxn modelId="{1D1EB6B2-DFC5-44DE-86D9-61A3FBB3412D}" srcId="{6C9EDAF6-A0DF-4603-88C4-C195F5B4B17E}" destId="{C0025708-0C6C-4E7B-8186-8286DE9D621B}" srcOrd="0" destOrd="0" parTransId="{A08E16E7-67B9-4E86-B86B-41E5CD68E4AC}" sibTransId="{7DE98AFF-7457-4156-949C-4E14F601AC80}"/>
    <dgm:cxn modelId="{D603DD8C-2733-4A61-AD9B-151ABD162F73}" type="presOf" srcId="{058653E5-5C3D-4026-9D26-B39ACF2AE592}" destId="{8785C895-E878-4849-BAC9-B94079B437D9}" srcOrd="0" destOrd="2" presId="urn:microsoft.com/office/officeart/2005/8/layout/hProcess7"/>
    <dgm:cxn modelId="{6E9AB9F2-65ED-4B8C-9A2E-6F37B3DA04BE}" srcId="{CAFBB567-0877-4750-BD13-6C92B83E27CD}" destId="{7D3038C2-3A72-4735-83DE-3281DBDD355B}" srcOrd="2" destOrd="0" parTransId="{F79BFF70-3696-4A1E-A948-7E6025622BC7}" sibTransId="{CE8B0AAC-10A0-4B8B-9762-2A0EBBA5D887}"/>
    <dgm:cxn modelId="{8E2C64AB-E53F-4137-A5FE-3A8484174F85}" srcId="{18D141FF-B9D5-4E91-8828-159897A62475}" destId="{F25355F8-96D7-490C-94D0-46883DD7EFDE}" srcOrd="1" destOrd="0" parTransId="{B143061E-6F6A-40B3-87A8-89AACCC1A61C}" sibTransId="{633D113F-AA51-4C0D-9C46-B33EBB3F782F}"/>
    <dgm:cxn modelId="{76790FE7-9907-4C85-8FC4-F4CCBBFF8396}" type="presOf" srcId="{18D141FF-B9D5-4E91-8828-159897A62475}" destId="{6DA5E2E9-7316-45AC-8A63-AF599E52C75B}" srcOrd="0" destOrd="0" presId="urn:microsoft.com/office/officeart/2005/8/layout/hProcess7"/>
    <dgm:cxn modelId="{A2855023-1346-46A9-9A0C-B811FB112B55}" type="presOf" srcId="{8B70BFBF-6FDE-4AD0-A806-A5D6705ED9EC}" destId="{8785C895-E878-4849-BAC9-B94079B437D9}" srcOrd="0" destOrd="0" presId="urn:microsoft.com/office/officeart/2005/8/layout/hProcess7"/>
    <dgm:cxn modelId="{17F0F5B9-E6B5-49F3-9D44-492C343DD47C}" srcId="{CAFBB567-0877-4750-BD13-6C92B83E27CD}" destId="{B71F813C-3776-4C78-BEDB-671A41EE8514}" srcOrd="1" destOrd="0" parTransId="{50CD2B95-56C4-4EDD-8F9D-076C054386EE}" sibTransId="{B7B43650-F545-410C-ADE1-37B3E1177A4F}"/>
    <dgm:cxn modelId="{6F2E21EB-C471-496E-B1CB-A7643DEDB203}" type="presOf" srcId="{75439326-DD87-415C-B488-C50D960E78DA}" destId="{8785C895-E878-4849-BAC9-B94079B437D9}" srcOrd="0" destOrd="1" presId="urn:microsoft.com/office/officeart/2005/8/layout/hProcess7"/>
    <dgm:cxn modelId="{5462DFDC-7621-4F06-B541-9646436FC509}" srcId="{F25355F8-96D7-490C-94D0-46883DD7EFDE}" destId="{8B70BFBF-6FDE-4AD0-A806-A5D6705ED9EC}" srcOrd="0" destOrd="0" parTransId="{A65617DA-1730-4D4A-9ACE-342659D0C7F6}" sibTransId="{7D64C186-427C-443E-B14D-146CBC495911}"/>
    <dgm:cxn modelId="{1B0AF169-8895-428F-899A-60D4CE035265}" type="presOf" srcId="{6C9EDAF6-A0DF-4603-88C4-C195F5B4B17E}" destId="{4CA9E03C-EF41-48D9-8C69-D4AB02B5C8DB}" srcOrd="0" destOrd="0" presId="urn:microsoft.com/office/officeart/2005/8/layout/hProcess7"/>
    <dgm:cxn modelId="{928EFA59-B838-4C75-B255-D2EDEC720618}" srcId="{6C9EDAF6-A0DF-4603-88C4-C195F5B4B17E}" destId="{021DD56F-3C17-49F8-943F-6EA825EDA515}" srcOrd="1" destOrd="0" parTransId="{3B227B11-5ABD-4600-982A-3B4505495843}" sibTransId="{4844D7C9-676C-40B0-890E-2B2784D6D798}"/>
    <dgm:cxn modelId="{AF1374D3-6F49-4BC1-9BB3-E40BAEF02C74}" type="presOf" srcId="{7D3038C2-3A72-4735-83DE-3281DBDD355B}" destId="{CB073AE0-1729-4564-940E-6EEEC46386D5}" srcOrd="0" destOrd="2" presId="urn:microsoft.com/office/officeart/2005/8/layout/hProcess7"/>
    <dgm:cxn modelId="{D50C4C9F-4E68-4F0E-AAAF-68E82748EDA6}" type="presParOf" srcId="{6DA5E2E9-7316-45AC-8A63-AF599E52C75B}" destId="{B1F1780B-0EF7-463B-BBB8-F867C3942B21}" srcOrd="0" destOrd="0" presId="urn:microsoft.com/office/officeart/2005/8/layout/hProcess7"/>
    <dgm:cxn modelId="{B3CC3A12-B2AE-4888-98C9-7336D3FAF997}" type="presParOf" srcId="{B1F1780B-0EF7-463B-BBB8-F867C3942B21}" destId="{4CA9E03C-EF41-48D9-8C69-D4AB02B5C8DB}" srcOrd="0" destOrd="0" presId="urn:microsoft.com/office/officeart/2005/8/layout/hProcess7"/>
    <dgm:cxn modelId="{86A03B9E-DF4D-4A24-BB06-C291B8CE01A7}" type="presParOf" srcId="{B1F1780B-0EF7-463B-BBB8-F867C3942B21}" destId="{7927BFC1-7CD0-4D48-854C-E48244EC996C}" srcOrd="1" destOrd="0" presId="urn:microsoft.com/office/officeart/2005/8/layout/hProcess7"/>
    <dgm:cxn modelId="{7B30E547-B1FF-43E9-8FD2-401A19961A37}" type="presParOf" srcId="{B1F1780B-0EF7-463B-BBB8-F867C3942B21}" destId="{C4E73EE9-AE6D-41DE-82D0-4C3A08079FA3}" srcOrd="2" destOrd="0" presId="urn:microsoft.com/office/officeart/2005/8/layout/hProcess7"/>
    <dgm:cxn modelId="{D8F5DD7E-77CC-44EF-B387-94B4750EA56E}" type="presParOf" srcId="{6DA5E2E9-7316-45AC-8A63-AF599E52C75B}" destId="{6804D812-0071-4D24-B2ED-9BDAAF0406D3}" srcOrd="1" destOrd="0" presId="urn:microsoft.com/office/officeart/2005/8/layout/hProcess7"/>
    <dgm:cxn modelId="{A0B7F884-DDBF-4324-8B01-77FC3DED2A52}" type="presParOf" srcId="{6DA5E2E9-7316-45AC-8A63-AF599E52C75B}" destId="{9931ED3A-3E94-416E-AE5A-2C18CBC3F446}" srcOrd="2" destOrd="0" presId="urn:microsoft.com/office/officeart/2005/8/layout/hProcess7"/>
    <dgm:cxn modelId="{67E89CFF-AC44-4D59-A0DE-070BAD43F6E4}" type="presParOf" srcId="{9931ED3A-3E94-416E-AE5A-2C18CBC3F446}" destId="{1946E24A-55FC-49FC-A1F3-C4441E688F45}" srcOrd="0" destOrd="0" presId="urn:microsoft.com/office/officeart/2005/8/layout/hProcess7"/>
    <dgm:cxn modelId="{07CC5971-0F29-41E6-A643-757F57DCD76C}" type="presParOf" srcId="{9931ED3A-3E94-416E-AE5A-2C18CBC3F446}" destId="{09F359B9-FE53-4371-8307-F6D8B83B567A}" srcOrd="1" destOrd="0" presId="urn:microsoft.com/office/officeart/2005/8/layout/hProcess7"/>
    <dgm:cxn modelId="{8F0EE94B-C232-4542-A40C-1BC21BD556FB}" type="presParOf" srcId="{9931ED3A-3E94-416E-AE5A-2C18CBC3F446}" destId="{E2F72508-F319-46B4-8AD7-C1869F3618E9}" srcOrd="2" destOrd="0" presId="urn:microsoft.com/office/officeart/2005/8/layout/hProcess7"/>
    <dgm:cxn modelId="{8F4825CC-6C23-411C-9ECC-B17F7D06CD5B}" type="presParOf" srcId="{6DA5E2E9-7316-45AC-8A63-AF599E52C75B}" destId="{1EFD5464-9A55-49C4-9136-32ABAC30B82F}" srcOrd="3" destOrd="0" presId="urn:microsoft.com/office/officeart/2005/8/layout/hProcess7"/>
    <dgm:cxn modelId="{C5997B3B-D492-4DA5-8EAE-A41C3B4F7C37}" type="presParOf" srcId="{6DA5E2E9-7316-45AC-8A63-AF599E52C75B}" destId="{B5A81FD8-88E5-4101-A72A-FE047FBC2769}" srcOrd="4" destOrd="0" presId="urn:microsoft.com/office/officeart/2005/8/layout/hProcess7"/>
    <dgm:cxn modelId="{1CF79C97-2B33-4821-BA86-E95FBBE8EF41}" type="presParOf" srcId="{B5A81FD8-88E5-4101-A72A-FE047FBC2769}" destId="{53A0F6BC-F894-4B4B-9708-F4ECB20D6EE0}" srcOrd="0" destOrd="0" presId="urn:microsoft.com/office/officeart/2005/8/layout/hProcess7"/>
    <dgm:cxn modelId="{A3DA7F2E-C251-4456-AEEC-32665469F492}" type="presParOf" srcId="{B5A81FD8-88E5-4101-A72A-FE047FBC2769}" destId="{B7787EE2-E1D3-4773-A13D-BA01CB6999D4}" srcOrd="1" destOrd="0" presId="urn:microsoft.com/office/officeart/2005/8/layout/hProcess7"/>
    <dgm:cxn modelId="{553E72E4-E8F8-4CD3-A09A-2701535C16C8}" type="presParOf" srcId="{B5A81FD8-88E5-4101-A72A-FE047FBC2769}" destId="{8785C895-E878-4849-BAC9-B94079B437D9}" srcOrd="2" destOrd="0" presId="urn:microsoft.com/office/officeart/2005/8/layout/hProcess7"/>
    <dgm:cxn modelId="{60F6FC9C-7581-4E40-BFF0-1F861B5A3AF8}" type="presParOf" srcId="{6DA5E2E9-7316-45AC-8A63-AF599E52C75B}" destId="{D29B7119-1324-44C6-B3F0-576685490BAD}" srcOrd="5" destOrd="0" presId="urn:microsoft.com/office/officeart/2005/8/layout/hProcess7"/>
    <dgm:cxn modelId="{0CAFDF0F-3642-4480-801E-A41F24673A99}" type="presParOf" srcId="{6DA5E2E9-7316-45AC-8A63-AF599E52C75B}" destId="{EF528F0B-3C42-4460-928F-2D8092C4B7B1}" srcOrd="6" destOrd="0" presId="urn:microsoft.com/office/officeart/2005/8/layout/hProcess7"/>
    <dgm:cxn modelId="{51BA5135-4933-4AC2-9934-AB89F47BD1A9}" type="presParOf" srcId="{EF528F0B-3C42-4460-928F-2D8092C4B7B1}" destId="{8BAF6CC5-CDA7-4820-80F7-C6A2709DBCA8}" srcOrd="0" destOrd="0" presId="urn:microsoft.com/office/officeart/2005/8/layout/hProcess7"/>
    <dgm:cxn modelId="{D2A2A7B7-A894-4F0B-9F71-1CCB7F858E14}" type="presParOf" srcId="{EF528F0B-3C42-4460-928F-2D8092C4B7B1}" destId="{6255DF46-5220-418D-8720-D60A89D16075}" srcOrd="1" destOrd="0" presId="urn:microsoft.com/office/officeart/2005/8/layout/hProcess7"/>
    <dgm:cxn modelId="{44733896-8CC9-43AD-AE05-F54E99BA2DFC}" type="presParOf" srcId="{EF528F0B-3C42-4460-928F-2D8092C4B7B1}" destId="{14CED0FE-EF38-44B9-BD7B-E49FE3560170}" srcOrd="2" destOrd="0" presId="urn:microsoft.com/office/officeart/2005/8/layout/hProcess7"/>
    <dgm:cxn modelId="{94755C56-FBAE-463B-8F6F-1A03A721390A}" type="presParOf" srcId="{6DA5E2E9-7316-45AC-8A63-AF599E52C75B}" destId="{A6D1B25F-6DC3-4789-A9A8-75D65DB00A56}" srcOrd="7" destOrd="0" presId="urn:microsoft.com/office/officeart/2005/8/layout/hProcess7"/>
    <dgm:cxn modelId="{362FFCC9-A5EF-42F6-A6EB-CAEE101294C0}" type="presParOf" srcId="{6DA5E2E9-7316-45AC-8A63-AF599E52C75B}" destId="{0CC8EDBA-84A8-4201-BC45-ABB990786A30}" srcOrd="8" destOrd="0" presId="urn:microsoft.com/office/officeart/2005/8/layout/hProcess7"/>
    <dgm:cxn modelId="{DD7375AD-0587-4650-B798-79303607F3D1}" type="presParOf" srcId="{0CC8EDBA-84A8-4201-BC45-ABB990786A30}" destId="{70D21D54-0C63-4C8E-8FC6-35FEF5818451}" srcOrd="0" destOrd="0" presId="urn:microsoft.com/office/officeart/2005/8/layout/hProcess7"/>
    <dgm:cxn modelId="{DFBAD13F-64CF-43A0-8E70-85AC8CE299F2}" type="presParOf" srcId="{0CC8EDBA-84A8-4201-BC45-ABB990786A30}" destId="{30AF1825-1F37-4515-9CF9-EF33411F20B6}" srcOrd="1" destOrd="0" presId="urn:microsoft.com/office/officeart/2005/8/layout/hProcess7"/>
    <dgm:cxn modelId="{A2FA1748-564C-43F8-B237-912969FEC2C3}" type="presParOf" srcId="{0CC8EDBA-84A8-4201-BC45-ABB990786A30}" destId="{CB073AE0-1729-4564-940E-6EEEC46386D5}"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9C3C5A-FF7E-7B4C-BAA9-B85E1AB4AE2B}" type="doc">
      <dgm:prSet loTypeId="urn:microsoft.com/office/officeart/2005/8/layout/hProcess9" loCatId="process" qsTypeId="urn:microsoft.com/office/officeart/2005/8/quickstyle/simple4" qsCatId="simple" csTypeId="urn:microsoft.com/office/officeart/2005/8/colors/colorful3" csCatId="colorful" phldr="1"/>
      <dgm:spPr/>
    </dgm:pt>
    <dgm:pt modelId="{B53830A7-1F33-9544-99D2-9B49975A9F73}">
      <dgm:prSet phldrT="[Text]" custT="1"/>
      <dgm:spPr/>
      <dgm:t>
        <a:bodyPr anchor="t"/>
        <a:lstStyle/>
        <a:p>
          <a:pPr algn="l"/>
          <a:r>
            <a:rPr lang="en-GB" sz="1400" b="1" dirty="0" smtClean="0">
              <a:latin typeface="Franklin Gothic Book" panose="020B0503020102020204" pitchFamily="34" charset="0"/>
            </a:rPr>
            <a:t>Sovereign-backed loans</a:t>
          </a:r>
        </a:p>
        <a:p>
          <a:pPr algn="l"/>
          <a:endParaRPr lang="en-GB" sz="1300" b="1" dirty="0" smtClean="0">
            <a:latin typeface="Franklin Gothic Book" panose="020B0503020102020204" pitchFamily="34" charset="0"/>
          </a:endParaRPr>
        </a:p>
        <a:p>
          <a:pPr algn="l"/>
          <a:r>
            <a:rPr lang="en-GB" sz="1300" b="1" dirty="0" smtClean="0">
              <a:latin typeface="Franklin Gothic Book" panose="020B0503020102020204" pitchFamily="34" charset="0"/>
            </a:rPr>
            <a:t/>
          </a:r>
          <a:br>
            <a:rPr lang="en-GB" sz="1300" b="1" dirty="0" smtClean="0">
              <a:latin typeface="Franklin Gothic Book" panose="020B0503020102020204" pitchFamily="34" charset="0"/>
            </a:rPr>
          </a:br>
          <a:r>
            <a:rPr lang="en-GB" sz="1300" dirty="0" smtClean="0">
              <a:latin typeface="Franklin Gothic Book" panose="020B0503020102020204" pitchFamily="34" charset="0"/>
            </a:rPr>
            <a:t>Cheap but can become politicised</a:t>
          </a:r>
          <a:endParaRPr lang="en-US" sz="1300" dirty="0">
            <a:latin typeface="Franklin Gothic Book" panose="020B0503020102020204" pitchFamily="34" charset="0"/>
          </a:endParaRPr>
        </a:p>
      </dgm:t>
    </dgm:pt>
    <dgm:pt modelId="{C313844B-5DC5-EB46-A4DA-14523FA6D0D0}" type="parTrans" cxnId="{A81D8D45-FBDD-9243-AF93-BFBC6A5F98C8}">
      <dgm:prSet/>
      <dgm:spPr/>
      <dgm:t>
        <a:bodyPr/>
        <a:lstStyle/>
        <a:p>
          <a:endParaRPr lang="en-US">
            <a:latin typeface="Franklin Gothic Book" panose="020B0503020102020204" pitchFamily="34" charset="0"/>
          </a:endParaRPr>
        </a:p>
      </dgm:t>
    </dgm:pt>
    <dgm:pt modelId="{501E76BD-F368-6842-956D-70B30DC290C8}" type="sibTrans" cxnId="{A81D8D45-FBDD-9243-AF93-BFBC6A5F98C8}">
      <dgm:prSet/>
      <dgm:spPr/>
      <dgm:t>
        <a:bodyPr/>
        <a:lstStyle/>
        <a:p>
          <a:endParaRPr lang="en-US">
            <a:latin typeface="Franklin Gothic Book" panose="020B0503020102020204" pitchFamily="34" charset="0"/>
          </a:endParaRPr>
        </a:p>
      </dgm:t>
    </dgm:pt>
    <dgm:pt modelId="{C985BD6C-0DF3-1B47-BFD7-75ED54098CC1}">
      <dgm:prSet phldrT="[Text]" custT="1"/>
      <dgm:spPr/>
      <dgm:t>
        <a:bodyPr anchor="t"/>
        <a:lstStyle/>
        <a:p>
          <a:pPr algn="l"/>
          <a:r>
            <a:rPr lang="en-GB" sz="1400" b="1" dirty="0" smtClean="0">
              <a:latin typeface="Franklin Gothic Book" panose="020B0503020102020204" pitchFamily="34" charset="0"/>
            </a:rPr>
            <a:t>Municipality loans</a:t>
          </a:r>
        </a:p>
        <a:p>
          <a:pPr algn="l"/>
          <a:endParaRPr lang="en-GB" sz="1400" b="1" dirty="0" smtClean="0">
            <a:latin typeface="Franklin Gothic Book" panose="020B0503020102020204" pitchFamily="34" charset="0"/>
          </a:endParaRPr>
        </a:p>
        <a:p>
          <a:pPr algn="l"/>
          <a:r>
            <a:rPr lang="en-GB" sz="1400" b="1" dirty="0" smtClean="0">
              <a:latin typeface="Franklin Gothic Book" panose="020B0503020102020204" pitchFamily="34" charset="0"/>
            </a:rPr>
            <a:t/>
          </a:r>
          <a:br>
            <a:rPr lang="en-GB" sz="1400" b="1" dirty="0" smtClean="0">
              <a:latin typeface="Franklin Gothic Book" panose="020B0503020102020204" pitchFamily="34" charset="0"/>
            </a:rPr>
          </a:br>
          <a:r>
            <a:rPr lang="en-GB" sz="1300" dirty="0" smtClean="0">
              <a:latin typeface="Franklin Gothic Book" panose="020B0503020102020204" pitchFamily="34" charset="0"/>
            </a:rPr>
            <a:t>Self-financing independence for cities </a:t>
          </a:r>
          <a:br>
            <a:rPr lang="en-GB" sz="1300" dirty="0" smtClean="0">
              <a:latin typeface="Franklin Gothic Book" panose="020B0503020102020204" pitchFamily="34" charset="0"/>
            </a:rPr>
          </a:br>
          <a:r>
            <a:rPr lang="en-GB" sz="1300" dirty="0" smtClean="0">
              <a:latin typeface="Franklin Gothic Book" panose="020B0503020102020204" pitchFamily="34" charset="0"/>
            </a:rPr>
            <a:t>Higher cost and burden on city debt book</a:t>
          </a:r>
          <a:endParaRPr lang="en-US" sz="1300" dirty="0">
            <a:latin typeface="Franklin Gothic Book" panose="020B0503020102020204" pitchFamily="34" charset="0"/>
          </a:endParaRPr>
        </a:p>
      </dgm:t>
    </dgm:pt>
    <dgm:pt modelId="{BBB2FD84-A242-8B46-9A61-D631E288A0A3}" type="parTrans" cxnId="{A845EAF2-E514-BB4A-BEF4-577FE77771DA}">
      <dgm:prSet/>
      <dgm:spPr/>
      <dgm:t>
        <a:bodyPr/>
        <a:lstStyle/>
        <a:p>
          <a:endParaRPr lang="en-US">
            <a:latin typeface="Franklin Gothic Book" panose="020B0503020102020204" pitchFamily="34" charset="0"/>
          </a:endParaRPr>
        </a:p>
      </dgm:t>
    </dgm:pt>
    <dgm:pt modelId="{A0118703-F445-114E-83A4-2762348EB3FA}" type="sibTrans" cxnId="{A845EAF2-E514-BB4A-BEF4-577FE77771DA}">
      <dgm:prSet/>
      <dgm:spPr/>
      <dgm:t>
        <a:bodyPr/>
        <a:lstStyle/>
        <a:p>
          <a:endParaRPr lang="en-US">
            <a:latin typeface="Franklin Gothic Book" panose="020B0503020102020204" pitchFamily="34" charset="0"/>
          </a:endParaRPr>
        </a:p>
      </dgm:t>
    </dgm:pt>
    <dgm:pt modelId="{59B4B684-8579-204F-BCB9-09C5B6416207}">
      <dgm:prSet phldrT="[Text]" custT="1"/>
      <dgm:spPr/>
      <dgm:t>
        <a:bodyPr anchor="t"/>
        <a:lstStyle/>
        <a:p>
          <a:pPr algn="l"/>
          <a:r>
            <a:rPr lang="en-GB" sz="1400" b="1" dirty="0" smtClean="0">
              <a:latin typeface="Franklin Gothic Book" panose="020B0503020102020204" pitchFamily="34" charset="0"/>
            </a:rPr>
            <a:t>Utility loans supported by cities</a:t>
          </a:r>
        </a:p>
        <a:p>
          <a:pPr algn="l"/>
          <a:r>
            <a:rPr lang="en-GB" sz="1200" b="1" dirty="0" smtClean="0">
              <a:latin typeface="Franklin Gothic Book" panose="020B0503020102020204" pitchFamily="34" charset="0"/>
            </a:rPr>
            <a:t/>
          </a:r>
          <a:br>
            <a:rPr lang="en-GB" sz="1200" b="1" dirty="0" smtClean="0">
              <a:latin typeface="Franklin Gothic Book" panose="020B0503020102020204" pitchFamily="34" charset="0"/>
            </a:rPr>
          </a:br>
          <a:r>
            <a:rPr lang="en-GB" sz="1200" b="1" dirty="0" smtClean="0">
              <a:latin typeface="Franklin Gothic Book" panose="020B0503020102020204" pitchFamily="34" charset="0"/>
            </a:rPr>
            <a:t>B</a:t>
          </a:r>
          <a:r>
            <a:rPr lang="en-GB" sz="1300" dirty="0" smtClean="0">
              <a:latin typeface="Franklin Gothic Book" panose="020B0503020102020204" pitchFamily="34" charset="0"/>
            </a:rPr>
            <a:t>orrowing by utility</a:t>
          </a:r>
          <a:br>
            <a:rPr lang="en-GB" sz="1300" dirty="0" smtClean="0">
              <a:latin typeface="Franklin Gothic Book" panose="020B0503020102020204" pitchFamily="34" charset="0"/>
            </a:rPr>
          </a:br>
          <a:r>
            <a:rPr lang="en-GB" sz="1300" dirty="0" smtClean="0">
              <a:latin typeface="Franklin Gothic Book" panose="020B0503020102020204" pitchFamily="34" charset="0"/>
            </a:rPr>
            <a:t>Need to be backed by Public Service Contract + Support Agreement</a:t>
          </a:r>
          <a:endParaRPr lang="en-US" sz="1300" dirty="0">
            <a:latin typeface="Franklin Gothic Book" panose="020B0503020102020204" pitchFamily="34" charset="0"/>
          </a:endParaRPr>
        </a:p>
      </dgm:t>
    </dgm:pt>
    <dgm:pt modelId="{D22EBD76-DD9C-2849-B707-51D83296BEAC}" type="parTrans" cxnId="{3562C804-4B91-6044-83BC-B7A6C520EFE3}">
      <dgm:prSet/>
      <dgm:spPr/>
      <dgm:t>
        <a:bodyPr/>
        <a:lstStyle/>
        <a:p>
          <a:endParaRPr lang="en-US">
            <a:latin typeface="Franklin Gothic Book" panose="020B0503020102020204" pitchFamily="34" charset="0"/>
          </a:endParaRPr>
        </a:p>
      </dgm:t>
    </dgm:pt>
    <dgm:pt modelId="{2CB6E190-D5CE-5A47-AD25-1F587B17737C}" type="sibTrans" cxnId="{3562C804-4B91-6044-83BC-B7A6C520EFE3}">
      <dgm:prSet/>
      <dgm:spPr/>
      <dgm:t>
        <a:bodyPr/>
        <a:lstStyle/>
        <a:p>
          <a:endParaRPr lang="en-US">
            <a:latin typeface="Franklin Gothic Book" panose="020B0503020102020204" pitchFamily="34" charset="0"/>
          </a:endParaRPr>
        </a:p>
      </dgm:t>
    </dgm:pt>
    <dgm:pt modelId="{5BD85804-0EB4-6540-9F76-E5898F73F4B3}">
      <dgm:prSet phldrT="[Text]" custT="1"/>
      <dgm:spPr/>
      <dgm:t>
        <a:bodyPr anchor="t"/>
        <a:lstStyle/>
        <a:p>
          <a:pPr algn="l"/>
          <a:r>
            <a:rPr lang="en-GB" sz="1400" b="1" dirty="0" smtClean="0">
              <a:latin typeface="Franklin Gothic Book" panose="020B0503020102020204" pitchFamily="34" charset="0"/>
            </a:rPr>
            <a:t>Utility corporate loans or bonds</a:t>
          </a:r>
        </a:p>
        <a:p>
          <a:pPr algn="l"/>
          <a:r>
            <a:rPr lang="en-GB" sz="1100" b="1" dirty="0" smtClean="0">
              <a:latin typeface="Franklin Gothic Book" panose="020B0503020102020204" pitchFamily="34" charset="0"/>
            </a:rPr>
            <a:t/>
          </a:r>
          <a:br>
            <a:rPr lang="en-GB" sz="1100" b="1" dirty="0" smtClean="0">
              <a:latin typeface="Franklin Gothic Book" panose="020B0503020102020204" pitchFamily="34" charset="0"/>
            </a:rPr>
          </a:br>
          <a:r>
            <a:rPr lang="en-GB" sz="1300" dirty="0" smtClean="0">
              <a:latin typeface="Franklin Gothic Book" panose="020B0503020102020204" pitchFamily="34" charset="0"/>
            </a:rPr>
            <a:t>Self-financing independence for utilities</a:t>
          </a:r>
          <a:br>
            <a:rPr lang="en-GB" sz="1300" dirty="0" smtClean="0">
              <a:latin typeface="Franklin Gothic Book" panose="020B0503020102020204" pitchFamily="34" charset="0"/>
            </a:rPr>
          </a:br>
          <a:r>
            <a:rPr lang="en-GB" sz="1300" dirty="0" smtClean="0">
              <a:latin typeface="Franklin Gothic Book" panose="020B0503020102020204" pitchFamily="34" charset="0"/>
            </a:rPr>
            <a:t>Entirely based on company creditworthiness / PSC</a:t>
          </a:r>
          <a:endParaRPr lang="en-US" sz="1300" dirty="0">
            <a:latin typeface="Franklin Gothic Book" panose="020B0503020102020204" pitchFamily="34" charset="0"/>
          </a:endParaRPr>
        </a:p>
      </dgm:t>
    </dgm:pt>
    <dgm:pt modelId="{E9AE101D-88B0-DB4E-935F-12F83488D90A}" type="parTrans" cxnId="{E27F2B9B-B635-7F43-9BD2-185088944A7F}">
      <dgm:prSet/>
      <dgm:spPr/>
      <dgm:t>
        <a:bodyPr/>
        <a:lstStyle/>
        <a:p>
          <a:endParaRPr lang="en-US">
            <a:latin typeface="Franklin Gothic Book" panose="020B0503020102020204" pitchFamily="34" charset="0"/>
          </a:endParaRPr>
        </a:p>
      </dgm:t>
    </dgm:pt>
    <dgm:pt modelId="{D735EDD2-F4AC-A34E-9F3B-D8A673C1F91B}" type="sibTrans" cxnId="{E27F2B9B-B635-7F43-9BD2-185088944A7F}">
      <dgm:prSet/>
      <dgm:spPr/>
      <dgm:t>
        <a:bodyPr/>
        <a:lstStyle/>
        <a:p>
          <a:endParaRPr lang="en-US">
            <a:latin typeface="Franklin Gothic Book" panose="020B0503020102020204" pitchFamily="34" charset="0"/>
          </a:endParaRPr>
        </a:p>
      </dgm:t>
    </dgm:pt>
    <dgm:pt modelId="{790FB5FB-5B53-C04E-AF41-75777033C3DA}">
      <dgm:prSet phldrT="[Text]" custT="1"/>
      <dgm:spPr/>
      <dgm:t>
        <a:bodyPr anchor="t"/>
        <a:lstStyle/>
        <a:p>
          <a:pPr algn="l"/>
          <a:r>
            <a:rPr lang="en-GB" sz="1400" b="1" dirty="0" smtClean="0">
              <a:latin typeface="Franklin Gothic Book" panose="020B0503020102020204" pitchFamily="34" charset="0"/>
            </a:rPr>
            <a:t>PPP/</a:t>
          </a:r>
          <a:r>
            <a:rPr lang="en-GB" sz="1400" b="1" dirty="0" err="1" smtClean="0">
              <a:latin typeface="Franklin Gothic Book" panose="020B0503020102020204" pitchFamily="34" charset="0"/>
            </a:rPr>
            <a:t>conces-sionaire</a:t>
          </a:r>
          <a:r>
            <a:rPr lang="en-GB" sz="1400" b="1" dirty="0" smtClean="0">
              <a:latin typeface="Franklin Gothic Book" panose="020B0503020102020204" pitchFamily="34" charset="0"/>
            </a:rPr>
            <a:t> loans to private companies</a:t>
          </a:r>
        </a:p>
        <a:p>
          <a:pPr algn="l"/>
          <a:r>
            <a:rPr lang="en-GB" sz="1100" b="1" dirty="0" smtClean="0">
              <a:latin typeface="Franklin Gothic Book" panose="020B0503020102020204" pitchFamily="34" charset="0"/>
            </a:rPr>
            <a:t/>
          </a:r>
          <a:br>
            <a:rPr lang="en-GB" sz="1100" b="1" dirty="0" smtClean="0">
              <a:latin typeface="Franklin Gothic Book" panose="020B0503020102020204" pitchFamily="34" charset="0"/>
            </a:rPr>
          </a:br>
          <a:r>
            <a:rPr lang="en-GB" sz="1300" dirty="0" smtClean="0">
              <a:latin typeface="Franklin Gothic Book" panose="020B0503020102020204" pitchFamily="34" charset="0"/>
            </a:rPr>
            <a:t>Private sector indebtedness</a:t>
          </a:r>
          <a:endParaRPr lang="en-US" sz="1300" dirty="0">
            <a:latin typeface="Franklin Gothic Book" panose="020B0503020102020204" pitchFamily="34" charset="0"/>
          </a:endParaRPr>
        </a:p>
      </dgm:t>
    </dgm:pt>
    <dgm:pt modelId="{9410A54D-79DE-8D47-B8F2-4BAC95B9FD71}" type="parTrans" cxnId="{B9594B1B-C2A5-984C-B125-898676FE2258}">
      <dgm:prSet/>
      <dgm:spPr/>
      <dgm:t>
        <a:bodyPr/>
        <a:lstStyle/>
        <a:p>
          <a:endParaRPr lang="en-US">
            <a:latin typeface="Franklin Gothic Book" panose="020B0503020102020204" pitchFamily="34" charset="0"/>
          </a:endParaRPr>
        </a:p>
      </dgm:t>
    </dgm:pt>
    <dgm:pt modelId="{1A7050E9-B27F-2649-81AB-E57660379CC7}" type="sibTrans" cxnId="{B9594B1B-C2A5-984C-B125-898676FE2258}">
      <dgm:prSet/>
      <dgm:spPr/>
      <dgm:t>
        <a:bodyPr/>
        <a:lstStyle/>
        <a:p>
          <a:endParaRPr lang="en-US">
            <a:latin typeface="Franklin Gothic Book" panose="020B0503020102020204" pitchFamily="34" charset="0"/>
          </a:endParaRPr>
        </a:p>
      </dgm:t>
    </dgm:pt>
    <dgm:pt modelId="{E95C10C5-6DF1-8C42-AD6E-E758D2C1E75F}" type="pres">
      <dgm:prSet presAssocID="{529C3C5A-FF7E-7B4C-BAA9-B85E1AB4AE2B}" presName="CompostProcess" presStyleCnt="0">
        <dgm:presLayoutVars>
          <dgm:dir/>
          <dgm:resizeHandles val="exact"/>
        </dgm:presLayoutVars>
      </dgm:prSet>
      <dgm:spPr/>
    </dgm:pt>
    <dgm:pt modelId="{8B25A1A8-7ACB-2A4F-9A04-8CB4E7AE299B}" type="pres">
      <dgm:prSet presAssocID="{529C3C5A-FF7E-7B4C-BAA9-B85E1AB4AE2B}" presName="arrow" presStyleLbl="bgShp" presStyleIdx="0" presStyleCnt="1" custScaleX="117647" custLinFactNeighborY="-187"/>
      <dgm:spPr/>
    </dgm:pt>
    <dgm:pt modelId="{8D3A4345-A0C2-5547-8C40-1F91DB8CC93F}" type="pres">
      <dgm:prSet presAssocID="{529C3C5A-FF7E-7B4C-BAA9-B85E1AB4AE2B}" presName="linearProcess" presStyleCnt="0"/>
      <dgm:spPr/>
    </dgm:pt>
    <dgm:pt modelId="{DBC1DD50-70F7-CD43-9DE7-2D0700428425}" type="pres">
      <dgm:prSet presAssocID="{B53830A7-1F33-9544-99D2-9B49975A9F73}" presName="textNode" presStyleLbl="node1" presStyleIdx="0" presStyleCnt="5" custScaleY="122773">
        <dgm:presLayoutVars>
          <dgm:bulletEnabled val="1"/>
        </dgm:presLayoutVars>
      </dgm:prSet>
      <dgm:spPr/>
      <dgm:t>
        <a:bodyPr/>
        <a:lstStyle/>
        <a:p>
          <a:endParaRPr lang="en-US"/>
        </a:p>
      </dgm:t>
    </dgm:pt>
    <dgm:pt modelId="{E44C705E-A26C-8740-B824-BD87F7CBA67E}" type="pres">
      <dgm:prSet presAssocID="{501E76BD-F368-6842-956D-70B30DC290C8}" presName="sibTrans" presStyleCnt="0"/>
      <dgm:spPr/>
    </dgm:pt>
    <dgm:pt modelId="{6AC70B4C-1F5C-194E-BF70-BFD09EF84967}" type="pres">
      <dgm:prSet presAssocID="{C985BD6C-0DF3-1B47-BFD7-75ED54098CC1}" presName="textNode" presStyleLbl="node1" presStyleIdx="1" presStyleCnt="5" custScaleY="122859" custLinFactNeighborX="-61103" custLinFactNeighborY="-43">
        <dgm:presLayoutVars>
          <dgm:bulletEnabled val="1"/>
        </dgm:presLayoutVars>
      </dgm:prSet>
      <dgm:spPr/>
      <dgm:t>
        <a:bodyPr/>
        <a:lstStyle/>
        <a:p>
          <a:endParaRPr lang="en-US"/>
        </a:p>
      </dgm:t>
    </dgm:pt>
    <dgm:pt modelId="{6F00C799-98B8-1148-B6BF-FA864BFE5510}" type="pres">
      <dgm:prSet presAssocID="{A0118703-F445-114E-83A4-2762348EB3FA}" presName="sibTrans" presStyleCnt="0"/>
      <dgm:spPr/>
    </dgm:pt>
    <dgm:pt modelId="{8029942F-623A-3F45-A5FC-955DCC33869B}" type="pres">
      <dgm:prSet presAssocID="{59B4B684-8579-204F-BCB9-09C5B6416207}" presName="textNode" presStyleLbl="node1" presStyleIdx="2" presStyleCnt="5" custScaleY="122773" custLinFactX="-2373" custLinFactNeighborX="-100000">
        <dgm:presLayoutVars>
          <dgm:bulletEnabled val="1"/>
        </dgm:presLayoutVars>
      </dgm:prSet>
      <dgm:spPr/>
      <dgm:t>
        <a:bodyPr/>
        <a:lstStyle/>
        <a:p>
          <a:endParaRPr lang="en-US"/>
        </a:p>
      </dgm:t>
    </dgm:pt>
    <dgm:pt modelId="{226C05AB-7713-F148-824D-EF0CFCA9C52D}" type="pres">
      <dgm:prSet presAssocID="{2CB6E190-D5CE-5A47-AD25-1F587B17737C}" presName="sibTrans" presStyleCnt="0"/>
      <dgm:spPr/>
    </dgm:pt>
    <dgm:pt modelId="{6F322644-8A5B-3B45-BC9E-4FD2B565DCCF}" type="pres">
      <dgm:prSet presAssocID="{5BD85804-0EB4-6540-9F76-E5898F73F4B3}" presName="textNode" presStyleLbl="node1" presStyleIdx="3" presStyleCnt="5" custScaleY="122773" custLinFactX="-10108" custLinFactNeighborX="-100000">
        <dgm:presLayoutVars>
          <dgm:bulletEnabled val="1"/>
        </dgm:presLayoutVars>
      </dgm:prSet>
      <dgm:spPr/>
      <dgm:t>
        <a:bodyPr/>
        <a:lstStyle/>
        <a:p>
          <a:endParaRPr lang="en-US"/>
        </a:p>
      </dgm:t>
    </dgm:pt>
    <dgm:pt modelId="{3934854D-3AF3-C04A-8088-013FD38B2AAA}" type="pres">
      <dgm:prSet presAssocID="{D735EDD2-F4AC-A34E-9F3B-D8A673C1F91B}" presName="sibTrans" presStyleCnt="0"/>
      <dgm:spPr/>
    </dgm:pt>
    <dgm:pt modelId="{C1FEE91C-5C89-5243-BA29-99E6DC9FD1C3}" type="pres">
      <dgm:prSet presAssocID="{790FB5FB-5B53-C04E-AF41-75777033C3DA}" presName="textNode" presStyleLbl="node1" presStyleIdx="4" presStyleCnt="5" custScaleY="122773" custLinFactX="-17843" custLinFactNeighborX="-100000">
        <dgm:presLayoutVars>
          <dgm:bulletEnabled val="1"/>
        </dgm:presLayoutVars>
      </dgm:prSet>
      <dgm:spPr/>
      <dgm:t>
        <a:bodyPr/>
        <a:lstStyle/>
        <a:p>
          <a:endParaRPr lang="en-US"/>
        </a:p>
      </dgm:t>
    </dgm:pt>
  </dgm:ptLst>
  <dgm:cxnLst>
    <dgm:cxn modelId="{B9594B1B-C2A5-984C-B125-898676FE2258}" srcId="{529C3C5A-FF7E-7B4C-BAA9-B85E1AB4AE2B}" destId="{790FB5FB-5B53-C04E-AF41-75777033C3DA}" srcOrd="4" destOrd="0" parTransId="{9410A54D-79DE-8D47-B8F2-4BAC95B9FD71}" sibTransId="{1A7050E9-B27F-2649-81AB-E57660379CC7}"/>
    <dgm:cxn modelId="{3562C804-4B91-6044-83BC-B7A6C520EFE3}" srcId="{529C3C5A-FF7E-7B4C-BAA9-B85E1AB4AE2B}" destId="{59B4B684-8579-204F-BCB9-09C5B6416207}" srcOrd="2" destOrd="0" parTransId="{D22EBD76-DD9C-2849-B707-51D83296BEAC}" sibTransId="{2CB6E190-D5CE-5A47-AD25-1F587B17737C}"/>
    <dgm:cxn modelId="{A2BD8A61-5D40-4618-BCE2-F3DFA3CE3903}" type="presOf" srcId="{59B4B684-8579-204F-BCB9-09C5B6416207}" destId="{8029942F-623A-3F45-A5FC-955DCC33869B}" srcOrd="0" destOrd="0" presId="urn:microsoft.com/office/officeart/2005/8/layout/hProcess9"/>
    <dgm:cxn modelId="{E064C174-B3EA-4C03-8276-D4B29DC1E417}" type="presOf" srcId="{C985BD6C-0DF3-1B47-BFD7-75ED54098CC1}" destId="{6AC70B4C-1F5C-194E-BF70-BFD09EF84967}" srcOrd="0" destOrd="0" presId="urn:microsoft.com/office/officeart/2005/8/layout/hProcess9"/>
    <dgm:cxn modelId="{E27F2B9B-B635-7F43-9BD2-185088944A7F}" srcId="{529C3C5A-FF7E-7B4C-BAA9-B85E1AB4AE2B}" destId="{5BD85804-0EB4-6540-9F76-E5898F73F4B3}" srcOrd="3" destOrd="0" parTransId="{E9AE101D-88B0-DB4E-935F-12F83488D90A}" sibTransId="{D735EDD2-F4AC-A34E-9F3B-D8A673C1F91B}"/>
    <dgm:cxn modelId="{A81D8D45-FBDD-9243-AF93-BFBC6A5F98C8}" srcId="{529C3C5A-FF7E-7B4C-BAA9-B85E1AB4AE2B}" destId="{B53830A7-1F33-9544-99D2-9B49975A9F73}" srcOrd="0" destOrd="0" parTransId="{C313844B-5DC5-EB46-A4DA-14523FA6D0D0}" sibTransId="{501E76BD-F368-6842-956D-70B30DC290C8}"/>
    <dgm:cxn modelId="{AEA4289B-0C09-44F3-9C5C-80B574269138}" type="presOf" srcId="{790FB5FB-5B53-C04E-AF41-75777033C3DA}" destId="{C1FEE91C-5C89-5243-BA29-99E6DC9FD1C3}" srcOrd="0" destOrd="0" presId="urn:microsoft.com/office/officeart/2005/8/layout/hProcess9"/>
    <dgm:cxn modelId="{2929D9C3-6942-4EB3-A151-5E3D9A640560}" type="presOf" srcId="{529C3C5A-FF7E-7B4C-BAA9-B85E1AB4AE2B}" destId="{E95C10C5-6DF1-8C42-AD6E-E758D2C1E75F}" srcOrd="0" destOrd="0" presId="urn:microsoft.com/office/officeart/2005/8/layout/hProcess9"/>
    <dgm:cxn modelId="{78E5363C-F453-4831-B620-744732751265}" type="presOf" srcId="{5BD85804-0EB4-6540-9F76-E5898F73F4B3}" destId="{6F322644-8A5B-3B45-BC9E-4FD2B565DCCF}" srcOrd="0" destOrd="0" presId="urn:microsoft.com/office/officeart/2005/8/layout/hProcess9"/>
    <dgm:cxn modelId="{A845EAF2-E514-BB4A-BEF4-577FE77771DA}" srcId="{529C3C5A-FF7E-7B4C-BAA9-B85E1AB4AE2B}" destId="{C985BD6C-0DF3-1B47-BFD7-75ED54098CC1}" srcOrd="1" destOrd="0" parTransId="{BBB2FD84-A242-8B46-9A61-D631E288A0A3}" sibTransId="{A0118703-F445-114E-83A4-2762348EB3FA}"/>
    <dgm:cxn modelId="{A78B779D-0527-4CD9-A7DE-463E7353DC5E}" type="presOf" srcId="{B53830A7-1F33-9544-99D2-9B49975A9F73}" destId="{DBC1DD50-70F7-CD43-9DE7-2D0700428425}" srcOrd="0" destOrd="0" presId="urn:microsoft.com/office/officeart/2005/8/layout/hProcess9"/>
    <dgm:cxn modelId="{2E84BD9D-E5FB-42AF-A0D7-BB86810D5AA0}" type="presParOf" srcId="{E95C10C5-6DF1-8C42-AD6E-E758D2C1E75F}" destId="{8B25A1A8-7ACB-2A4F-9A04-8CB4E7AE299B}" srcOrd="0" destOrd="0" presId="urn:microsoft.com/office/officeart/2005/8/layout/hProcess9"/>
    <dgm:cxn modelId="{D2545901-BB15-498B-98CA-A6093E552462}" type="presParOf" srcId="{E95C10C5-6DF1-8C42-AD6E-E758D2C1E75F}" destId="{8D3A4345-A0C2-5547-8C40-1F91DB8CC93F}" srcOrd="1" destOrd="0" presId="urn:microsoft.com/office/officeart/2005/8/layout/hProcess9"/>
    <dgm:cxn modelId="{DD7F11D4-45EC-4A4C-9DE7-2D5E204BF4D2}" type="presParOf" srcId="{8D3A4345-A0C2-5547-8C40-1F91DB8CC93F}" destId="{DBC1DD50-70F7-CD43-9DE7-2D0700428425}" srcOrd="0" destOrd="0" presId="urn:microsoft.com/office/officeart/2005/8/layout/hProcess9"/>
    <dgm:cxn modelId="{C30963A1-0F12-492D-B53D-8566B1657A04}" type="presParOf" srcId="{8D3A4345-A0C2-5547-8C40-1F91DB8CC93F}" destId="{E44C705E-A26C-8740-B824-BD87F7CBA67E}" srcOrd="1" destOrd="0" presId="urn:microsoft.com/office/officeart/2005/8/layout/hProcess9"/>
    <dgm:cxn modelId="{756E5A1B-3835-42D3-9ABA-24F51A913B77}" type="presParOf" srcId="{8D3A4345-A0C2-5547-8C40-1F91DB8CC93F}" destId="{6AC70B4C-1F5C-194E-BF70-BFD09EF84967}" srcOrd="2" destOrd="0" presId="urn:microsoft.com/office/officeart/2005/8/layout/hProcess9"/>
    <dgm:cxn modelId="{EAD9BABF-A8C1-4971-A163-B7751ED2DBC7}" type="presParOf" srcId="{8D3A4345-A0C2-5547-8C40-1F91DB8CC93F}" destId="{6F00C799-98B8-1148-B6BF-FA864BFE5510}" srcOrd="3" destOrd="0" presId="urn:microsoft.com/office/officeart/2005/8/layout/hProcess9"/>
    <dgm:cxn modelId="{BE71CE56-4C4F-4095-AD77-C0BAC2F69F66}" type="presParOf" srcId="{8D3A4345-A0C2-5547-8C40-1F91DB8CC93F}" destId="{8029942F-623A-3F45-A5FC-955DCC33869B}" srcOrd="4" destOrd="0" presId="urn:microsoft.com/office/officeart/2005/8/layout/hProcess9"/>
    <dgm:cxn modelId="{340A131E-AE4F-4CD4-A42C-551527F5609F}" type="presParOf" srcId="{8D3A4345-A0C2-5547-8C40-1F91DB8CC93F}" destId="{226C05AB-7713-F148-824D-EF0CFCA9C52D}" srcOrd="5" destOrd="0" presId="urn:microsoft.com/office/officeart/2005/8/layout/hProcess9"/>
    <dgm:cxn modelId="{2EBCA581-9FD2-40CF-8563-084065CD8037}" type="presParOf" srcId="{8D3A4345-A0C2-5547-8C40-1F91DB8CC93F}" destId="{6F322644-8A5B-3B45-BC9E-4FD2B565DCCF}" srcOrd="6" destOrd="0" presId="urn:microsoft.com/office/officeart/2005/8/layout/hProcess9"/>
    <dgm:cxn modelId="{BC525CE0-C3E6-4B5F-8765-F9FB4F3DF7D5}" type="presParOf" srcId="{8D3A4345-A0C2-5547-8C40-1F91DB8CC93F}" destId="{3934854D-3AF3-C04A-8088-013FD38B2AAA}" srcOrd="7" destOrd="0" presId="urn:microsoft.com/office/officeart/2005/8/layout/hProcess9"/>
    <dgm:cxn modelId="{D1F1670E-6D96-4AF0-8439-1AA4347257E7}" type="presParOf" srcId="{8D3A4345-A0C2-5547-8C40-1F91DB8CC93F}" destId="{C1FEE91C-5C89-5243-BA29-99E6DC9FD1C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A81684-BE5C-4163-B7B3-B5F15F81DDFD}"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GB"/>
        </a:p>
      </dgm:t>
    </dgm:pt>
    <dgm:pt modelId="{D9D954B6-EDDA-4AD4-85A8-D1284495DBC1}">
      <dgm:prSet phldrT="[Text]" custT="1"/>
      <dgm:spPr/>
      <dgm:t>
        <a:bodyPr/>
        <a:lstStyle/>
        <a:p>
          <a:r>
            <a:rPr lang="en-GB" sz="1600" dirty="0" smtClean="0">
              <a:latin typeface="Franklin Gothic Book" panose="020B0503020102020204" pitchFamily="34" charset="0"/>
            </a:rPr>
            <a:t>Size €10 </a:t>
          </a:r>
          <a:r>
            <a:rPr lang="en-US" sz="1600" dirty="0" smtClean="0">
              <a:latin typeface="Franklin Gothic Book" panose="020B0503020102020204" pitchFamily="34" charset="0"/>
            </a:rPr>
            <a:t>»»</a:t>
          </a:r>
          <a:r>
            <a:rPr lang="en-GB" sz="1600" dirty="0" smtClean="0">
              <a:latin typeface="Franklin Gothic Book" panose="020B0503020102020204" pitchFamily="34" charset="0"/>
            </a:rPr>
            <a:t> 200+ million (EBRD account)</a:t>
          </a:r>
          <a:endParaRPr lang="en-GB" sz="1600" dirty="0">
            <a:latin typeface="Franklin Gothic Book" panose="020B0503020102020204" pitchFamily="34" charset="0"/>
          </a:endParaRPr>
        </a:p>
      </dgm:t>
    </dgm:pt>
    <dgm:pt modelId="{3CCC2F6E-ABBE-4544-B5F3-ED1DB7600BFD}" type="parTrans" cxnId="{75E52D40-5EBF-43A2-9801-83BE726335BE}">
      <dgm:prSet/>
      <dgm:spPr/>
      <dgm:t>
        <a:bodyPr/>
        <a:lstStyle/>
        <a:p>
          <a:endParaRPr lang="en-GB" sz="1600">
            <a:latin typeface="Franklin Gothic Book" panose="020B0503020102020204" pitchFamily="34" charset="0"/>
          </a:endParaRPr>
        </a:p>
      </dgm:t>
    </dgm:pt>
    <dgm:pt modelId="{03B92469-D470-4A4F-A7F1-529824C1BAE8}" type="sibTrans" cxnId="{75E52D40-5EBF-43A2-9801-83BE726335BE}">
      <dgm:prSet/>
      <dgm:spPr/>
      <dgm:t>
        <a:bodyPr/>
        <a:lstStyle/>
        <a:p>
          <a:endParaRPr lang="en-GB" sz="1600">
            <a:latin typeface="Franklin Gothic Book" panose="020B0503020102020204" pitchFamily="34" charset="0"/>
          </a:endParaRPr>
        </a:p>
      </dgm:t>
    </dgm:pt>
    <dgm:pt modelId="{8D7609B6-2C33-405D-8772-5FCF66C9C7E9}">
      <dgm:prSet phldrT="[Text]" custT="1"/>
      <dgm:spPr/>
      <dgm:t>
        <a:bodyPr/>
        <a:lstStyle/>
        <a:p>
          <a:r>
            <a:rPr lang="en-GB" sz="1600" dirty="0" smtClean="0">
              <a:latin typeface="Franklin Gothic Book" panose="020B0503020102020204" pitchFamily="34" charset="0"/>
            </a:rPr>
            <a:t>Long maturities </a:t>
          </a:r>
          <a:endParaRPr lang="en-GB" sz="1600" dirty="0">
            <a:latin typeface="Franklin Gothic Book" panose="020B0503020102020204" pitchFamily="34" charset="0"/>
          </a:endParaRPr>
        </a:p>
      </dgm:t>
    </dgm:pt>
    <dgm:pt modelId="{C85303D2-D83E-4523-AF1A-DD44886C2EF4}" type="parTrans" cxnId="{4A521631-06CA-4093-A840-0DD13860BDC6}">
      <dgm:prSet/>
      <dgm:spPr/>
      <dgm:t>
        <a:bodyPr/>
        <a:lstStyle/>
        <a:p>
          <a:endParaRPr lang="en-GB" sz="1600">
            <a:latin typeface="Franklin Gothic Book" panose="020B0503020102020204" pitchFamily="34" charset="0"/>
          </a:endParaRPr>
        </a:p>
      </dgm:t>
    </dgm:pt>
    <dgm:pt modelId="{2563E993-6898-43F5-829A-53882D919A69}" type="sibTrans" cxnId="{4A521631-06CA-4093-A840-0DD13860BDC6}">
      <dgm:prSet/>
      <dgm:spPr/>
      <dgm:t>
        <a:bodyPr/>
        <a:lstStyle/>
        <a:p>
          <a:endParaRPr lang="en-GB" sz="1600">
            <a:latin typeface="Franklin Gothic Book" panose="020B0503020102020204" pitchFamily="34" charset="0"/>
          </a:endParaRPr>
        </a:p>
      </dgm:t>
    </dgm:pt>
    <dgm:pt modelId="{D42F1CED-5442-43BB-BD77-81A6EE728F10}">
      <dgm:prSet custT="1"/>
      <dgm:spPr/>
      <dgm:t>
        <a:bodyPr/>
        <a:lstStyle/>
        <a:p>
          <a:r>
            <a:rPr lang="en-GB" sz="1600" smtClean="0">
              <a:latin typeface="Franklin Gothic Book" panose="020B0503020102020204" pitchFamily="34" charset="0"/>
            </a:rPr>
            <a:t>Local currency, where possible </a:t>
          </a:r>
          <a:endParaRPr lang="en-GB" sz="1600" dirty="0" smtClean="0">
            <a:latin typeface="Franklin Gothic Book" panose="020B0503020102020204" pitchFamily="34" charset="0"/>
          </a:endParaRPr>
        </a:p>
      </dgm:t>
    </dgm:pt>
    <dgm:pt modelId="{E00711C7-7A69-4389-B650-6E7C3135071B}" type="parTrans" cxnId="{6D9511D3-5D52-4846-B9B0-0C379C7860FF}">
      <dgm:prSet/>
      <dgm:spPr/>
      <dgm:t>
        <a:bodyPr/>
        <a:lstStyle/>
        <a:p>
          <a:endParaRPr lang="en-GB" sz="1600">
            <a:latin typeface="Franklin Gothic Book" panose="020B0503020102020204" pitchFamily="34" charset="0"/>
          </a:endParaRPr>
        </a:p>
      </dgm:t>
    </dgm:pt>
    <dgm:pt modelId="{EDF1C43B-5990-4D5A-AEE3-CB155731AC97}" type="sibTrans" cxnId="{6D9511D3-5D52-4846-B9B0-0C379C7860FF}">
      <dgm:prSet/>
      <dgm:spPr/>
      <dgm:t>
        <a:bodyPr/>
        <a:lstStyle/>
        <a:p>
          <a:endParaRPr lang="en-GB" sz="1600">
            <a:latin typeface="Franklin Gothic Book" panose="020B0503020102020204" pitchFamily="34" charset="0"/>
          </a:endParaRPr>
        </a:p>
      </dgm:t>
    </dgm:pt>
    <dgm:pt modelId="{A0B48CED-AD65-45C3-8A6C-73F042FAF619}">
      <dgm:prSet custT="1"/>
      <dgm:spPr/>
      <dgm:t>
        <a:bodyPr/>
        <a:lstStyle/>
        <a:p>
          <a:r>
            <a:rPr lang="en-GB" sz="1600" dirty="0" smtClean="0">
              <a:latin typeface="Franklin Gothic Book" panose="020B0503020102020204" pitchFamily="34" charset="0"/>
            </a:rPr>
            <a:t>Market pricing linked to risk and tenor</a:t>
          </a:r>
        </a:p>
      </dgm:t>
    </dgm:pt>
    <dgm:pt modelId="{4A797BCA-EFE8-4186-805B-52213881EEFF}" type="parTrans" cxnId="{6237F62F-72EB-4FAB-B517-A1F43E01B658}">
      <dgm:prSet/>
      <dgm:spPr/>
      <dgm:t>
        <a:bodyPr/>
        <a:lstStyle/>
        <a:p>
          <a:endParaRPr lang="en-GB" sz="1600">
            <a:latin typeface="Franklin Gothic Book" panose="020B0503020102020204" pitchFamily="34" charset="0"/>
          </a:endParaRPr>
        </a:p>
      </dgm:t>
    </dgm:pt>
    <dgm:pt modelId="{DAB045F6-1450-4DF6-8469-F2053E339F52}" type="sibTrans" cxnId="{6237F62F-72EB-4FAB-B517-A1F43E01B658}">
      <dgm:prSet/>
      <dgm:spPr/>
      <dgm:t>
        <a:bodyPr/>
        <a:lstStyle/>
        <a:p>
          <a:endParaRPr lang="en-GB" sz="1600">
            <a:latin typeface="Franklin Gothic Book" panose="020B0503020102020204" pitchFamily="34" charset="0"/>
          </a:endParaRPr>
        </a:p>
      </dgm:t>
    </dgm:pt>
    <dgm:pt modelId="{8AA32CF0-91A7-4DF9-9B11-95E9A31618BD}">
      <dgm:prSet custT="1"/>
      <dgm:spPr/>
      <dgm:t>
        <a:bodyPr/>
        <a:lstStyle/>
        <a:p>
          <a:r>
            <a:rPr lang="en-GB" sz="1600" dirty="0" smtClean="0">
              <a:solidFill>
                <a:srgbClr val="414141"/>
              </a:solidFill>
              <a:latin typeface="Franklin Gothic Book" panose="020B0503020102020204" pitchFamily="34" charset="0"/>
            </a:rPr>
            <a:t>Up to 18 years (public sector) and 18-20 years (PPPs) including 3-4 years grace </a:t>
          </a:r>
          <a:endParaRPr lang="en-GB" sz="1600" dirty="0">
            <a:solidFill>
              <a:srgbClr val="414141"/>
            </a:solidFill>
            <a:latin typeface="Franklin Gothic Book" panose="020B0503020102020204" pitchFamily="34" charset="0"/>
          </a:endParaRPr>
        </a:p>
      </dgm:t>
    </dgm:pt>
    <dgm:pt modelId="{896BF92C-FB0B-4C26-B936-5B03A017A21E}" type="parTrans" cxnId="{975AD9C7-EF2F-4A6E-96F6-59C3D331D235}">
      <dgm:prSet/>
      <dgm:spPr/>
      <dgm:t>
        <a:bodyPr/>
        <a:lstStyle/>
        <a:p>
          <a:endParaRPr lang="en-GB" sz="1600">
            <a:latin typeface="Franklin Gothic Book" panose="020B0503020102020204" pitchFamily="34" charset="0"/>
          </a:endParaRPr>
        </a:p>
      </dgm:t>
    </dgm:pt>
    <dgm:pt modelId="{367F80B0-D0AF-457F-9C74-1355558ECD99}" type="sibTrans" cxnId="{975AD9C7-EF2F-4A6E-96F6-59C3D331D235}">
      <dgm:prSet/>
      <dgm:spPr/>
      <dgm:t>
        <a:bodyPr/>
        <a:lstStyle/>
        <a:p>
          <a:endParaRPr lang="en-GB" sz="1600">
            <a:latin typeface="Franklin Gothic Book" panose="020B0503020102020204" pitchFamily="34" charset="0"/>
          </a:endParaRPr>
        </a:p>
      </dgm:t>
    </dgm:pt>
    <dgm:pt modelId="{6D1A6687-51A1-4F07-8BDE-1BD850CE5276}">
      <dgm:prSet custT="1"/>
      <dgm:spPr/>
      <dgm:t>
        <a:bodyPr/>
        <a:lstStyle/>
        <a:p>
          <a:r>
            <a:rPr lang="en-GB" sz="1600" dirty="0" smtClean="0">
              <a:latin typeface="Franklin Gothic Book" panose="020B0503020102020204" pitchFamily="34" charset="0"/>
            </a:rPr>
            <a:t>Security and other project support</a:t>
          </a:r>
        </a:p>
      </dgm:t>
    </dgm:pt>
    <dgm:pt modelId="{2D0ECDB3-4E35-4FD0-9947-FBAC0C7700DD}" type="parTrans" cxnId="{4943CC52-B7D9-454D-9CB4-DAA63FC55655}">
      <dgm:prSet/>
      <dgm:spPr/>
      <dgm:t>
        <a:bodyPr/>
        <a:lstStyle/>
        <a:p>
          <a:endParaRPr lang="en-GB" sz="1600">
            <a:latin typeface="Franklin Gothic Book" panose="020B0503020102020204" pitchFamily="34" charset="0"/>
          </a:endParaRPr>
        </a:p>
      </dgm:t>
    </dgm:pt>
    <dgm:pt modelId="{700961BC-8402-4146-9AFC-A14A5B6EB3D1}" type="sibTrans" cxnId="{4943CC52-B7D9-454D-9CB4-DAA63FC55655}">
      <dgm:prSet/>
      <dgm:spPr/>
      <dgm:t>
        <a:bodyPr/>
        <a:lstStyle/>
        <a:p>
          <a:endParaRPr lang="en-GB" sz="1600">
            <a:latin typeface="Franklin Gothic Book" panose="020B0503020102020204" pitchFamily="34" charset="0"/>
          </a:endParaRPr>
        </a:p>
      </dgm:t>
    </dgm:pt>
    <dgm:pt modelId="{ABDCA368-08CA-42D1-8989-484D85879012}">
      <dgm:prSet custT="1"/>
      <dgm:spPr/>
      <dgm:t>
        <a:bodyPr/>
        <a:lstStyle/>
        <a:p>
          <a:r>
            <a:rPr lang="en-GB" sz="1600" dirty="0" smtClean="0">
              <a:solidFill>
                <a:srgbClr val="414141"/>
              </a:solidFill>
              <a:latin typeface="Franklin Gothic Book" panose="020B0503020102020204" pitchFamily="34" charset="0"/>
            </a:rPr>
            <a:t>Currency reference rate + margin</a:t>
          </a:r>
          <a:endParaRPr lang="en-GB" sz="1600" dirty="0">
            <a:solidFill>
              <a:srgbClr val="414141"/>
            </a:solidFill>
            <a:latin typeface="Franklin Gothic Book" panose="020B0503020102020204" pitchFamily="34" charset="0"/>
          </a:endParaRPr>
        </a:p>
      </dgm:t>
    </dgm:pt>
    <dgm:pt modelId="{E09348E3-014A-49CF-97A1-F3F74D0ED4DA}" type="parTrans" cxnId="{331D3063-7017-4812-ACE8-CA55980C4970}">
      <dgm:prSet/>
      <dgm:spPr/>
      <dgm:t>
        <a:bodyPr/>
        <a:lstStyle/>
        <a:p>
          <a:endParaRPr lang="en-GB" sz="1600">
            <a:latin typeface="Franklin Gothic Book" panose="020B0503020102020204" pitchFamily="34" charset="0"/>
          </a:endParaRPr>
        </a:p>
      </dgm:t>
    </dgm:pt>
    <dgm:pt modelId="{9156F1B5-DB4B-49E4-9D0F-EE62FA7B4F4B}" type="sibTrans" cxnId="{331D3063-7017-4812-ACE8-CA55980C4970}">
      <dgm:prSet/>
      <dgm:spPr/>
      <dgm:t>
        <a:bodyPr/>
        <a:lstStyle/>
        <a:p>
          <a:endParaRPr lang="en-GB" sz="1600">
            <a:latin typeface="Franklin Gothic Book" panose="020B0503020102020204" pitchFamily="34" charset="0"/>
          </a:endParaRPr>
        </a:p>
      </dgm:t>
    </dgm:pt>
    <dgm:pt modelId="{ABBEBB52-AD49-4545-8A48-CE3EACCBC467}">
      <dgm:prSet custT="1"/>
      <dgm:spPr/>
      <dgm:t>
        <a:bodyPr/>
        <a:lstStyle/>
        <a:p>
          <a:r>
            <a:rPr lang="en-GB" sz="1600" dirty="0" smtClean="0">
              <a:solidFill>
                <a:srgbClr val="414141"/>
              </a:solidFill>
              <a:latin typeface="Franklin Gothic Book" panose="020B0503020102020204" pitchFamily="34" charset="0"/>
            </a:rPr>
            <a:t>Fixing possible</a:t>
          </a:r>
        </a:p>
      </dgm:t>
    </dgm:pt>
    <dgm:pt modelId="{3703651D-5BA6-47BA-954E-E0AE546FF670}" type="parTrans" cxnId="{41A5443D-6185-4493-B1F3-489823D433FF}">
      <dgm:prSet/>
      <dgm:spPr/>
      <dgm:t>
        <a:bodyPr/>
        <a:lstStyle/>
        <a:p>
          <a:endParaRPr lang="en-GB" sz="1600">
            <a:latin typeface="Franklin Gothic Book" panose="020B0503020102020204" pitchFamily="34" charset="0"/>
          </a:endParaRPr>
        </a:p>
      </dgm:t>
    </dgm:pt>
    <dgm:pt modelId="{3A13BC53-9739-4320-ACD5-3284DA3843B2}" type="sibTrans" cxnId="{41A5443D-6185-4493-B1F3-489823D433FF}">
      <dgm:prSet/>
      <dgm:spPr/>
      <dgm:t>
        <a:bodyPr/>
        <a:lstStyle/>
        <a:p>
          <a:endParaRPr lang="en-GB" sz="1600">
            <a:latin typeface="Franklin Gothic Book" panose="020B0503020102020204" pitchFamily="34" charset="0"/>
          </a:endParaRPr>
        </a:p>
      </dgm:t>
    </dgm:pt>
    <dgm:pt modelId="{6DC0E30B-0CA0-4F54-A611-265327AFBDF7}">
      <dgm:prSet custT="1"/>
      <dgm:spPr/>
      <dgm:t>
        <a:bodyPr/>
        <a:lstStyle/>
        <a:p>
          <a:r>
            <a:rPr lang="en-GB" sz="1600" dirty="0" smtClean="0">
              <a:solidFill>
                <a:srgbClr val="414141"/>
              </a:solidFill>
              <a:latin typeface="Franklin Gothic Book" panose="020B0503020102020204" pitchFamily="34" charset="0"/>
            </a:rPr>
            <a:t>Sovereign guarantees</a:t>
          </a:r>
          <a:endParaRPr lang="en-GB" sz="1600" dirty="0">
            <a:solidFill>
              <a:srgbClr val="414141"/>
            </a:solidFill>
            <a:latin typeface="Franklin Gothic Book" panose="020B0503020102020204" pitchFamily="34" charset="0"/>
          </a:endParaRPr>
        </a:p>
      </dgm:t>
    </dgm:pt>
    <dgm:pt modelId="{B74F1F8E-B954-4EBA-8E3B-3EB6C5B842C0}" type="parTrans" cxnId="{67570D52-8373-48B3-8266-97DF4709F334}">
      <dgm:prSet/>
      <dgm:spPr/>
      <dgm:t>
        <a:bodyPr/>
        <a:lstStyle/>
        <a:p>
          <a:endParaRPr lang="en-GB" sz="1600">
            <a:latin typeface="Franklin Gothic Book" panose="020B0503020102020204" pitchFamily="34" charset="0"/>
          </a:endParaRPr>
        </a:p>
      </dgm:t>
    </dgm:pt>
    <dgm:pt modelId="{09DE03ED-6948-4C71-A58D-8CC3D034351F}" type="sibTrans" cxnId="{67570D52-8373-48B3-8266-97DF4709F334}">
      <dgm:prSet/>
      <dgm:spPr/>
      <dgm:t>
        <a:bodyPr/>
        <a:lstStyle/>
        <a:p>
          <a:endParaRPr lang="en-GB" sz="1600">
            <a:latin typeface="Franklin Gothic Book" panose="020B0503020102020204" pitchFamily="34" charset="0"/>
          </a:endParaRPr>
        </a:p>
      </dgm:t>
    </dgm:pt>
    <dgm:pt modelId="{4093B571-C35F-4651-A6EE-28DC9ED3DAD4}">
      <dgm:prSet custT="1"/>
      <dgm:spPr/>
      <dgm:t>
        <a:bodyPr/>
        <a:lstStyle/>
        <a:p>
          <a:r>
            <a:rPr lang="en-GB" sz="1600" dirty="0" smtClean="0">
              <a:solidFill>
                <a:srgbClr val="414141"/>
              </a:solidFill>
              <a:latin typeface="Franklin Gothic Book" panose="020B0503020102020204" pitchFamily="34" charset="0"/>
            </a:rPr>
            <a:t>Project Support Agreements</a:t>
          </a:r>
        </a:p>
      </dgm:t>
    </dgm:pt>
    <dgm:pt modelId="{1AFECF09-073D-4C99-8A5F-2B32D647019D}" type="parTrans" cxnId="{AD6DCDB7-704F-4448-8C81-DA18EA7970FC}">
      <dgm:prSet/>
      <dgm:spPr/>
      <dgm:t>
        <a:bodyPr/>
        <a:lstStyle/>
        <a:p>
          <a:endParaRPr lang="en-GB" sz="1600">
            <a:latin typeface="Franklin Gothic Book" panose="020B0503020102020204" pitchFamily="34" charset="0"/>
          </a:endParaRPr>
        </a:p>
      </dgm:t>
    </dgm:pt>
    <dgm:pt modelId="{B826FB16-151B-4F64-B733-8EA83FBAB746}" type="sibTrans" cxnId="{AD6DCDB7-704F-4448-8C81-DA18EA7970FC}">
      <dgm:prSet/>
      <dgm:spPr/>
      <dgm:t>
        <a:bodyPr/>
        <a:lstStyle/>
        <a:p>
          <a:endParaRPr lang="en-GB" sz="1600">
            <a:latin typeface="Franklin Gothic Book" panose="020B0503020102020204" pitchFamily="34" charset="0"/>
          </a:endParaRPr>
        </a:p>
      </dgm:t>
    </dgm:pt>
    <dgm:pt modelId="{79A36FC1-E238-4B88-9C7A-2547CE929641}">
      <dgm:prSet custT="1"/>
      <dgm:spPr/>
      <dgm:t>
        <a:bodyPr/>
        <a:lstStyle/>
        <a:p>
          <a:r>
            <a:rPr lang="en-GB" sz="1600" dirty="0" smtClean="0">
              <a:solidFill>
                <a:srgbClr val="414141"/>
              </a:solidFill>
              <a:latin typeface="Franklin Gothic Book" panose="020B0503020102020204" pitchFamily="34" charset="0"/>
            </a:rPr>
            <a:t>Municipal Guarantees</a:t>
          </a:r>
          <a:endParaRPr lang="en-GB" sz="1600" dirty="0">
            <a:solidFill>
              <a:srgbClr val="414141"/>
            </a:solidFill>
            <a:latin typeface="Franklin Gothic Book" panose="020B0503020102020204" pitchFamily="34" charset="0"/>
          </a:endParaRPr>
        </a:p>
      </dgm:t>
    </dgm:pt>
    <dgm:pt modelId="{A49ACF3F-B1B4-42EF-BA88-27DC6B0C81F7}" type="parTrans" cxnId="{17C80119-8875-4166-A26E-3A765CD7764B}">
      <dgm:prSet/>
      <dgm:spPr/>
      <dgm:t>
        <a:bodyPr/>
        <a:lstStyle/>
        <a:p>
          <a:endParaRPr lang="en-GB" sz="1600">
            <a:latin typeface="Franklin Gothic Book" panose="020B0503020102020204" pitchFamily="34" charset="0"/>
          </a:endParaRPr>
        </a:p>
      </dgm:t>
    </dgm:pt>
    <dgm:pt modelId="{91488887-1DF2-451E-9D48-0F293AB52CA7}" type="sibTrans" cxnId="{17C80119-8875-4166-A26E-3A765CD7764B}">
      <dgm:prSet/>
      <dgm:spPr/>
      <dgm:t>
        <a:bodyPr/>
        <a:lstStyle/>
        <a:p>
          <a:endParaRPr lang="en-GB" sz="1600">
            <a:latin typeface="Franklin Gothic Book" panose="020B0503020102020204" pitchFamily="34" charset="0"/>
          </a:endParaRPr>
        </a:p>
      </dgm:t>
    </dgm:pt>
    <dgm:pt modelId="{9E6A4AA1-670D-478D-88CB-9886A93E53E0}">
      <dgm:prSet custT="1"/>
      <dgm:spPr/>
      <dgm:t>
        <a:bodyPr/>
        <a:lstStyle/>
        <a:p>
          <a:r>
            <a:rPr lang="en-GB" sz="1600" dirty="0" smtClean="0">
              <a:solidFill>
                <a:srgbClr val="414141"/>
              </a:solidFill>
              <a:latin typeface="Franklin Gothic Book" panose="020B0503020102020204" pitchFamily="34" charset="0"/>
            </a:rPr>
            <a:t>Assets/revenue pledge</a:t>
          </a:r>
        </a:p>
      </dgm:t>
    </dgm:pt>
    <dgm:pt modelId="{F12FB84D-DD08-4FC2-BDE2-E5951161C1C2}" type="parTrans" cxnId="{7A6CCF94-D0D3-443F-A4B0-560F07EE6DEC}">
      <dgm:prSet/>
      <dgm:spPr/>
      <dgm:t>
        <a:bodyPr/>
        <a:lstStyle/>
        <a:p>
          <a:endParaRPr lang="en-GB" sz="1600">
            <a:latin typeface="Franklin Gothic Book" panose="020B0503020102020204" pitchFamily="34" charset="0"/>
          </a:endParaRPr>
        </a:p>
      </dgm:t>
    </dgm:pt>
    <dgm:pt modelId="{5BECC331-9FC9-41A6-857E-E52FC333868F}" type="sibTrans" cxnId="{7A6CCF94-D0D3-443F-A4B0-560F07EE6DEC}">
      <dgm:prSet/>
      <dgm:spPr/>
      <dgm:t>
        <a:bodyPr/>
        <a:lstStyle/>
        <a:p>
          <a:endParaRPr lang="en-GB" sz="1600">
            <a:latin typeface="Franklin Gothic Book" panose="020B0503020102020204" pitchFamily="34" charset="0"/>
          </a:endParaRPr>
        </a:p>
      </dgm:t>
    </dgm:pt>
    <dgm:pt modelId="{DBA99A97-1EEF-44F4-A9D6-11ABAB85B1C4}">
      <dgm:prSet custT="1"/>
      <dgm:spPr/>
      <dgm:t>
        <a:bodyPr/>
        <a:lstStyle/>
        <a:p>
          <a:r>
            <a:rPr lang="en-GB" sz="1600" dirty="0" smtClean="0">
              <a:solidFill>
                <a:srgbClr val="414141"/>
              </a:solidFill>
              <a:latin typeface="Franklin Gothic Book" panose="020B0503020102020204" pitchFamily="34" charset="0"/>
            </a:rPr>
            <a:t>Debt Service Reserve Account</a:t>
          </a:r>
        </a:p>
      </dgm:t>
    </dgm:pt>
    <dgm:pt modelId="{21F11474-7AC3-4A6A-94A2-6BF623D4F1A9}" type="parTrans" cxnId="{5EE49275-55F3-41B3-979F-35A2AAFD3A98}">
      <dgm:prSet/>
      <dgm:spPr/>
      <dgm:t>
        <a:bodyPr/>
        <a:lstStyle/>
        <a:p>
          <a:endParaRPr lang="en-GB" sz="1600">
            <a:latin typeface="Franklin Gothic Book" panose="020B0503020102020204" pitchFamily="34" charset="0"/>
          </a:endParaRPr>
        </a:p>
      </dgm:t>
    </dgm:pt>
    <dgm:pt modelId="{DAA90DAD-17B9-4FF8-BDEE-F3F0C02B7188}" type="sibTrans" cxnId="{5EE49275-55F3-41B3-979F-35A2AAFD3A98}">
      <dgm:prSet/>
      <dgm:spPr/>
      <dgm:t>
        <a:bodyPr/>
        <a:lstStyle/>
        <a:p>
          <a:endParaRPr lang="en-GB" sz="1600">
            <a:latin typeface="Franklin Gothic Book" panose="020B0503020102020204" pitchFamily="34" charset="0"/>
          </a:endParaRPr>
        </a:p>
      </dgm:t>
    </dgm:pt>
    <dgm:pt modelId="{CCE07FAF-9728-449F-9D33-2F1778A5F411}" type="pres">
      <dgm:prSet presAssocID="{A2A81684-BE5C-4163-B7B3-B5F15F81DDFD}" presName="linear" presStyleCnt="0">
        <dgm:presLayoutVars>
          <dgm:dir/>
          <dgm:animLvl val="lvl"/>
          <dgm:resizeHandles val="exact"/>
        </dgm:presLayoutVars>
      </dgm:prSet>
      <dgm:spPr/>
      <dgm:t>
        <a:bodyPr/>
        <a:lstStyle/>
        <a:p>
          <a:endParaRPr lang="en-GB"/>
        </a:p>
      </dgm:t>
    </dgm:pt>
    <dgm:pt modelId="{0DA16432-4B81-44BB-892F-93E5E7A36485}" type="pres">
      <dgm:prSet presAssocID="{D9D954B6-EDDA-4AD4-85A8-D1284495DBC1}" presName="parentLin" presStyleCnt="0"/>
      <dgm:spPr/>
    </dgm:pt>
    <dgm:pt modelId="{C233A37A-4EA2-442B-8008-290216C91F64}" type="pres">
      <dgm:prSet presAssocID="{D9D954B6-EDDA-4AD4-85A8-D1284495DBC1}" presName="parentLeftMargin" presStyleLbl="node1" presStyleIdx="0" presStyleCnt="5"/>
      <dgm:spPr/>
      <dgm:t>
        <a:bodyPr/>
        <a:lstStyle/>
        <a:p>
          <a:endParaRPr lang="en-GB"/>
        </a:p>
      </dgm:t>
    </dgm:pt>
    <dgm:pt modelId="{2E44353B-3B4E-4238-9AD7-F58A02C8E519}" type="pres">
      <dgm:prSet presAssocID="{D9D954B6-EDDA-4AD4-85A8-D1284495DBC1}" presName="parentText" presStyleLbl="node1" presStyleIdx="0" presStyleCnt="5">
        <dgm:presLayoutVars>
          <dgm:chMax val="0"/>
          <dgm:bulletEnabled val="1"/>
        </dgm:presLayoutVars>
      </dgm:prSet>
      <dgm:spPr/>
      <dgm:t>
        <a:bodyPr/>
        <a:lstStyle/>
        <a:p>
          <a:endParaRPr lang="en-GB"/>
        </a:p>
      </dgm:t>
    </dgm:pt>
    <dgm:pt modelId="{BC20B678-F308-47DC-AC0B-336F16BB8CA3}" type="pres">
      <dgm:prSet presAssocID="{D9D954B6-EDDA-4AD4-85A8-D1284495DBC1}" presName="negativeSpace" presStyleCnt="0"/>
      <dgm:spPr/>
    </dgm:pt>
    <dgm:pt modelId="{E65DB38A-5889-4CDF-B2D9-25D28E7D2541}" type="pres">
      <dgm:prSet presAssocID="{D9D954B6-EDDA-4AD4-85A8-D1284495DBC1}" presName="childText" presStyleLbl="conFgAcc1" presStyleIdx="0" presStyleCnt="5">
        <dgm:presLayoutVars>
          <dgm:bulletEnabled val="1"/>
        </dgm:presLayoutVars>
      </dgm:prSet>
      <dgm:spPr/>
    </dgm:pt>
    <dgm:pt modelId="{38C7A600-1399-4F15-892E-EB99AD0D0CE5}" type="pres">
      <dgm:prSet presAssocID="{03B92469-D470-4A4F-A7F1-529824C1BAE8}" presName="spaceBetweenRectangles" presStyleCnt="0"/>
      <dgm:spPr/>
    </dgm:pt>
    <dgm:pt modelId="{4579765B-9EED-47DD-8150-B06D8376D808}" type="pres">
      <dgm:prSet presAssocID="{D42F1CED-5442-43BB-BD77-81A6EE728F10}" presName="parentLin" presStyleCnt="0"/>
      <dgm:spPr/>
    </dgm:pt>
    <dgm:pt modelId="{CA25DC28-ED46-4409-943F-28FFF061AB7A}" type="pres">
      <dgm:prSet presAssocID="{D42F1CED-5442-43BB-BD77-81A6EE728F10}" presName="parentLeftMargin" presStyleLbl="node1" presStyleIdx="0" presStyleCnt="5"/>
      <dgm:spPr/>
      <dgm:t>
        <a:bodyPr/>
        <a:lstStyle/>
        <a:p>
          <a:endParaRPr lang="en-GB"/>
        </a:p>
      </dgm:t>
    </dgm:pt>
    <dgm:pt modelId="{CEEC223A-B53E-45E5-B34F-389E53D4EF16}" type="pres">
      <dgm:prSet presAssocID="{D42F1CED-5442-43BB-BD77-81A6EE728F10}" presName="parentText" presStyleLbl="node1" presStyleIdx="1" presStyleCnt="5">
        <dgm:presLayoutVars>
          <dgm:chMax val="0"/>
          <dgm:bulletEnabled val="1"/>
        </dgm:presLayoutVars>
      </dgm:prSet>
      <dgm:spPr/>
      <dgm:t>
        <a:bodyPr/>
        <a:lstStyle/>
        <a:p>
          <a:endParaRPr lang="en-GB"/>
        </a:p>
      </dgm:t>
    </dgm:pt>
    <dgm:pt modelId="{916203DF-1765-46FD-A95A-DEA8ABFC0883}" type="pres">
      <dgm:prSet presAssocID="{D42F1CED-5442-43BB-BD77-81A6EE728F10}" presName="negativeSpace" presStyleCnt="0"/>
      <dgm:spPr/>
    </dgm:pt>
    <dgm:pt modelId="{7CE4AA86-0DA0-4DAC-951D-31969816087C}" type="pres">
      <dgm:prSet presAssocID="{D42F1CED-5442-43BB-BD77-81A6EE728F10}" presName="childText" presStyleLbl="conFgAcc1" presStyleIdx="1" presStyleCnt="5">
        <dgm:presLayoutVars>
          <dgm:bulletEnabled val="1"/>
        </dgm:presLayoutVars>
      </dgm:prSet>
      <dgm:spPr/>
    </dgm:pt>
    <dgm:pt modelId="{0E5B9529-97CD-43E0-ABA1-4AFC56ACD883}" type="pres">
      <dgm:prSet presAssocID="{EDF1C43B-5990-4D5A-AEE3-CB155731AC97}" presName="spaceBetweenRectangles" presStyleCnt="0"/>
      <dgm:spPr/>
    </dgm:pt>
    <dgm:pt modelId="{AEFAB609-7258-48C0-9B52-A5B81C3F9C07}" type="pres">
      <dgm:prSet presAssocID="{8D7609B6-2C33-405D-8772-5FCF66C9C7E9}" presName="parentLin" presStyleCnt="0"/>
      <dgm:spPr/>
    </dgm:pt>
    <dgm:pt modelId="{7CB4A708-E832-4068-B1E3-F41D6E2B0E53}" type="pres">
      <dgm:prSet presAssocID="{8D7609B6-2C33-405D-8772-5FCF66C9C7E9}" presName="parentLeftMargin" presStyleLbl="node1" presStyleIdx="1" presStyleCnt="5"/>
      <dgm:spPr/>
      <dgm:t>
        <a:bodyPr/>
        <a:lstStyle/>
        <a:p>
          <a:endParaRPr lang="en-GB"/>
        </a:p>
      </dgm:t>
    </dgm:pt>
    <dgm:pt modelId="{D2C142E4-D9F2-4243-B92E-FDB6608D2C52}" type="pres">
      <dgm:prSet presAssocID="{8D7609B6-2C33-405D-8772-5FCF66C9C7E9}" presName="parentText" presStyleLbl="node1" presStyleIdx="2" presStyleCnt="5">
        <dgm:presLayoutVars>
          <dgm:chMax val="0"/>
          <dgm:bulletEnabled val="1"/>
        </dgm:presLayoutVars>
      </dgm:prSet>
      <dgm:spPr/>
      <dgm:t>
        <a:bodyPr/>
        <a:lstStyle/>
        <a:p>
          <a:endParaRPr lang="en-GB"/>
        </a:p>
      </dgm:t>
    </dgm:pt>
    <dgm:pt modelId="{5D7F9D7B-3492-4386-9CDB-0D690B187657}" type="pres">
      <dgm:prSet presAssocID="{8D7609B6-2C33-405D-8772-5FCF66C9C7E9}" presName="negativeSpace" presStyleCnt="0"/>
      <dgm:spPr/>
    </dgm:pt>
    <dgm:pt modelId="{87FBC016-7878-4A1E-A633-9FB60D893A72}" type="pres">
      <dgm:prSet presAssocID="{8D7609B6-2C33-405D-8772-5FCF66C9C7E9}" presName="childText" presStyleLbl="conFgAcc1" presStyleIdx="2" presStyleCnt="5">
        <dgm:presLayoutVars>
          <dgm:bulletEnabled val="1"/>
        </dgm:presLayoutVars>
      </dgm:prSet>
      <dgm:spPr/>
      <dgm:t>
        <a:bodyPr/>
        <a:lstStyle/>
        <a:p>
          <a:endParaRPr lang="en-GB"/>
        </a:p>
      </dgm:t>
    </dgm:pt>
    <dgm:pt modelId="{DF44F606-F94F-4074-BA60-F58F7B5B1C1C}" type="pres">
      <dgm:prSet presAssocID="{2563E993-6898-43F5-829A-53882D919A69}" presName="spaceBetweenRectangles" presStyleCnt="0"/>
      <dgm:spPr/>
    </dgm:pt>
    <dgm:pt modelId="{F9389016-FB52-40FE-8F8D-C0B7E73F7D32}" type="pres">
      <dgm:prSet presAssocID="{A0B48CED-AD65-45C3-8A6C-73F042FAF619}" presName="parentLin" presStyleCnt="0"/>
      <dgm:spPr/>
    </dgm:pt>
    <dgm:pt modelId="{9A804EE2-46B4-4464-AF99-A6C21AF16269}" type="pres">
      <dgm:prSet presAssocID="{A0B48CED-AD65-45C3-8A6C-73F042FAF619}" presName="parentLeftMargin" presStyleLbl="node1" presStyleIdx="2" presStyleCnt="5"/>
      <dgm:spPr/>
      <dgm:t>
        <a:bodyPr/>
        <a:lstStyle/>
        <a:p>
          <a:endParaRPr lang="en-GB"/>
        </a:p>
      </dgm:t>
    </dgm:pt>
    <dgm:pt modelId="{FE7EDB49-4A5B-427B-BCF6-51D006947789}" type="pres">
      <dgm:prSet presAssocID="{A0B48CED-AD65-45C3-8A6C-73F042FAF619}" presName="parentText" presStyleLbl="node1" presStyleIdx="3" presStyleCnt="5">
        <dgm:presLayoutVars>
          <dgm:chMax val="0"/>
          <dgm:bulletEnabled val="1"/>
        </dgm:presLayoutVars>
      </dgm:prSet>
      <dgm:spPr/>
      <dgm:t>
        <a:bodyPr/>
        <a:lstStyle/>
        <a:p>
          <a:endParaRPr lang="en-GB"/>
        </a:p>
      </dgm:t>
    </dgm:pt>
    <dgm:pt modelId="{A47B9C5B-F4E2-4A6F-ABAE-6B27561EB6E0}" type="pres">
      <dgm:prSet presAssocID="{A0B48CED-AD65-45C3-8A6C-73F042FAF619}" presName="negativeSpace" presStyleCnt="0"/>
      <dgm:spPr/>
    </dgm:pt>
    <dgm:pt modelId="{76CFC7D6-03BE-4493-A486-ABC6594F218D}" type="pres">
      <dgm:prSet presAssocID="{A0B48CED-AD65-45C3-8A6C-73F042FAF619}" presName="childText" presStyleLbl="conFgAcc1" presStyleIdx="3" presStyleCnt="5">
        <dgm:presLayoutVars>
          <dgm:bulletEnabled val="1"/>
        </dgm:presLayoutVars>
      </dgm:prSet>
      <dgm:spPr/>
      <dgm:t>
        <a:bodyPr/>
        <a:lstStyle/>
        <a:p>
          <a:endParaRPr lang="en-GB"/>
        </a:p>
      </dgm:t>
    </dgm:pt>
    <dgm:pt modelId="{68F89A59-5C70-41F1-9A2D-F0B0AE6D9C64}" type="pres">
      <dgm:prSet presAssocID="{DAB045F6-1450-4DF6-8469-F2053E339F52}" presName="spaceBetweenRectangles" presStyleCnt="0"/>
      <dgm:spPr/>
    </dgm:pt>
    <dgm:pt modelId="{5724C49E-E528-4B98-882E-E00E39E31028}" type="pres">
      <dgm:prSet presAssocID="{6D1A6687-51A1-4F07-8BDE-1BD850CE5276}" presName="parentLin" presStyleCnt="0"/>
      <dgm:spPr/>
    </dgm:pt>
    <dgm:pt modelId="{585E10FA-2291-4A76-A67B-D314B7633EE3}" type="pres">
      <dgm:prSet presAssocID="{6D1A6687-51A1-4F07-8BDE-1BD850CE5276}" presName="parentLeftMargin" presStyleLbl="node1" presStyleIdx="3" presStyleCnt="5"/>
      <dgm:spPr/>
      <dgm:t>
        <a:bodyPr/>
        <a:lstStyle/>
        <a:p>
          <a:endParaRPr lang="en-GB"/>
        </a:p>
      </dgm:t>
    </dgm:pt>
    <dgm:pt modelId="{1AF1313C-DC59-4E27-81D2-95619E69A258}" type="pres">
      <dgm:prSet presAssocID="{6D1A6687-51A1-4F07-8BDE-1BD850CE5276}" presName="parentText" presStyleLbl="node1" presStyleIdx="4" presStyleCnt="5">
        <dgm:presLayoutVars>
          <dgm:chMax val="0"/>
          <dgm:bulletEnabled val="1"/>
        </dgm:presLayoutVars>
      </dgm:prSet>
      <dgm:spPr/>
      <dgm:t>
        <a:bodyPr/>
        <a:lstStyle/>
        <a:p>
          <a:endParaRPr lang="en-GB"/>
        </a:p>
      </dgm:t>
    </dgm:pt>
    <dgm:pt modelId="{CED87EA4-B438-45E9-A8B1-0AC0A242CC4E}" type="pres">
      <dgm:prSet presAssocID="{6D1A6687-51A1-4F07-8BDE-1BD850CE5276}" presName="negativeSpace" presStyleCnt="0"/>
      <dgm:spPr/>
    </dgm:pt>
    <dgm:pt modelId="{4D390B19-27C1-4043-9A78-6ADEE1575CB8}" type="pres">
      <dgm:prSet presAssocID="{6D1A6687-51A1-4F07-8BDE-1BD850CE5276}" presName="childText" presStyleLbl="conFgAcc1" presStyleIdx="4" presStyleCnt="5">
        <dgm:presLayoutVars>
          <dgm:bulletEnabled val="1"/>
        </dgm:presLayoutVars>
      </dgm:prSet>
      <dgm:spPr/>
      <dgm:t>
        <a:bodyPr/>
        <a:lstStyle/>
        <a:p>
          <a:endParaRPr lang="en-GB"/>
        </a:p>
      </dgm:t>
    </dgm:pt>
  </dgm:ptLst>
  <dgm:cxnLst>
    <dgm:cxn modelId="{6237F62F-72EB-4FAB-B517-A1F43E01B658}" srcId="{A2A81684-BE5C-4163-B7B3-B5F15F81DDFD}" destId="{A0B48CED-AD65-45C3-8A6C-73F042FAF619}" srcOrd="3" destOrd="0" parTransId="{4A797BCA-EFE8-4186-805B-52213881EEFF}" sibTransId="{DAB045F6-1450-4DF6-8469-F2053E339F52}"/>
    <dgm:cxn modelId="{41A5443D-6185-4493-B1F3-489823D433FF}" srcId="{A0B48CED-AD65-45C3-8A6C-73F042FAF619}" destId="{ABBEBB52-AD49-4545-8A48-CE3EACCBC467}" srcOrd="1" destOrd="0" parTransId="{3703651D-5BA6-47BA-954E-E0AE546FF670}" sibTransId="{3A13BC53-9739-4320-ACD5-3284DA3843B2}"/>
    <dgm:cxn modelId="{ED1D60E1-DE5D-4B2D-8F54-FCF7BF7FB40A}" type="presOf" srcId="{8D7609B6-2C33-405D-8772-5FCF66C9C7E9}" destId="{7CB4A708-E832-4068-B1E3-F41D6E2B0E53}" srcOrd="0" destOrd="0" presId="urn:microsoft.com/office/officeart/2005/8/layout/list1"/>
    <dgm:cxn modelId="{2E071E07-608B-433D-B2A0-2485329405DB}" type="presOf" srcId="{8D7609B6-2C33-405D-8772-5FCF66C9C7E9}" destId="{D2C142E4-D9F2-4243-B92E-FDB6608D2C52}" srcOrd="1" destOrd="0" presId="urn:microsoft.com/office/officeart/2005/8/layout/list1"/>
    <dgm:cxn modelId="{4943CC52-B7D9-454D-9CB4-DAA63FC55655}" srcId="{A2A81684-BE5C-4163-B7B3-B5F15F81DDFD}" destId="{6D1A6687-51A1-4F07-8BDE-1BD850CE5276}" srcOrd="4" destOrd="0" parTransId="{2D0ECDB3-4E35-4FD0-9947-FBAC0C7700DD}" sibTransId="{700961BC-8402-4146-9AFC-A14A5B6EB3D1}"/>
    <dgm:cxn modelId="{62D159F1-2C74-4419-8C21-EE0DA1673629}" type="presOf" srcId="{79A36FC1-E238-4B88-9C7A-2547CE929641}" destId="{4D390B19-27C1-4043-9A78-6ADEE1575CB8}" srcOrd="0" destOrd="1" presId="urn:microsoft.com/office/officeart/2005/8/layout/list1"/>
    <dgm:cxn modelId="{17C80119-8875-4166-A26E-3A765CD7764B}" srcId="{6D1A6687-51A1-4F07-8BDE-1BD850CE5276}" destId="{79A36FC1-E238-4B88-9C7A-2547CE929641}" srcOrd="1" destOrd="0" parTransId="{A49ACF3F-B1B4-42EF-BA88-27DC6B0C81F7}" sibTransId="{91488887-1DF2-451E-9D48-0F293AB52CA7}"/>
    <dgm:cxn modelId="{0AAF472E-D2E1-4EA7-95B9-090BB7555625}" type="presOf" srcId="{ABBEBB52-AD49-4545-8A48-CE3EACCBC467}" destId="{76CFC7D6-03BE-4493-A486-ABC6594F218D}" srcOrd="0" destOrd="1" presId="urn:microsoft.com/office/officeart/2005/8/layout/list1"/>
    <dgm:cxn modelId="{E7C9E67B-517A-42F1-80FF-A6766CBB10C1}" type="presOf" srcId="{D42F1CED-5442-43BB-BD77-81A6EE728F10}" destId="{CA25DC28-ED46-4409-943F-28FFF061AB7A}" srcOrd="0" destOrd="0" presId="urn:microsoft.com/office/officeart/2005/8/layout/list1"/>
    <dgm:cxn modelId="{9A8EDD74-B415-487C-92FB-F3072C922774}" type="presOf" srcId="{A0B48CED-AD65-45C3-8A6C-73F042FAF619}" destId="{9A804EE2-46B4-4464-AF99-A6C21AF16269}" srcOrd="0" destOrd="0" presId="urn:microsoft.com/office/officeart/2005/8/layout/list1"/>
    <dgm:cxn modelId="{4AE62915-0EC9-4BC6-8870-515AE87B7182}" type="presOf" srcId="{ABDCA368-08CA-42D1-8989-484D85879012}" destId="{76CFC7D6-03BE-4493-A486-ABC6594F218D}" srcOrd="0" destOrd="0" presId="urn:microsoft.com/office/officeart/2005/8/layout/list1"/>
    <dgm:cxn modelId="{15E4DFB0-FBE5-4987-A421-605C9539986F}" type="presOf" srcId="{DBA99A97-1EEF-44F4-A9D6-11ABAB85B1C4}" destId="{4D390B19-27C1-4043-9A78-6ADEE1575CB8}" srcOrd="0" destOrd="4" presId="urn:microsoft.com/office/officeart/2005/8/layout/list1"/>
    <dgm:cxn modelId="{D4405F88-FCE1-4501-8FCF-D6629A652846}" type="presOf" srcId="{8AA32CF0-91A7-4DF9-9B11-95E9A31618BD}" destId="{87FBC016-7878-4A1E-A633-9FB60D893A72}" srcOrd="0" destOrd="0" presId="urn:microsoft.com/office/officeart/2005/8/layout/list1"/>
    <dgm:cxn modelId="{331D3063-7017-4812-ACE8-CA55980C4970}" srcId="{A0B48CED-AD65-45C3-8A6C-73F042FAF619}" destId="{ABDCA368-08CA-42D1-8989-484D85879012}" srcOrd="0" destOrd="0" parTransId="{E09348E3-014A-49CF-97A1-F3F74D0ED4DA}" sibTransId="{9156F1B5-DB4B-49E4-9D0F-EE62FA7B4F4B}"/>
    <dgm:cxn modelId="{C04C437B-DD6E-4F56-84E9-36C21FBE3928}" type="presOf" srcId="{4093B571-C35F-4651-A6EE-28DC9ED3DAD4}" destId="{4D390B19-27C1-4043-9A78-6ADEE1575CB8}" srcOrd="0" destOrd="2" presId="urn:microsoft.com/office/officeart/2005/8/layout/list1"/>
    <dgm:cxn modelId="{975AD9C7-EF2F-4A6E-96F6-59C3D331D235}" srcId="{8D7609B6-2C33-405D-8772-5FCF66C9C7E9}" destId="{8AA32CF0-91A7-4DF9-9B11-95E9A31618BD}" srcOrd="0" destOrd="0" parTransId="{896BF92C-FB0B-4C26-B936-5B03A017A21E}" sibTransId="{367F80B0-D0AF-457F-9C74-1355558ECD99}"/>
    <dgm:cxn modelId="{032FF263-F0D4-4C87-A0BF-6938CAB24AC6}" type="presOf" srcId="{6D1A6687-51A1-4F07-8BDE-1BD850CE5276}" destId="{585E10FA-2291-4A76-A67B-D314B7633EE3}" srcOrd="0" destOrd="0" presId="urn:microsoft.com/office/officeart/2005/8/layout/list1"/>
    <dgm:cxn modelId="{75E52D40-5EBF-43A2-9801-83BE726335BE}" srcId="{A2A81684-BE5C-4163-B7B3-B5F15F81DDFD}" destId="{D9D954B6-EDDA-4AD4-85A8-D1284495DBC1}" srcOrd="0" destOrd="0" parTransId="{3CCC2F6E-ABBE-4544-B5F3-ED1DB7600BFD}" sibTransId="{03B92469-D470-4A4F-A7F1-529824C1BAE8}"/>
    <dgm:cxn modelId="{B1390C0C-B0F6-4A03-8744-40A8ECAEB93A}" type="presOf" srcId="{6DC0E30B-0CA0-4F54-A611-265327AFBDF7}" destId="{4D390B19-27C1-4043-9A78-6ADEE1575CB8}" srcOrd="0" destOrd="0" presId="urn:microsoft.com/office/officeart/2005/8/layout/list1"/>
    <dgm:cxn modelId="{4DFFF0F5-FB02-4A89-A1B5-F25D88F71ECA}" type="presOf" srcId="{A0B48CED-AD65-45C3-8A6C-73F042FAF619}" destId="{FE7EDB49-4A5B-427B-BCF6-51D006947789}" srcOrd="1" destOrd="0" presId="urn:microsoft.com/office/officeart/2005/8/layout/list1"/>
    <dgm:cxn modelId="{5EE49275-55F3-41B3-979F-35A2AAFD3A98}" srcId="{6D1A6687-51A1-4F07-8BDE-1BD850CE5276}" destId="{DBA99A97-1EEF-44F4-A9D6-11ABAB85B1C4}" srcOrd="4" destOrd="0" parTransId="{21F11474-7AC3-4A6A-94A2-6BF623D4F1A9}" sibTransId="{DAA90DAD-17B9-4FF8-BDEE-F3F0C02B7188}"/>
    <dgm:cxn modelId="{6D9511D3-5D52-4846-B9B0-0C379C7860FF}" srcId="{A2A81684-BE5C-4163-B7B3-B5F15F81DDFD}" destId="{D42F1CED-5442-43BB-BD77-81A6EE728F10}" srcOrd="1" destOrd="0" parTransId="{E00711C7-7A69-4389-B650-6E7C3135071B}" sibTransId="{EDF1C43B-5990-4D5A-AEE3-CB155731AC97}"/>
    <dgm:cxn modelId="{07013E60-83A7-44E2-9B89-3605C876D38C}" type="presOf" srcId="{A2A81684-BE5C-4163-B7B3-B5F15F81DDFD}" destId="{CCE07FAF-9728-449F-9D33-2F1778A5F411}" srcOrd="0" destOrd="0" presId="urn:microsoft.com/office/officeart/2005/8/layout/list1"/>
    <dgm:cxn modelId="{AD6DCDB7-704F-4448-8C81-DA18EA7970FC}" srcId="{6D1A6687-51A1-4F07-8BDE-1BD850CE5276}" destId="{4093B571-C35F-4651-A6EE-28DC9ED3DAD4}" srcOrd="2" destOrd="0" parTransId="{1AFECF09-073D-4C99-8A5F-2B32D647019D}" sibTransId="{B826FB16-151B-4F64-B733-8EA83FBAB746}"/>
    <dgm:cxn modelId="{7A6CCF94-D0D3-443F-A4B0-560F07EE6DEC}" srcId="{6D1A6687-51A1-4F07-8BDE-1BD850CE5276}" destId="{9E6A4AA1-670D-478D-88CB-9886A93E53E0}" srcOrd="3" destOrd="0" parTransId="{F12FB84D-DD08-4FC2-BDE2-E5951161C1C2}" sibTransId="{5BECC331-9FC9-41A6-857E-E52FC333868F}"/>
    <dgm:cxn modelId="{4D5BBD23-E94D-4A57-913D-6C5EEE956BD5}" type="presOf" srcId="{D9D954B6-EDDA-4AD4-85A8-D1284495DBC1}" destId="{2E44353B-3B4E-4238-9AD7-F58A02C8E519}" srcOrd="1" destOrd="0" presId="urn:microsoft.com/office/officeart/2005/8/layout/list1"/>
    <dgm:cxn modelId="{2B35C283-D00B-4812-9D74-EB31959BCA1C}" type="presOf" srcId="{9E6A4AA1-670D-478D-88CB-9886A93E53E0}" destId="{4D390B19-27C1-4043-9A78-6ADEE1575CB8}" srcOrd="0" destOrd="3" presId="urn:microsoft.com/office/officeart/2005/8/layout/list1"/>
    <dgm:cxn modelId="{AFF8C58B-FF60-442F-991F-7A04C0C776CE}" type="presOf" srcId="{D42F1CED-5442-43BB-BD77-81A6EE728F10}" destId="{CEEC223A-B53E-45E5-B34F-389E53D4EF16}" srcOrd="1" destOrd="0" presId="urn:microsoft.com/office/officeart/2005/8/layout/list1"/>
    <dgm:cxn modelId="{90F0B442-EDA1-469F-B75F-30319C3845EA}" type="presOf" srcId="{D9D954B6-EDDA-4AD4-85A8-D1284495DBC1}" destId="{C233A37A-4EA2-442B-8008-290216C91F64}" srcOrd="0" destOrd="0" presId="urn:microsoft.com/office/officeart/2005/8/layout/list1"/>
    <dgm:cxn modelId="{67570D52-8373-48B3-8266-97DF4709F334}" srcId="{6D1A6687-51A1-4F07-8BDE-1BD850CE5276}" destId="{6DC0E30B-0CA0-4F54-A611-265327AFBDF7}" srcOrd="0" destOrd="0" parTransId="{B74F1F8E-B954-4EBA-8E3B-3EB6C5B842C0}" sibTransId="{09DE03ED-6948-4C71-A58D-8CC3D034351F}"/>
    <dgm:cxn modelId="{9ADFD076-10E4-46DB-8DD8-B683D6949B9C}" type="presOf" srcId="{6D1A6687-51A1-4F07-8BDE-1BD850CE5276}" destId="{1AF1313C-DC59-4E27-81D2-95619E69A258}" srcOrd="1" destOrd="0" presId="urn:microsoft.com/office/officeart/2005/8/layout/list1"/>
    <dgm:cxn modelId="{4A521631-06CA-4093-A840-0DD13860BDC6}" srcId="{A2A81684-BE5C-4163-B7B3-B5F15F81DDFD}" destId="{8D7609B6-2C33-405D-8772-5FCF66C9C7E9}" srcOrd="2" destOrd="0" parTransId="{C85303D2-D83E-4523-AF1A-DD44886C2EF4}" sibTransId="{2563E993-6898-43F5-829A-53882D919A69}"/>
    <dgm:cxn modelId="{F98846C5-965E-412A-9858-7BEC71B0F0EA}" type="presParOf" srcId="{CCE07FAF-9728-449F-9D33-2F1778A5F411}" destId="{0DA16432-4B81-44BB-892F-93E5E7A36485}" srcOrd="0" destOrd="0" presId="urn:microsoft.com/office/officeart/2005/8/layout/list1"/>
    <dgm:cxn modelId="{6D505ED4-CB8D-4620-9B05-23E679883FD8}" type="presParOf" srcId="{0DA16432-4B81-44BB-892F-93E5E7A36485}" destId="{C233A37A-4EA2-442B-8008-290216C91F64}" srcOrd="0" destOrd="0" presId="urn:microsoft.com/office/officeart/2005/8/layout/list1"/>
    <dgm:cxn modelId="{9C8E2A46-E05D-4DCE-96F2-90A07A4694E0}" type="presParOf" srcId="{0DA16432-4B81-44BB-892F-93E5E7A36485}" destId="{2E44353B-3B4E-4238-9AD7-F58A02C8E519}" srcOrd="1" destOrd="0" presId="urn:microsoft.com/office/officeart/2005/8/layout/list1"/>
    <dgm:cxn modelId="{928BEEDD-557B-45B2-A5E1-4AD6E81BF974}" type="presParOf" srcId="{CCE07FAF-9728-449F-9D33-2F1778A5F411}" destId="{BC20B678-F308-47DC-AC0B-336F16BB8CA3}" srcOrd="1" destOrd="0" presId="urn:microsoft.com/office/officeart/2005/8/layout/list1"/>
    <dgm:cxn modelId="{D00ECAC3-F7CF-4882-9261-E27FA1C67651}" type="presParOf" srcId="{CCE07FAF-9728-449F-9D33-2F1778A5F411}" destId="{E65DB38A-5889-4CDF-B2D9-25D28E7D2541}" srcOrd="2" destOrd="0" presId="urn:microsoft.com/office/officeart/2005/8/layout/list1"/>
    <dgm:cxn modelId="{4840650C-D326-40A3-B8E3-F3D1AA25DFD1}" type="presParOf" srcId="{CCE07FAF-9728-449F-9D33-2F1778A5F411}" destId="{38C7A600-1399-4F15-892E-EB99AD0D0CE5}" srcOrd="3" destOrd="0" presId="urn:microsoft.com/office/officeart/2005/8/layout/list1"/>
    <dgm:cxn modelId="{4096F5ED-545C-459D-9376-6087D5D87AA7}" type="presParOf" srcId="{CCE07FAF-9728-449F-9D33-2F1778A5F411}" destId="{4579765B-9EED-47DD-8150-B06D8376D808}" srcOrd="4" destOrd="0" presId="urn:microsoft.com/office/officeart/2005/8/layout/list1"/>
    <dgm:cxn modelId="{8E5A97CD-3124-40D9-A274-7A05E1B23405}" type="presParOf" srcId="{4579765B-9EED-47DD-8150-B06D8376D808}" destId="{CA25DC28-ED46-4409-943F-28FFF061AB7A}" srcOrd="0" destOrd="0" presId="urn:microsoft.com/office/officeart/2005/8/layout/list1"/>
    <dgm:cxn modelId="{5B9A9C4D-8632-4F48-B691-876A661A1280}" type="presParOf" srcId="{4579765B-9EED-47DD-8150-B06D8376D808}" destId="{CEEC223A-B53E-45E5-B34F-389E53D4EF16}" srcOrd="1" destOrd="0" presId="urn:microsoft.com/office/officeart/2005/8/layout/list1"/>
    <dgm:cxn modelId="{99C62BDC-6254-4EA0-9ECC-89EB6EEAC9B2}" type="presParOf" srcId="{CCE07FAF-9728-449F-9D33-2F1778A5F411}" destId="{916203DF-1765-46FD-A95A-DEA8ABFC0883}" srcOrd="5" destOrd="0" presId="urn:microsoft.com/office/officeart/2005/8/layout/list1"/>
    <dgm:cxn modelId="{DC1D2623-9D91-466E-A6D4-9BCA83FBB3E4}" type="presParOf" srcId="{CCE07FAF-9728-449F-9D33-2F1778A5F411}" destId="{7CE4AA86-0DA0-4DAC-951D-31969816087C}" srcOrd="6" destOrd="0" presId="urn:microsoft.com/office/officeart/2005/8/layout/list1"/>
    <dgm:cxn modelId="{9F20BEDD-E9A8-45FF-A565-1E9F191E4D99}" type="presParOf" srcId="{CCE07FAF-9728-449F-9D33-2F1778A5F411}" destId="{0E5B9529-97CD-43E0-ABA1-4AFC56ACD883}" srcOrd="7" destOrd="0" presId="urn:microsoft.com/office/officeart/2005/8/layout/list1"/>
    <dgm:cxn modelId="{734A2259-9037-4E4C-A511-8DFC2D368FAE}" type="presParOf" srcId="{CCE07FAF-9728-449F-9D33-2F1778A5F411}" destId="{AEFAB609-7258-48C0-9B52-A5B81C3F9C07}" srcOrd="8" destOrd="0" presId="urn:microsoft.com/office/officeart/2005/8/layout/list1"/>
    <dgm:cxn modelId="{E59BB633-74E6-4717-82D8-FE38A7BED823}" type="presParOf" srcId="{AEFAB609-7258-48C0-9B52-A5B81C3F9C07}" destId="{7CB4A708-E832-4068-B1E3-F41D6E2B0E53}" srcOrd="0" destOrd="0" presId="urn:microsoft.com/office/officeart/2005/8/layout/list1"/>
    <dgm:cxn modelId="{0F0B14D4-9DED-4B2D-B5DE-49BE889939B1}" type="presParOf" srcId="{AEFAB609-7258-48C0-9B52-A5B81C3F9C07}" destId="{D2C142E4-D9F2-4243-B92E-FDB6608D2C52}" srcOrd="1" destOrd="0" presId="urn:microsoft.com/office/officeart/2005/8/layout/list1"/>
    <dgm:cxn modelId="{86EE34E6-DEEE-4B62-8F4C-588A5AD82A08}" type="presParOf" srcId="{CCE07FAF-9728-449F-9D33-2F1778A5F411}" destId="{5D7F9D7B-3492-4386-9CDB-0D690B187657}" srcOrd="9" destOrd="0" presId="urn:microsoft.com/office/officeart/2005/8/layout/list1"/>
    <dgm:cxn modelId="{5F9ADA1D-9C6D-42AC-B3DD-7F60A7DCE65C}" type="presParOf" srcId="{CCE07FAF-9728-449F-9D33-2F1778A5F411}" destId="{87FBC016-7878-4A1E-A633-9FB60D893A72}" srcOrd="10" destOrd="0" presId="urn:microsoft.com/office/officeart/2005/8/layout/list1"/>
    <dgm:cxn modelId="{20E4E624-FBEB-4BD1-8504-CB0AE1460978}" type="presParOf" srcId="{CCE07FAF-9728-449F-9D33-2F1778A5F411}" destId="{DF44F606-F94F-4074-BA60-F58F7B5B1C1C}" srcOrd="11" destOrd="0" presId="urn:microsoft.com/office/officeart/2005/8/layout/list1"/>
    <dgm:cxn modelId="{E19AA4D2-A65E-48A9-A551-AB556DE9ECA5}" type="presParOf" srcId="{CCE07FAF-9728-449F-9D33-2F1778A5F411}" destId="{F9389016-FB52-40FE-8F8D-C0B7E73F7D32}" srcOrd="12" destOrd="0" presId="urn:microsoft.com/office/officeart/2005/8/layout/list1"/>
    <dgm:cxn modelId="{EC1DBBE6-68FC-4804-9B13-2D8779B3B6A0}" type="presParOf" srcId="{F9389016-FB52-40FE-8F8D-C0B7E73F7D32}" destId="{9A804EE2-46B4-4464-AF99-A6C21AF16269}" srcOrd="0" destOrd="0" presId="urn:microsoft.com/office/officeart/2005/8/layout/list1"/>
    <dgm:cxn modelId="{5CBCE763-3C05-41D3-A410-2DE3AAE93271}" type="presParOf" srcId="{F9389016-FB52-40FE-8F8D-C0B7E73F7D32}" destId="{FE7EDB49-4A5B-427B-BCF6-51D006947789}" srcOrd="1" destOrd="0" presId="urn:microsoft.com/office/officeart/2005/8/layout/list1"/>
    <dgm:cxn modelId="{580A0E32-CEF0-4446-A97C-1BD6A24F5A6B}" type="presParOf" srcId="{CCE07FAF-9728-449F-9D33-2F1778A5F411}" destId="{A47B9C5B-F4E2-4A6F-ABAE-6B27561EB6E0}" srcOrd="13" destOrd="0" presId="urn:microsoft.com/office/officeart/2005/8/layout/list1"/>
    <dgm:cxn modelId="{A810ED4D-2169-44BE-BE1D-64093FB8D26B}" type="presParOf" srcId="{CCE07FAF-9728-449F-9D33-2F1778A5F411}" destId="{76CFC7D6-03BE-4493-A486-ABC6594F218D}" srcOrd="14" destOrd="0" presId="urn:microsoft.com/office/officeart/2005/8/layout/list1"/>
    <dgm:cxn modelId="{AE7DECDA-72FB-46FB-81BD-1B9535A14CCA}" type="presParOf" srcId="{CCE07FAF-9728-449F-9D33-2F1778A5F411}" destId="{68F89A59-5C70-41F1-9A2D-F0B0AE6D9C64}" srcOrd="15" destOrd="0" presId="urn:microsoft.com/office/officeart/2005/8/layout/list1"/>
    <dgm:cxn modelId="{BC9F8E11-D735-4378-A6A6-E69D5745C6E0}" type="presParOf" srcId="{CCE07FAF-9728-449F-9D33-2F1778A5F411}" destId="{5724C49E-E528-4B98-882E-E00E39E31028}" srcOrd="16" destOrd="0" presId="urn:microsoft.com/office/officeart/2005/8/layout/list1"/>
    <dgm:cxn modelId="{7643C52E-A643-45A4-AA8B-B1C52F64CA99}" type="presParOf" srcId="{5724C49E-E528-4B98-882E-E00E39E31028}" destId="{585E10FA-2291-4A76-A67B-D314B7633EE3}" srcOrd="0" destOrd="0" presId="urn:microsoft.com/office/officeart/2005/8/layout/list1"/>
    <dgm:cxn modelId="{78C91AC8-2923-4EF8-ABA0-37B6EB71CB5B}" type="presParOf" srcId="{5724C49E-E528-4B98-882E-E00E39E31028}" destId="{1AF1313C-DC59-4E27-81D2-95619E69A258}" srcOrd="1" destOrd="0" presId="urn:microsoft.com/office/officeart/2005/8/layout/list1"/>
    <dgm:cxn modelId="{B2DD39A9-DBBE-43B8-817F-3CC98B72979F}" type="presParOf" srcId="{CCE07FAF-9728-449F-9D33-2F1778A5F411}" destId="{CED87EA4-B438-45E9-A8B1-0AC0A242CC4E}" srcOrd="17" destOrd="0" presId="urn:microsoft.com/office/officeart/2005/8/layout/list1"/>
    <dgm:cxn modelId="{51557426-C511-4B50-AF3D-21A3B5367B7D}" type="presParOf" srcId="{CCE07FAF-9728-449F-9D33-2F1778A5F411}" destId="{4D390B19-27C1-4043-9A78-6ADEE1575CB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0.72372</cdr:x>
      <cdr:y>0.7929</cdr:y>
    </cdr:from>
    <cdr:to>
      <cdr:x>0.95593</cdr:x>
      <cdr:y>0.88637</cdr:y>
    </cdr:to>
    <cdr:sp macro="" textlink="">
      <cdr:nvSpPr>
        <cdr:cNvPr id="6" name="TextBox 5"/>
        <cdr:cNvSpPr txBox="1"/>
      </cdr:nvSpPr>
      <cdr:spPr>
        <a:xfrm xmlns:a="http://schemas.openxmlformats.org/drawingml/2006/main">
          <a:off x="5912588" y="3132979"/>
          <a:ext cx="1897079" cy="36932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fr-FR" sz="1200" dirty="0" smtClean="0">
              <a:latin typeface="Franklin Gothic Book" panose="020B0503020102020204" pitchFamily="34" charset="0"/>
            </a:rPr>
            <a:t>Municipal and </a:t>
          </a:r>
          <a:r>
            <a:rPr lang="fr-FR" sz="1200" dirty="0" err="1" smtClean="0">
              <a:latin typeface="Franklin Gothic Book" panose="020B0503020102020204" pitchFamily="34" charset="0"/>
            </a:rPr>
            <a:t>environmental</a:t>
          </a:r>
          <a:r>
            <a:rPr lang="fr-FR" sz="1200" dirty="0">
              <a:latin typeface="Franklin Gothic Book" panose="020B0503020102020204" pitchFamily="34" charset="0"/>
            </a:rPr>
            <a:t> </a:t>
          </a:r>
          <a:r>
            <a:rPr lang="fr-FR" sz="1200" dirty="0" smtClean="0">
              <a:latin typeface="Franklin Gothic Book" panose="020B0503020102020204" pitchFamily="34" charset="0"/>
            </a:rPr>
            <a:t>infrastructure, Transport</a:t>
          </a:r>
          <a:endParaRPr lang="en-GB" sz="1200" dirty="0" smtClean="0">
            <a:solidFill>
              <a:schemeClr val="bg1">
                <a:lumMod val="50000"/>
              </a:schemeClr>
            </a:solidFill>
          </a:endParaRPr>
        </a:p>
      </cdr:txBody>
    </cdr:sp>
  </cdr:relSizeAnchor>
  <cdr:relSizeAnchor xmlns:cdr="http://schemas.openxmlformats.org/drawingml/2006/chartDrawing">
    <cdr:from>
      <cdr:x>0.09411</cdr:x>
      <cdr:y>0.87439</cdr:y>
    </cdr:from>
    <cdr:to>
      <cdr:x>0.29692</cdr:x>
      <cdr:y>0.96786</cdr:y>
    </cdr:to>
    <cdr:sp macro="" textlink="">
      <cdr:nvSpPr>
        <cdr:cNvPr id="7" name="TextBox 1"/>
        <cdr:cNvSpPr txBox="1"/>
      </cdr:nvSpPr>
      <cdr:spPr>
        <a:xfrm xmlns:a="http://schemas.openxmlformats.org/drawingml/2006/main">
          <a:off x="768824" y="3454956"/>
          <a:ext cx="1656877" cy="369332"/>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dirty="0" smtClean="0">
              <a:latin typeface="Franklin Gothic Book" panose="020B0503020102020204" pitchFamily="34" charset="0"/>
            </a:rPr>
            <a:t>Power </a:t>
          </a:r>
          <a:r>
            <a:rPr lang="en-GB" sz="1200" dirty="0">
              <a:latin typeface="Franklin Gothic Book" panose="020B0503020102020204" pitchFamily="34" charset="0"/>
            </a:rPr>
            <a:t>and energy, </a:t>
          </a:r>
          <a:r>
            <a:rPr lang="en-GB" sz="1200" dirty="0" smtClean="0">
              <a:latin typeface="Franklin Gothic Book" panose="020B0503020102020204" pitchFamily="34" charset="0"/>
            </a:rPr>
            <a:t/>
          </a:r>
          <a:br>
            <a:rPr lang="en-GB" sz="1200" dirty="0" smtClean="0">
              <a:latin typeface="Franklin Gothic Book" panose="020B0503020102020204" pitchFamily="34" charset="0"/>
            </a:rPr>
          </a:br>
          <a:r>
            <a:rPr lang="en-GB" sz="1200" dirty="0" smtClean="0">
              <a:latin typeface="Franklin Gothic Book" panose="020B0503020102020204" pitchFamily="34" charset="0"/>
            </a:rPr>
            <a:t>Natural resources</a:t>
          </a:r>
          <a:endParaRPr lang="en-GB" sz="1200" dirty="0" smtClean="0">
            <a:solidFill>
              <a:schemeClr val="bg1">
                <a:lumMod val="50000"/>
              </a:schemeClr>
            </a:solidFill>
          </a:endParaRPr>
        </a:p>
      </cdr:txBody>
    </cdr:sp>
  </cdr:relSizeAnchor>
  <cdr:relSizeAnchor xmlns:cdr="http://schemas.openxmlformats.org/drawingml/2006/chartDrawing">
    <cdr:from>
      <cdr:x>0.07306</cdr:x>
      <cdr:y>0.26115</cdr:y>
    </cdr:from>
    <cdr:to>
      <cdr:x>0.30003</cdr:x>
      <cdr:y>0.44809</cdr:y>
    </cdr:to>
    <cdr:sp macro="" textlink="">
      <cdr:nvSpPr>
        <cdr:cNvPr id="8" name="TextBox 1"/>
        <cdr:cNvSpPr txBox="1"/>
      </cdr:nvSpPr>
      <cdr:spPr>
        <a:xfrm xmlns:a="http://schemas.openxmlformats.org/drawingml/2006/main">
          <a:off x="596868" y="1031891"/>
          <a:ext cx="1854270" cy="73865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dirty="0">
              <a:latin typeface="Franklin Gothic Book" panose="020B0503020102020204" pitchFamily="34" charset="0"/>
            </a:rPr>
            <a:t>Bank lending, Bank equity, Small business finance, Insurance and financial services</a:t>
          </a:r>
          <a:endParaRPr lang="en-GB" sz="1200" dirty="0" smtClean="0">
            <a:solidFill>
              <a:schemeClr val="bg1">
                <a:lumMod val="50000"/>
              </a:schemeClr>
            </a:solidFill>
          </a:endParaRPr>
        </a:p>
      </cdr:txBody>
    </cdr:sp>
  </cdr:relSizeAnchor>
  <cdr:relSizeAnchor xmlns:cdr="http://schemas.openxmlformats.org/drawingml/2006/chartDrawing">
    <cdr:from>
      <cdr:x>0.70507</cdr:x>
      <cdr:y>0.21531</cdr:y>
    </cdr:from>
    <cdr:to>
      <cdr:x>0.93262</cdr:x>
      <cdr:y>0.44899</cdr:y>
    </cdr:to>
    <cdr:sp macro="" textlink="">
      <cdr:nvSpPr>
        <cdr:cNvPr id="9" name="TextBox 1"/>
        <cdr:cNvSpPr txBox="1"/>
      </cdr:nvSpPr>
      <cdr:spPr>
        <a:xfrm xmlns:a="http://schemas.openxmlformats.org/drawingml/2006/main">
          <a:off x="5760196" y="850750"/>
          <a:ext cx="1859008" cy="92333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a:latin typeface="Franklin Gothic Book" panose="020B0503020102020204" pitchFamily="34" charset="0"/>
            </a:rPr>
            <a:t>Manufacturing and services, Agribusiness, Equity Funds, Property and tourism, Information and communication technologies</a:t>
          </a:r>
          <a:endParaRPr lang="en-GB" sz="1200" dirty="0" smtClean="0">
            <a:solidFill>
              <a:schemeClr val="bg1">
                <a:lumMod val="50000"/>
              </a:schemeClr>
            </a:solidFill>
          </a:endParaRPr>
        </a:p>
      </cdr:txBody>
    </cdr: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custDataLst>
              <p:tags r:id="rId2"/>
            </p:custDataLst>
          </p:nvPr>
        </p:nvSpPr>
        <p:spPr bwMode="auto">
          <a:xfrm>
            <a:off x="0" y="0"/>
            <a:ext cx="67976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8" name="Rectangle 4"/>
          <p:cNvSpPr>
            <a:spLocks noGrp="1" noChangeArrowheads="1"/>
          </p:cNvSpPr>
          <p:nvPr>
            <p:ph type="ftr" sz="quarter" idx="2"/>
            <p:custDataLst>
              <p:tags r:id="rId3"/>
            </p:custDataLst>
          </p:nvPr>
        </p:nvSpPr>
        <p:spPr bwMode="auto">
          <a:xfrm>
            <a:off x="0" y="9429750"/>
            <a:ext cx="67976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dirty="0">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custDataLst>
              <p:tags r:id="rId2"/>
            </p:custDataLst>
          </p:nvPr>
        </p:nvSpPr>
        <p:spPr bwMode="auto">
          <a:xfrm>
            <a:off x="0" y="0"/>
            <a:ext cx="67976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Aft>
                <a:spcPct val="0"/>
              </a:spcAft>
              <a:defRPr lang="en-GB"/>
            </a:lvl1pPr>
          </a:lstStyle>
          <a:p>
            <a:pPr>
              <a:defRPr/>
            </a:pPr>
            <a:endParaRPr lang="en-GB"/>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5126" name="Rectangle 6"/>
          <p:cNvSpPr>
            <a:spLocks noGrp="1" noChangeArrowheads="1"/>
          </p:cNvSpPr>
          <p:nvPr>
            <p:ph type="ftr" sz="quarter" idx="4"/>
            <p:custDataLst>
              <p:tags r:id="rId3"/>
            </p:custDataLst>
          </p:nvPr>
        </p:nvSpPr>
        <p:spPr bwMode="auto">
          <a:xfrm>
            <a:off x="0" y="9429750"/>
            <a:ext cx="67976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Aft>
                <a:spcPct val="0"/>
              </a:spcAft>
              <a:defRPr lang="en-GB"/>
            </a:lvl1pPr>
          </a:lstStyle>
          <a:p>
            <a:pPr>
              <a:defRPr/>
            </a:pPr>
            <a:endParaRPr lang="en-GB"/>
          </a:p>
        </p:txBody>
      </p:sp>
      <p:sp>
        <p:nvSpPr>
          <p:cNvPr id="51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dirty="0"/>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94.xml"/><Relationship Id="rId1" Type="http://schemas.openxmlformats.org/officeDocument/2006/relationships/tags" Target="../tags/tag293.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12.xml"/><Relationship Id="rId1" Type="http://schemas.openxmlformats.org/officeDocument/2006/relationships/tags" Target="../tags/tag311.xml"/><Relationship Id="rId4"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96.xml"/><Relationship Id="rId1" Type="http://schemas.openxmlformats.org/officeDocument/2006/relationships/tags" Target="../tags/tag295.xml"/><Relationship Id="rId4"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14.xml"/><Relationship Id="rId1" Type="http://schemas.openxmlformats.org/officeDocument/2006/relationships/tags" Target="../tags/tag313.xml"/><Relationship Id="rId4"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16.xml"/><Relationship Id="rId1" Type="http://schemas.openxmlformats.org/officeDocument/2006/relationships/tags" Target="../tags/tag315.xml"/><Relationship Id="rId4"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18.xml"/><Relationship Id="rId1" Type="http://schemas.openxmlformats.org/officeDocument/2006/relationships/tags" Target="../tags/tag317.xml"/><Relationship Id="rId4"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20.xml"/><Relationship Id="rId1" Type="http://schemas.openxmlformats.org/officeDocument/2006/relationships/tags" Target="../tags/tag319.xml"/><Relationship Id="rId4"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98.xml"/><Relationship Id="rId1" Type="http://schemas.openxmlformats.org/officeDocument/2006/relationships/tags" Target="../tags/tag297.xml"/><Relationship Id="rId4"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00.xml"/><Relationship Id="rId1" Type="http://schemas.openxmlformats.org/officeDocument/2006/relationships/tags" Target="../tags/tag299.xml"/><Relationship Id="rId4"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02.xml"/><Relationship Id="rId1" Type="http://schemas.openxmlformats.org/officeDocument/2006/relationships/tags" Target="../tags/tag301.xml"/><Relationship Id="rId4"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04.xml"/><Relationship Id="rId1" Type="http://schemas.openxmlformats.org/officeDocument/2006/relationships/tags" Target="../tags/tag303.xml"/><Relationship Id="rId4"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06.xml"/><Relationship Id="rId1" Type="http://schemas.openxmlformats.org/officeDocument/2006/relationships/tags" Target="../tags/tag305.xml"/><Relationship Id="rId4"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08.xml"/><Relationship Id="rId1" Type="http://schemas.openxmlformats.org/officeDocument/2006/relationships/tags" Target="../tags/tag307.xml"/><Relationship Id="rId4"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10.xml"/><Relationship Id="rId1" Type="http://schemas.openxmlformats.org/officeDocument/2006/relationships/tags" Target="../tags/tag309.xml"/><Relationship Id="rId4"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a:t>
            </a:fld>
            <a:endParaRPr lang="en-GB" dirty="0"/>
          </a:p>
        </p:txBody>
      </p:sp>
    </p:spTree>
    <p:extLst>
      <p:ext uri="{BB962C8B-B14F-4D97-AF65-F5344CB8AC3E}">
        <p14:creationId xmlns:p14="http://schemas.microsoft.com/office/powerpoint/2010/main" val="78728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10</a:t>
            </a:fld>
            <a:endParaRPr lang="en-GB" dirty="0"/>
          </a:p>
        </p:txBody>
      </p:sp>
    </p:spTree>
    <p:extLst>
      <p:ext uri="{BB962C8B-B14F-4D97-AF65-F5344CB8AC3E}">
        <p14:creationId xmlns:p14="http://schemas.microsoft.com/office/powerpoint/2010/main" val="15191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smtClean="0">
              <a:cs typeface="Arial" pitchFamily="34" charset="0"/>
            </a:endParaRPr>
          </a:p>
        </p:txBody>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Arial" pitchFamily="34" charset="0"/>
              </a:defRPr>
            </a:lvl1pPr>
            <a:lvl2pPr marL="742950" indent="-285750" eaLnBrk="0" hangingPunct="0">
              <a:spcBef>
                <a:spcPct val="30000"/>
              </a:spcBef>
              <a:defRPr sz="1200">
                <a:solidFill>
                  <a:schemeClr val="tx1"/>
                </a:solidFill>
                <a:latin typeface="Times New Roman" pitchFamily="18" charset="0"/>
                <a:cs typeface="Arial" pitchFamily="34" charset="0"/>
              </a:defRPr>
            </a:lvl2pPr>
            <a:lvl3pPr marL="1143000" indent="-228600" eaLnBrk="0" hangingPunct="0">
              <a:spcBef>
                <a:spcPct val="30000"/>
              </a:spcBef>
              <a:defRPr sz="1200">
                <a:solidFill>
                  <a:schemeClr val="tx1"/>
                </a:solidFill>
                <a:latin typeface="Times New Roman" pitchFamily="18" charset="0"/>
                <a:cs typeface="Arial" pitchFamily="34" charset="0"/>
              </a:defRPr>
            </a:lvl3pPr>
            <a:lvl4pPr marL="1600200" indent="-228600" eaLnBrk="0" hangingPunct="0">
              <a:spcBef>
                <a:spcPct val="30000"/>
              </a:spcBef>
              <a:defRPr sz="1200">
                <a:solidFill>
                  <a:schemeClr val="tx1"/>
                </a:solidFill>
                <a:latin typeface="Times New Roman" pitchFamily="18" charset="0"/>
                <a:cs typeface="Arial" pitchFamily="34" charset="0"/>
              </a:defRPr>
            </a:lvl4pPr>
            <a:lvl5pPr marL="2057400" indent="-228600" eaLnBrk="0" hangingPunct="0">
              <a:spcBef>
                <a:spcPct val="30000"/>
              </a:spcBef>
              <a:defRPr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pitchFamily="34" charset="0"/>
              </a:defRPr>
            </a:lvl9pPr>
          </a:lstStyle>
          <a:p>
            <a:pPr>
              <a:spcBef>
                <a:spcPct val="0"/>
              </a:spcBef>
            </a:pPr>
            <a:fld id="{3F91AFBD-8708-4CA6-81CE-204B72F7548C}" type="slidenum">
              <a:rPr lang="en-GB" altLang="en-US" smtClean="0">
                <a:solidFill>
                  <a:schemeClr val="bg1"/>
                </a:solidFill>
                <a:latin typeface="Arial" pitchFamily="34" charset="0"/>
              </a:rPr>
              <a:pPr>
                <a:spcBef>
                  <a:spcPct val="0"/>
                </a:spcBef>
              </a:pPr>
              <a:t>11</a:t>
            </a:fld>
            <a:endParaRPr lang="en-GB" altLang="en-US" smtClean="0">
              <a:solidFill>
                <a:schemeClr val="bg1"/>
              </a:solidFill>
              <a:latin typeface="Arial" pitchFamily="34" charset="0"/>
            </a:endParaRPr>
          </a:p>
        </p:txBody>
      </p:sp>
      <p:sp>
        <p:nvSpPr>
          <p:cNvPr id="2" name="Date Placeholder 1"/>
          <p:cNvSpPr>
            <a:spLocks noGrp="1"/>
          </p:cNvSpPr>
          <p:nvPr>
            <p:ph type="dt" idx="10"/>
          </p:nvPr>
        </p:nvSpPr>
        <p:spPr/>
        <p:txBody>
          <a:bodyPr/>
          <a:lstStyle/>
          <a:p>
            <a:pPr>
              <a:defRPr/>
            </a:pPr>
            <a:r>
              <a:rPr lang="en-US" dirty="0" smtClean="0"/>
              <a:t>10 June 2015</a:t>
            </a:r>
            <a:endParaRPr lang="en-US" dirty="0"/>
          </a:p>
        </p:txBody>
      </p:sp>
    </p:spTree>
    <p:extLst>
      <p:ext uri="{BB962C8B-B14F-4D97-AF65-F5344CB8AC3E}">
        <p14:creationId xmlns:p14="http://schemas.microsoft.com/office/powerpoint/2010/main" val="1341764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smtClean="0">
              <a:cs typeface="Arial" pitchFamily="34" charset="0"/>
            </a:endParaRPr>
          </a:p>
        </p:txBody>
      </p:sp>
      <p:sp>
        <p:nvSpPr>
          <p:cNvPr id="542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Arial" pitchFamily="34" charset="0"/>
              </a:defRPr>
            </a:lvl1pPr>
            <a:lvl2pPr marL="742950" indent="-285750" eaLnBrk="0" hangingPunct="0">
              <a:spcBef>
                <a:spcPct val="30000"/>
              </a:spcBef>
              <a:defRPr sz="1200">
                <a:solidFill>
                  <a:schemeClr val="tx1"/>
                </a:solidFill>
                <a:latin typeface="Times New Roman" pitchFamily="18" charset="0"/>
                <a:cs typeface="Arial" pitchFamily="34" charset="0"/>
              </a:defRPr>
            </a:lvl2pPr>
            <a:lvl3pPr marL="1143000" indent="-228600" eaLnBrk="0" hangingPunct="0">
              <a:spcBef>
                <a:spcPct val="30000"/>
              </a:spcBef>
              <a:defRPr sz="1200">
                <a:solidFill>
                  <a:schemeClr val="tx1"/>
                </a:solidFill>
                <a:latin typeface="Times New Roman" pitchFamily="18" charset="0"/>
                <a:cs typeface="Arial" pitchFamily="34" charset="0"/>
              </a:defRPr>
            </a:lvl3pPr>
            <a:lvl4pPr marL="1600200" indent="-228600" eaLnBrk="0" hangingPunct="0">
              <a:spcBef>
                <a:spcPct val="30000"/>
              </a:spcBef>
              <a:defRPr sz="1200">
                <a:solidFill>
                  <a:schemeClr val="tx1"/>
                </a:solidFill>
                <a:latin typeface="Times New Roman" pitchFamily="18" charset="0"/>
                <a:cs typeface="Arial" pitchFamily="34" charset="0"/>
              </a:defRPr>
            </a:lvl4pPr>
            <a:lvl5pPr marL="2057400" indent="-228600" eaLnBrk="0" hangingPunct="0">
              <a:spcBef>
                <a:spcPct val="30000"/>
              </a:spcBef>
              <a:defRPr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pitchFamily="34" charset="0"/>
              </a:defRPr>
            </a:lvl9pPr>
          </a:lstStyle>
          <a:p>
            <a:pPr>
              <a:spcBef>
                <a:spcPct val="0"/>
              </a:spcBef>
            </a:pPr>
            <a:fld id="{AE7265AF-738A-4DA9-A6C1-636721932252}" type="slidenum">
              <a:rPr lang="en-GB" altLang="en-US" smtClean="0">
                <a:solidFill>
                  <a:schemeClr val="bg1"/>
                </a:solidFill>
                <a:latin typeface="Arial" pitchFamily="34" charset="0"/>
              </a:rPr>
              <a:pPr>
                <a:spcBef>
                  <a:spcPct val="0"/>
                </a:spcBef>
              </a:pPr>
              <a:t>12</a:t>
            </a:fld>
            <a:endParaRPr lang="en-GB" altLang="en-US" smtClean="0">
              <a:solidFill>
                <a:schemeClr val="bg1"/>
              </a:solidFill>
              <a:latin typeface="Arial" pitchFamily="34" charset="0"/>
            </a:endParaRPr>
          </a:p>
        </p:txBody>
      </p:sp>
      <p:sp>
        <p:nvSpPr>
          <p:cNvPr id="2" name="Date Placeholder 1"/>
          <p:cNvSpPr>
            <a:spLocks noGrp="1"/>
          </p:cNvSpPr>
          <p:nvPr>
            <p:ph type="dt" idx="10"/>
          </p:nvPr>
        </p:nvSpPr>
        <p:spPr/>
        <p:txBody>
          <a:bodyPr/>
          <a:lstStyle/>
          <a:p>
            <a:pPr>
              <a:defRPr/>
            </a:pPr>
            <a:r>
              <a:rPr lang="en-US" dirty="0" smtClean="0"/>
              <a:t>10 June 2015</a:t>
            </a:r>
            <a:endParaRPr lang="en-US" dirty="0"/>
          </a:p>
        </p:txBody>
      </p:sp>
    </p:spTree>
    <p:extLst>
      <p:ext uri="{BB962C8B-B14F-4D97-AF65-F5344CB8AC3E}">
        <p14:creationId xmlns:p14="http://schemas.microsoft.com/office/powerpoint/2010/main" val="140424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altLang="en-US" smtClean="0">
              <a:cs typeface="Arial" pitchFamily="34" charset="0"/>
            </a:endParaRPr>
          </a:p>
        </p:txBody>
      </p:sp>
      <p:sp>
        <p:nvSpPr>
          <p:cNvPr id="553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Arial" pitchFamily="34" charset="0"/>
              </a:defRPr>
            </a:lvl1pPr>
            <a:lvl2pPr marL="742950" indent="-285750" eaLnBrk="0" hangingPunct="0">
              <a:spcBef>
                <a:spcPct val="30000"/>
              </a:spcBef>
              <a:defRPr sz="1200">
                <a:solidFill>
                  <a:schemeClr val="tx1"/>
                </a:solidFill>
                <a:latin typeface="Times New Roman" pitchFamily="18" charset="0"/>
                <a:cs typeface="Arial" pitchFamily="34" charset="0"/>
              </a:defRPr>
            </a:lvl2pPr>
            <a:lvl3pPr marL="1143000" indent="-228600" eaLnBrk="0" hangingPunct="0">
              <a:spcBef>
                <a:spcPct val="30000"/>
              </a:spcBef>
              <a:defRPr sz="1200">
                <a:solidFill>
                  <a:schemeClr val="tx1"/>
                </a:solidFill>
                <a:latin typeface="Times New Roman" pitchFamily="18" charset="0"/>
                <a:cs typeface="Arial" pitchFamily="34" charset="0"/>
              </a:defRPr>
            </a:lvl3pPr>
            <a:lvl4pPr marL="1600200" indent="-228600" eaLnBrk="0" hangingPunct="0">
              <a:spcBef>
                <a:spcPct val="30000"/>
              </a:spcBef>
              <a:defRPr sz="1200">
                <a:solidFill>
                  <a:schemeClr val="tx1"/>
                </a:solidFill>
                <a:latin typeface="Times New Roman" pitchFamily="18" charset="0"/>
                <a:cs typeface="Arial" pitchFamily="34" charset="0"/>
              </a:defRPr>
            </a:lvl4pPr>
            <a:lvl5pPr marL="2057400" indent="-228600" eaLnBrk="0" hangingPunct="0">
              <a:spcBef>
                <a:spcPct val="30000"/>
              </a:spcBef>
              <a:defRPr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pitchFamily="34" charset="0"/>
              </a:defRPr>
            </a:lvl9pPr>
          </a:lstStyle>
          <a:p>
            <a:pPr>
              <a:spcBef>
                <a:spcPct val="0"/>
              </a:spcBef>
            </a:pPr>
            <a:fld id="{3ED306AE-C16B-4535-8DFE-8AEA78D8294D}" type="slidenum">
              <a:rPr lang="en-GB" altLang="en-US" smtClean="0">
                <a:solidFill>
                  <a:schemeClr val="bg1"/>
                </a:solidFill>
                <a:latin typeface="Arial" pitchFamily="34" charset="0"/>
              </a:rPr>
              <a:pPr>
                <a:spcBef>
                  <a:spcPct val="0"/>
                </a:spcBef>
              </a:pPr>
              <a:t>13</a:t>
            </a:fld>
            <a:endParaRPr lang="en-GB" altLang="en-US" smtClean="0">
              <a:solidFill>
                <a:schemeClr val="bg1"/>
              </a:solidFill>
              <a:latin typeface="Arial" pitchFamily="34" charset="0"/>
            </a:endParaRPr>
          </a:p>
        </p:txBody>
      </p:sp>
      <p:sp>
        <p:nvSpPr>
          <p:cNvPr id="2" name="Date Placeholder 1"/>
          <p:cNvSpPr>
            <a:spLocks noGrp="1"/>
          </p:cNvSpPr>
          <p:nvPr>
            <p:ph type="dt" idx="10"/>
          </p:nvPr>
        </p:nvSpPr>
        <p:spPr/>
        <p:txBody>
          <a:bodyPr/>
          <a:lstStyle/>
          <a:p>
            <a:pPr>
              <a:defRPr/>
            </a:pPr>
            <a:r>
              <a:rPr lang="en-US" dirty="0" smtClean="0"/>
              <a:t>10 June 2015</a:t>
            </a:r>
            <a:endParaRPr lang="en-US" dirty="0"/>
          </a:p>
        </p:txBody>
      </p:sp>
    </p:spTree>
    <p:extLst>
      <p:ext uri="{BB962C8B-B14F-4D97-AF65-F5344CB8AC3E}">
        <p14:creationId xmlns:p14="http://schemas.microsoft.com/office/powerpoint/2010/main" val="3443323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Date Placeholder 4"/>
          <p:cNvSpPr>
            <a:spLocks noGrp="1"/>
          </p:cNvSpPr>
          <p:nvPr>
            <p:ph type="dt" idx="11"/>
          </p:nvPr>
        </p:nvSpPr>
        <p:spPr/>
        <p:txBody>
          <a:bodyPr/>
          <a:lstStyle/>
          <a:p>
            <a:pPr>
              <a:defRPr/>
            </a:pPr>
            <a:r>
              <a:rPr lang="en-US" dirty="0" smtClean="0"/>
              <a:t>10 June 2015</a:t>
            </a:r>
            <a:endParaRPr lang="en-US" dirty="0"/>
          </a:p>
        </p:txBody>
      </p:sp>
      <p:sp>
        <p:nvSpPr>
          <p:cNvPr id="6" name="Footer Placeholder 5"/>
          <p:cNvSpPr>
            <a:spLocks noGrp="1"/>
          </p:cNvSpPr>
          <p:nvPr>
            <p:ph type="ftr" sz="quarter" idx="12"/>
          </p:nvPr>
        </p:nvSpPr>
        <p:spPr/>
        <p:txBody>
          <a:bodyPr/>
          <a:lstStyle/>
          <a:p>
            <a:pPr>
              <a:defRPr/>
            </a:pPr>
            <a:endParaRPr lang="en-GB"/>
          </a:p>
        </p:txBody>
      </p:sp>
      <p:sp>
        <p:nvSpPr>
          <p:cNvPr id="7" name="Slide Number Placeholder 6"/>
          <p:cNvSpPr>
            <a:spLocks noGrp="1"/>
          </p:cNvSpPr>
          <p:nvPr>
            <p:ph type="sldNum" sz="quarter" idx="13"/>
          </p:nvPr>
        </p:nvSpPr>
        <p:spPr/>
        <p:txBody>
          <a:bodyPr/>
          <a:lstStyle/>
          <a:p>
            <a:fld id="{FD575486-124C-4241-91A7-0219FEF1B1CE}" type="slidenum">
              <a:rPr lang="en-GB" smtClean="0"/>
              <a:pPr/>
              <a:t>14</a:t>
            </a:fld>
            <a:endParaRPr lang="en-GB" dirty="0"/>
          </a:p>
        </p:txBody>
      </p:sp>
    </p:spTree>
    <p:extLst>
      <p:ext uri="{BB962C8B-B14F-4D97-AF65-F5344CB8AC3E}">
        <p14:creationId xmlns:p14="http://schemas.microsoft.com/office/powerpoint/2010/main" val="1943587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30275" y="752475"/>
            <a:ext cx="4941888" cy="3708400"/>
          </a:xfrm>
          <a:ln/>
        </p:spPr>
      </p:sp>
      <p:sp>
        <p:nvSpPr>
          <p:cNvPr id="27651" name="Rectangle 3"/>
          <p:cNvSpPr>
            <a:spLocks noGrp="1" noChangeArrowheads="1"/>
          </p:cNvSpPr>
          <p:nvPr>
            <p:ph type="body" idx="1"/>
          </p:nvPr>
        </p:nvSpPr>
        <p:spPr>
          <a:xfrm>
            <a:off x="904875" y="4716463"/>
            <a:ext cx="4987925" cy="446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26" tIns="47962" rIns="95926" bIns="47962"/>
          <a:lstStyle/>
          <a:p>
            <a:endParaRPr lang="en-US" altLang="en-US" smtClean="0"/>
          </a:p>
        </p:txBody>
      </p:sp>
    </p:spTree>
    <p:extLst>
      <p:ext uri="{BB962C8B-B14F-4D97-AF65-F5344CB8AC3E}">
        <p14:creationId xmlns:p14="http://schemas.microsoft.com/office/powerpoint/2010/main" val="2560187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 name="Date Placeholder 1"/>
          <p:cNvSpPr>
            <a:spLocks noGrp="1"/>
          </p:cNvSpPr>
          <p:nvPr>
            <p:ph type="dt" idx="10"/>
          </p:nvPr>
        </p:nvSpPr>
        <p:spPr/>
        <p:txBody>
          <a:bodyPr/>
          <a:lstStyle/>
          <a:p>
            <a:pPr>
              <a:defRPr/>
            </a:pPr>
            <a:r>
              <a:rPr lang="en-US" dirty="0" smtClean="0"/>
              <a:t>10 June 2015</a:t>
            </a:r>
            <a:endParaRPr lang="en-US" dirty="0"/>
          </a:p>
        </p:txBody>
      </p:sp>
    </p:spTree>
    <p:extLst>
      <p:ext uri="{BB962C8B-B14F-4D97-AF65-F5344CB8AC3E}">
        <p14:creationId xmlns:p14="http://schemas.microsoft.com/office/powerpoint/2010/main" val="3824864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17</a:t>
            </a:fld>
            <a:endParaRPr lang="en-GB" dirty="0"/>
          </a:p>
        </p:txBody>
      </p:sp>
    </p:spTree>
    <p:extLst>
      <p:ext uri="{BB962C8B-B14F-4D97-AF65-F5344CB8AC3E}">
        <p14:creationId xmlns:p14="http://schemas.microsoft.com/office/powerpoint/2010/main" val="1997501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18</a:t>
            </a:fld>
            <a:endParaRPr lang="en-GB" dirty="0"/>
          </a:p>
        </p:txBody>
      </p:sp>
    </p:spTree>
    <p:extLst>
      <p:ext uri="{BB962C8B-B14F-4D97-AF65-F5344CB8AC3E}">
        <p14:creationId xmlns:p14="http://schemas.microsoft.com/office/powerpoint/2010/main" val="1888986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19</a:t>
            </a:fld>
            <a:endParaRPr lang="en-GB" dirty="0"/>
          </a:p>
        </p:txBody>
      </p:sp>
    </p:spTree>
    <p:extLst>
      <p:ext uri="{BB962C8B-B14F-4D97-AF65-F5344CB8AC3E}">
        <p14:creationId xmlns:p14="http://schemas.microsoft.com/office/powerpoint/2010/main" val="143732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2</a:t>
            </a:fld>
            <a:endParaRPr lang="en-GB" dirty="0"/>
          </a:p>
        </p:txBody>
      </p:sp>
      <p:sp>
        <p:nvSpPr>
          <p:cNvPr id="7" name="Date Placeholder 6"/>
          <p:cNvSpPr>
            <a:spLocks noGrp="1"/>
          </p:cNvSpPr>
          <p:nvPr>
            <p:ph type="dt" idx="13"/>
          </p:nvPr>
        </p:nvSpPr>
        <p:spPr/>
        <p:txBody>
          <a:bodyPr/>
          <a:lstStyle/>
          <a:p>
            <a:pPr>
              <a:defRPr/>
            </a:pPr>
            <a:r>
              <a:rPr lang="en-US" dirty="0" smtClean="0"/>
              <a:t>10 June 2015</a:t>
            </a:r>
            <a:endParaRPr lang="en-US" dirty="0"/>
          </a:p>
        </p:txBody>
      </p:sp>
    </p:spTree>
    <p:extLst>
      <p:ext uri="{BB962C8B-B14F-4D97-AF65-F5344CB8AC3E}">
        <p14:creationId xmlns:p14="http://schemas.microsoft.com/office/powerpoint/2010/main" val="2058889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altLang="en-US" smtClean="0">
              <a:cs typeface="Arial" pitchFamily="34" charset="0"/>
            </a:endParaRPr>
          </a:p>
        </p:txBody>
      </p:sp>
      <p:sp>
        <p:nvSpPr>
          <p:cNvPr id="583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Arial" pitchFamily="34" charset="0"/>
              </a:defRPr>
            </a:lvl1pPr>
            <a:lvl2pPr marL="742950" indent="-285750" eaLnBrk="0" hangingPunct="0">
              <a:spcBef>
                <a:spcPct val="30000"/>
              </a:spcBef>
              <a:defRPr sz="1200">
                <a:solidFill>
                  <a:schemeClr val="tx1"/>
                </a:solidFill>
                <a:latin typeface="Times New Roman" pitchFamily="18" charset="0"/>
                <a:cs typeface="Arial" pitchFamily="34" charset="0"/>
              </a:defRPr>
            </a:lvl2pPr>
            <a:lvl3pPr marL="1143000" indent="-228600" eaLnBrk="0" hangingPunct="0">
              <a:spcBef>
                <a:spcPct val="30000"/>
              </a:spcBef>
              <a:defRPr sz="1200">
                <a:solidFill>
                  <a:schemeClr val="tx1"/>
                </a:solidFill>
                <a:latin typeface="Times New Roman" pitchFamily="18" charset="0"/>
                <a:cs typeface="Arial" pitchFamily="34" charset="0"/>
              </a:defRPr>
            </a:lvl3pPr>
            <a:lvl4pPr marL="1600200" indent="-228600" eaLnBrk="0" hangingPunct="0">
              <a:spcBef>
                <a:spcPct val="30000"/>
              </a:spcBef>
              <a:defRPr sz="1200">
                <a:solidFill>
                  <a:schemeClr val="tx1"/>
                </a:solidFill>
                <a:latin typeface="Times New Roman" pitchFamily="18" charset="0"/>
                <a:cs typeface="Arial" pitchFamily="34" charset="0"/>
              </a:defRPr>
            </a:lvl4pPr>
            <a:lvl5pPr marL="2057400" indent="-228600" eaLnBrk="0" hangingPunct="0">
              <a:spcBef>
                <a:spcPct val="30000"/>
              </a:spcBef>
              <a:defRPr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pitchFamily="34" charset="0"/>
              </a:defRPr>
            </a:lvl9pPr>
          </a:lstStyle>
          <a:p>
            <a:pPr>
              <a:spcBef>
                <a:spcPct val="0"/>
              </a:spcBef>
            </a:pPr>
            <a:fld id="{0DD3318D-79E8-4B30-886C-8D450D1F54E3}" type="slidenum">
              <a:rPr lang="en-GB" altLang="en-US" smtClean="0">
                <a:solidFill>
                  <a:schemeClr val="bg1"/>
                </a:solidFill>
                <a:latin typeface="Arial" pitchFamily="34" charset="0"/>
              </a:rPr>
              <a:pPr>
                <a:spcBef>
                  <a:spcPct val="0"/>
                </a:spcBef>
              </a:pPr>
              <a:t>20</a:t>
            </a:fld>
            <a:endParaRPr lang="en-GB" altLang="en-US" smtClean="0">
              <a:solidFill>
                <a:schemeClr val="bg1"/>
              </a:solidFill>
              <a:latin typeface="Arial" pitchFamily="34" charset="0"/>
            </a:endParaRPr>
          </a:p>
        </p:txBody>
      </p:sp>
      <p:sp>
        <p:nvSpPr>
          <p:cNvPr id="2" name="Date Placeholder 1"/>
          <p:cNvSpPr>
            <a:spLocks noGrp="1"/>
          </p:cNvSpPr>
          <p:nvPr>
            <p:ph type="dt" idx="10"/>
          </p:nvPr>
        </p:nvSpPr>
        <p:spPr/>
        <p:txBody>
          <a:bodyPr/>
          <a:lstStyle/>
          <a:p>
            <a:pPr>
              <a:defRPr/>
            </a:pPr>
            <a:r>
              <a:rPr lang="en-US" dirty="0" smtClean="0"/>
              <a:t>10 June 2015</a:t>
            </a:r>
            <a:endParaRPr lang="en-US" dirty="0"/>
          </a:p>
        </p:txBody>
      </p:sp>
    </p:spTree>
    <p:extLst>
      <p:ext uri="{BB962C8B-B14F-4D97-AF65-F5344CB8AC3E}">
        <p14:creationId xmlns:p14="http://schemas.microsoft.com/office/powerpoint/2010/main" val="3287722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21</a:t>
            </a:fld>
            <a:endParaRPr lang="en-GB" dirty="0"/>
          </a:p>
        </p:txBody>
      </p:sp>
    </p:spTree>
    <p:extLst>
      <p:ext uri="{BB962C8B-B14F-4D97-AF65-F5344CB8AC3E}">
        <p14:creationId xmlns:p14="http://schemas.microsoft.com/office/powerpoint/2010/main" val="1022438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22</a:t>
            </a:fld>
            <a:endParaRPr lang="en-GB" dirty="0"/>
          </a:p>
        </p:txBody>
      </p:sp>
    </p:spTree>
    <p:extLst>
      <p:ext uri="{BB962C8B-B14F-4D97-AF65-F5344CB8AC3E}">
        <p14:creationId xmlns:p14="http://schemas.microsoft.com/office/powerpoint/2010/main" val="1022438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23</a:t>
            </a:fld>
            <a:endParaRPr lang="en-GB" dirty="0"/>
          </a:p>
        </p:txBody>
      </p:sp>
    </p:spTree>
    <p:extLst>
      <p:ext uri="{BB962C8B-B14F-4D97-AF65-F5344CB8AC3E}">
        <p14:creationId xmlns:p14="http://schemas.microsoft.com/office/powerpoint/2010/main" val="1022438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Date Placeholder 4"/>
          <p:cNvSpPr>
            <a:spLocks noGrp="1"/>
          </p:cNvSpPr>
          <p:nvPr>
            <p:ph type="dt" idx="11"/>
          </p:nvPr>
        </p:nvSpPr>
        <p:spPr/>
        <p:txBody>
          <a:bodyPr/>
          <a:lstStyle/>
          <a:p>
            <a:pPr>
              <a:defRPr/>
            </a:pPr>
            <a:r>
              <a:rPr lang="en-US" dirty="0" smtClean="0"/>
              <a:t>10 June 2015</a:t>
            </a:r>
            <a:endParaRPr lang="en-US" dirty="0"/>
          </a:p>
        </p:txBody>
      </p:sp>
      <p:sp>
        <p:nvSpPr>
          <p:cNvPr id="6" name="Footer Placeholder 5"/>
          <p:cNvSpPr>
            <a:spLocks noGrp="1"/>
          </p:cNvSpPr>
          <p:nvPr>
            <p:ph type="ftr" sz="quarter" idx="12"/>
          </p:nvPr>
        </p:nvSpPr>
        <p:spPr/>
        <p:txBody>
          <a:bodyPr/>
          <a:lstStyle/>
          <a:p>
            <a:pPr>
              <a:defRPr/>
            </a:pPr>
            <a:endParaRPr lang="en-GB"/>
          </a:p>
        </p:txBody>
      </p:sp>
      <p:sp>
        <p:nvSpPr>
          <p:cNvPr id="7" name="Slide Number Placeholder 6"/>
          <p:cNvSpPr>
            <a:spLocks noGrp="1"/>
          </p:cNvSpPr>
          <p:nvPr>
            <p:ph type="sldNum" sz="quarter" idx="13"/>
          </p:nvPr>
        </p:nvSpPr>
        <p:spPr/>
        <p:txBody>
          <a:bodyPr/>
          <a:lstStyle/>
          <a:p>
            <a:fld id="{FD575486-124C-4241-91A7-0219FEF1B1CE}" type="slidenum">
              <a:rPr lang="en-GB" smtClean="0"/>
              <a:pPr/>
              <a:t>24</a:t>
            </a:fld>
            <a:endParaRPr lang="en-GB" dirty="0"/>
          </a:p>
        </p:txBody>
      </p:sp>
    </p:spTree>
    <p:extLst>
      <p:ext uri="{BB962C8B-B14F-4D97-AF65-F5344CB8AC3E}">
        <p14:creationId xmlns:p14="http://schemas.microsoft.com/office/powerpoint/2010/main" val="3355459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altLang="en-US" smtClean="0">
              <a:cs typeface="Arial" pitchFamily="34" charset="0"/>
            </a:endParaRPr>
          </a:p>
        </p:txBody>
      </p:sp>
      <p:sp>
        <p:nvSpPr>
          <p:cNvPr id="645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Arial" pitchFamily="34" charset="0"/>
              </a:defRPr>
            </a:lvl1pPr>
            <a:lvl2pPr marL="742950" indent="-285750" eaLnBrk="0" hangingPunct="0">
              <a:spcBef>
                <a:spcPct val="30000"/>
              </a:spcBef>
              <a:defRPr sz="1200">
                <a:solidFill>
                  <a:schemeClr val="tx1"/>
                </a:solidFill>
                <a:latin typeface="Times New Roman" pitchFamily="18" charset="0"/>
                <a:cs typeface="Arial" pitchFamily="34" charset="0"/>
              </a:defRPr>
            </a:lvl2pPr>
            <a:lvl3pPr marL="1143000" indent="-228600" eaLnBrk="0" hangingPunct="0">
              <a:spcBef>
                <a:spcPct val="30000"/>
              </a:spcBef>
              <a:defRPr sz="1200">
                <a:solidFill>
                  <a:schemeClr val="tx1"/>
                </a:solidFill>
                <a:latin typeface="Times New Roman" pitchFamily="18" charset="0"/>
                <a:cs typeface="Arial" pitchFamily="34" charset="0"/>
              </a:defRPr>
            </a:lvl3pPr>
            <a:lvl4pPr marL="1600200" indent="-228600" eaLnBrk="0" hangingPunct="0">
              <a:spcBef>
                <a:spcPct val="30000"/>
              </a:spcBef>
              <a:defRPr sz="1200">
                <a:solidFill>
                  <a:schemeClr val="tx1"/>
                </a:solidFill>
                <a:latin typeface="Times New Roman" pitchFamily="18" charset="0"/>
                <a:cs typeface="Arial" pitchFamily="34" charset="0"/>
              </a:defRPr>
            </a:lvl4pPr>
            <a:lvl5pPr marL="2057400" indent="-228600" eaLnBrk="0" hangingPunct="0">
              <a:spcBef>
                <a:spcPct val="30000"/>
              </a:spcBef>
              <a:defRPr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pitchFamily="34" charset="0"/>
              </a:defRPr>
            </a:lvl9pPr>
          </a:lstStyle>
          <a:p>
            <a:pPr>
              <a:spcBef>
                <a:spcPct val="0"/>
              </a:spcBef>
            </a:pPr>
            <a:fld id="{A0BC076A-DDC7-4F0A-9B80-84BE8FB54F9C}" type="slidenum">
              <a:rPr lang="en-GB" altLang="en-US" smtClean="0">
                <a:solidFill>
                  <a:schemeClr val="bg1"/>
                </a:solidFill>
                <a:latin typeface="Arial" pitchFamily="34" charset="0"/>
              </a:rPr>
              <a:pPr>
                <a:spcBef>
                  <a:spcPct val="0"/>
                </a:spcBef>
              </a:pPr>
              <a:t>25</a:t>
            </a:fld>
            <a:endParaRPr lang="en-GB" altLang="en-US" smtClean="0">
              <a:solidFill>
                <a:schemeClr val="bg1"/>
              </a:solidFill>
              <a:latin typeface="Arial" pitchFamily="34" charset="0"/>
            </a:endParaRPr>
          </a:p>
        </p:txBody>
      </p:sp>
      <p:sp>
        <p:nvSpPr>
          <p:cNvPr id="2" name="Date Placeholder 1"/>
          <p:cNvSpPr>
            <a:spLocks noGrp="1"/>
          </p:cNvSpPr>
          <p:nvPr>
            <p:ph type="dt" idx="10"/>
          </p:nvPr>
        </p:nvSpPr>
        <p:spPr/>
        <p:txBody>
          <a:bodyPr/>
          <a:lstStyle/>
          <a:p>
            <a:pPr>
              <a:defRPr/>
            </a:pPr>
            <a:r>
              <a:rPr lang="en-US" dirty="0" smtClean="0"/>
              <a:t>10 June 2015</a:t>
            </a:r>
            <a:endParaRPr lang="en-US" dirty="0"/>
          </a:p>
        </p:txBody>
      </p:sp>
    </p:spTree>
    <p:extLst>
      <p:ext uri="{BB962C8B-B14F-4D97-AF65-F5344CB8AC3E}">
        <p14:creationId xmlns:p14="http://schemas.microsoft.com/office/powerpoint/2010/main" val="3795244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en-US" altLang="en-US" smtClean="0">
              <a:cs typeface="Arial" pitchFamily="34" charset="0"/>
            </a:endParaRPr>
          </a:p>
        </p:txBody>
      </p:sp>
      <p:sp>
        <p:nvSpPr>
          <p:cNvPr id="686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Arial" pitchFamily="34" charset="0"/>
              </a:defRPr>
            </a:lvl1pPr>
            <a:lvl2pPr marL="742950" indent="-285750" eaLnBrk="0" hangingPunct="0">
              <a:spcBef>
                <a:spcPct val="30000"/>
              </a:spcBef>
              <a:defRPr sz="1200">
                <a:solidFill>
                  <a:schemeClr val="tx1"/>
                </a:solidFill>
                <a:latin typeface="Times New Roman" pitchFamily="18" charset="0"/>
                <a:cs typeface="Arial" pitchFamily="34" charset="0"/>
              </a:defRPr>
            </a:lvl2pPr>
            <a:lvl3pPr marL="1143000" indent="-228600" eaLnBrk="0" hangingPunct="0">
              <a:spcBef>
                <a:spcPct val="30000"/>
              </a:spcBef>
              <a:defRPr sz="1200">
                <a:solidFill>
                  <a:schemeClr val="tx1"/>
                </a:solidFill>
                <a:latin typeface="Times New Roman" pitchFamily="18" charset="0"/>
                <a:cs typeface="Arial" pitchFamily="34" charset="0"/>
              </a:defRPr>
            </a:lvl3pPr>
            <a:lvl4pPr marL="1600200" indent="-228600" eaLnBrk="0" hangingPunct="0">
              <a:spcBef>
                <a:spcPct val="30000"/>
              </a:spcBef>
              <a:defRPr sz="1200">
                <a:solidFill>
                  <a:schemeClr val="tx1"/>
                </a:solidFill>
                <a:latin typeface="Times New Roman" pitchFamily="18" charset="0"/>
                <a:cs typeface="Arial" pitchFamily="34" charset="0"/>
              </a:defRPr>
            </a:lvl4pPr>
            <a:lvl5pPr marL="2057400" indent="-228600" eaLnBrk="0" hangingPunct="0">
              <a:spcBef>
                <a:spcPct val="30000"/>
              </a:spcBef>
              <a:defRPr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pitchFamily="34" charset="0"/>
              </a:defRPr>
            </a:lvl9pPr>
          </a:lstStyle>
          <a:p>
            <a:pPr>
              <a:spcBef>
                <a:spcPct val="0"/>
              </a:spcBef>
            </a:pPr>
            <a:fld id="{09887D92-86A8-4960-A6F9-7DE50982DB37}" type="slidenum">
              <a:rPr lang="en-GB" altLang="en-US" smtClean="0">
                <a:solidFill>
                  <a:schemeClr val="bg1"/>
                </a:solidFill>
                <a:latin typeface="Arial" pitchFamily="34" charset="0"/>
              </a:rPr>
              <a:pPr>
                <a:spcBef>
                  <a:spcPct val="0"/>
                </a:spcBef>
              </a:pPr>
              <a:t>26</a:t>
            </a:fld>
            <a:endParaRPr lang="en-GB" altLang="en-US" smtClean="0">
              <a:solidFill>
                <a:schemeClr val="bg1"/>
              </a:solidFill>
              <a:latin typeface="Arial" pitchFamily="34" charset="0"/>
            </a:endParaRPr>
          </a:p>
        </p:txBody>
      </p:sp>
      <p:sp>
        <p:nvSpPr>
          <p:cNvPr id="2" name="Date Placeholder 1"/>
          <p:cNvSpPr>
            <a:spLocks noGrp="1"/>
          </p:cNvSpPr>
          <p:nvPr>
            <p:ph type="dt" idx="10"/>
          </p:nvPr>
        </p:nvSpPr>
        <p:spPr/>
        <p:txBody>
          <a:bodyPr/>
          <a:lstStyle/>
          <a:p>
            <a:pPr>
              <a:defRPr/>
            </a:pPr>
            <a:r>
              <a:rPr lang="en-US" dirty="0" smtClean="0"/>
              <a:t>10 June 2015</a:t>
            </a:r>
            <a:endParaRPr lang="en-US" dirty="0"/>
          </a:p>
        </p:txBody>
      </p:sp>
    </p:spTree>
    <p:extLst>
      <p:ext uri="{BB962C8B-B14F-4D97-AF65-F5344CB8AC3E}">
        <p14:creationId xmlns:p14="http://schemas.microsoft.com/office/powerpoint/2010/main" val="2556138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en-US" altLang="en-US" smtClean="0">
              <a:cs typeface="Arial" pitchFamily="34" charset="0"/>
            </a:endParaRPr>
          </a:p>
        </p:txBody>
      </p:sp>
      <p:sp>
        <p:nvSpPr>
          <p:cNvPr id="686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Arial" pitchFamily="34" charset="0"/>
              </a:defRPr>
            </a:lvl1pPr>
            <a:lvl2pPr marL="742950" indent="-285750" eaLnBrk="0" hangingPunct="0">
              <a:spcBef>
                <a:spcPct val="30000"/>
              </a:spcBef>
              <a:defRPr sz="1200">
                <a:solidFill>
                  <a:schemeClr val="tx1"/>
                </a:solidFill>
                <a:latin typeface="Times New Roman" pitchFamily="18" charset="0"/>
                <a:cs typeface="Arial" pitchFamily="34" charset="0"/>
              </a:defRPr>
            </a:lvl2pPr>
            <a:lvl3pPr marL="1143000" indent="-228600" eaLnBrk="0" hangingPunct="0">
              <a:spcBef>
                <a:spcPct val="30000"/>
              </a:spcBef>
              <a:defRPr sz="1200">
                <a:solidFill>
                  <a:schemeClr val="tx1"/>
                </a:solidFill>
                <a:latin typeface="Times New Roman" pitchFamily="18" charset="0"/>
                <a:cs typeface="Arial" pitchFamily="34" charset="0"/>
              </a:defRPr>
            </a:lvl3pPr>
            <a:lvl4pPr marL="1600200" indent="-228600" eaLnBrk="0" hangingPunct="0">
              <a:spcBef>
                <a:spcPct val="30000"/>
              </a:spcBef>
              <a:defRPr sz="1200">
                <a:solidFill>
                  <a:schemeClr val="tx1"/>
                </a:solidFill>
                <a:latin typeface="Times New Roman" pitchFamily="18" charset="0"/>
                <a:cs typeface="Arial" pitchFamily="34" charset="0"/>
              </a:defRPr>
            </a:lvl4pPr>
            <a:lvl5pPr marL="2057400" indent="-228600" eaLnBrk="0" hangingPunct="0">
              <a:spcBef>
                <a:spcPct val="30000"/>
              </a:spcBef>
              <a:defRPr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pitchFamily="34" charset="0"/>
              </a:defRPr>
            </a:lvl9pPr>
          </a:lstStyle>
          <a:p>
            <a:pPr>
              <a:spcBef>
                <a:spcPct val="0"/>
              </a:spcBef>
            </a:pPr>
            <a:fld id="{09887D92-86A8-4960-A6F9-7DE50982DB37}" type="slidenum">
              <a:rPr lang="en-GB" altLang="en-US" smtClean="0">
                <a:solidFill>
                  <a:schemeClr val="bg1"/>
                </a:solidFill>
                <a:latin typeface="Arial" pitchFamily="34" charset="0"/>
              </a:rPr>
              <a:pPr>
                <a:spcBef>
                  <a:spcPct val="0"/>
                </a:spcBef>
              </a:pPr>
              <a:t>27</a:t>
            </a:fld>
            <a:endParaRPr lang="en-GB" altLang="en-US" smtClean="0">
              <a:solidFill>
                <a:schemeClr val="bg1"/>
              </a:solidFill>
              <a:latin typeface="Arial" pitchFamily="34" charset="0"/>
            </a:endParaRPr>
          </a:p>
        </p:txBody>
      </p:sp>
      <p:sp>
        <p:nvSpPr>
          <p:cNvPr id="2" name="Date Placeholder 1"/>
          <p:cNvSpPr>
            <a:spLocks noGrp="1"/>
          </p:cNvSpPr>
          <p:nvPr>
            <p:ph type="dt" idx="10"/>
          </p:nvPr>
        </p:nvSpPr>
        <p:spPr/>
        <p:txBody>
          <a:bodyPr/>
          <a:lstStyle/>
          <a:p>
            <a:pPr>
              <a:defRPr/>
            </a:pPr>
            <a:r>
              <a:rPr lang="en-US" dirty="0" smtClean="0"/>
              <a:t>10 June 2015</a:t>
            </a:r>
            <a:endParaRPr lang="en-US" dirty="0"/>
          </a:p>
        </p:txBody>
      </p:sp>
    </p:spTree>
    <p:extLst>
      <p:ext uri="{BB962C8B-B14F-4D97-AF65-F5344CB8AC3E}">
        <p14:creationId xmlns:p14="http://schemas.microsoft.com/office/powerpoint/2010/main" val="374668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28</a:t>
            </a:fld>
            <a:endParaRPr lang="en-GB" dirty="0"/>
          </a:p>
        </p:txBody>
      </p:sp>
    </p:spTree>
    <p:extLst>
      <p:ext uri="{BB962C8B-B14F-4D97-AF65-F5344CB8AC3E}">
        <p14:creationId xmlns:p14="http://schemas.microsoft.com/office/powerpoint/2010/main" val="185956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3</a:t>
            </a:fld>
            <a:endParaRPr lang="en-GB" dirty="0"/>
          </a:p>
        </p:txBody>
      </p:sp>
    </p:spTree>
    <p:extLst>
      <p:ext uri="{BB962C8B-B14F-4D97-AF65-F5344CB8AC3E}">
        <p14:creationId xmlns:p14="http://schemas.microsoft.com/office/powerpoint/2010/main" val="56234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4</a:t>
            </a:fld>
            <a:endParaRPr lang="en-GB" dirty="0"/>
          </a:p>
        </p:txBody>
      </p:sp>
    </p:spTree>
    <p:extLst>
      <p:ext uri="{BB962C8B-B14F-4D97-AF65-F5344CB8AC3E}">
        <p14:creationId xmlns:p14="http://schemas.microsoft.com/office/powerpoint/2010/main" val="69468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5</a:t>
            </a:fld>
            <a:endParaRPr lang="en-GB" dirty="0"/>
          </a:p>
        </p:txBody>
      </p:sp>
    </p:spTree>
    <p:extLst>
      <p:ext uri="{BB962C8B-B14F-4D97-AF65-F5344CB8AC3E}">
        <p14:creationId xmlns:p14="http://schemas.microsoft.com/office/powerpoint/2010/main" val="197391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6</a:t>
            </a:fld>
            <a:endParaRPr lang="en-GB" dirty="0"/>
          </a:p>
        </p:txBody>
      </p:sp>
    </p:spTree>
    <p:extLst>
      <p:ext uri="{BB962C8B-B14F-4D97-AF65-F5344CB8AC3E}">
        <p14:creationId xmlns:p14="http://schemas.microsoft.com/office/powerpoint/2010/main" val="1641561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7</a:t>
            </a:fld>
            <a:endParaRPr lang="en-GB" dirty="0"/>
          </a:p>
        </p:txBody>
      </p:sp>
    </p:spTree>
    <p:extLst>
      <p:ext uri="{BB962C8B-B14F-4D97-AF65-F5344CB8AC3E}">
        <p14:creationId xmlns:p14="http://schemas.microsoft.com/office/powerpoint/2010/main" val="4156300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8</a:t>
            </a:fld>
            <a:endParaRPr lang="en-GB" dirty="0"/>
          </a:p>
        </p:txBody>
      </p:sp>
    </p:spTree>
    <p:extLst>
      <p:ext uri="{BB962C8B-B14F-4D97-AF65-F5344CB8AC3E}">
        <p14:creationId xmlns:p14="http://schemas.microsoft.com/office/powerpoint/2010/main" val="1137145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9</a:t>
            </a:fld>
            <a:endParaRPr lang="en-GB" dirty="0"/>
          </a:p>
        </p:txBody>
      </p:sp>
    </p:spTree>
    <p:extLst>
      <p:ext uri="{BB962C8B-B14F-4D97-AF65-F5344CB8AC3E}">
        <p14:creationId xmlns:p14="http://schemas.microsoft.com/office/powerpoint/2010/main" val="1423500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8.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9.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0.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1.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2.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3.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4.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5.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6.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7.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8.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9.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0.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1.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2.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3.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4.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6.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7.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8.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9.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0.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1.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2.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3.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4.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5.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6.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7.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9.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0.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1.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2.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3.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135.xml"/><Relationship Id="rId4" Type="http://schemas.openxmlformats.org/officeDocument/2006/relationships/image" Target="../media/image3.png"/></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6.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7.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9.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0.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1.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2.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3.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4.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5.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6.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7.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9.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0.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1.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2.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3.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4.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5.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6.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7.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9.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0.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1.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2.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3.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4.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5.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6.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7.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9.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0.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1.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3.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4.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5.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6.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7.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8.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0.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1.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2.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3.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4.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5.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6.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7.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8.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0.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1.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192.xml"/><Relationship Id="rId4" Type="http://schemas.openxmlformats.org/officeDocument/2006/relationships/image" Target="../media/image3.png"/></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3.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4.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5.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6.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7.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8.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9.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3.png"/></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0.xml"/></Relationships>
</file>

<file path=ppt/slideLayouts/_rels/slideLayout20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1.xml"/></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2.xml"/></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3.xml"/></Relationships>
</file>

<file path=ppt/slideLayouts/_rels/slideLayout20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4.xml"/></Relationships>
</file>

<file path=ppt/slideLayouts/_rels/slideLayout20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5.xml"/></Relationships>
</file>

<file path=ppt/slideLayouts/_rels/slideLayout20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6.xml"/></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7.xml"/></Relationships>
</file>

<file path=ppt/slideLayouts/_rels/slideLayout20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8.xml"/></Relationships>
</file>

<file path=ppt/slideLayouts/_rels/slideLayout20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9.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0.xml"/></Relationships>
</file>

<file path=ppt/slideLayouts/_rels/slideLayout21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1.xml"/></Relationships>
</file>

<file path=ppt/slideLayouts/_rels/slideLayout21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2.xml"/></Relationships>
</file>

<file path=ppt/slideLayouts/_rels/slideLayout21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3.xml"/></Relationships>
</file>

<file path=ppt/slideLayouts/_rels/slideLayout2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4.xml"/></Relationships>
</file>

<file path=ppt/slideLayouts/_rels/slideLayout21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5.xml"/></Relationships>
</file>

<file path=ppt/slideLayouts/_rels/slideLayout21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6.xml"/></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7.xml"/></Relationships>
</file>

<file path=ppt/slideLayouts/_rels/slideLayout2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8.xml"/></Relationships>
</file>

<file path=ppt/slideLayouts/_rels/slideLayout21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9.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0.xml"/></Relationships>
</file>

<file path=ppt/slideLayouts/_rels/slideLayout22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1.xml"/></Relationships>
</file>

<file path=ppt/slideLayouts/_rels/slideLayout22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2.xml"/></Relationships>
</file>

<file path=ppt/slideLayouts/_rels/slideLayout22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3.xml"/></Relationships>
</file>

<file path=ppt/slideLayouts/_rels/slideLayout22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4.xml"/></Relationships>
</file>

<file path=ppt/slideLayouts/_rels/slideLayout22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5.xml"/></Relationships>
</file>

<file path=ppt/slideLayouts/_rels/slideLayout2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6.xml"/></Relationships>
</file>

<file path=ppt/slideLayouts/_rels/slideLayout2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7.xml"/></Relationships>
</file>

<file path=ppt/slideLayouts/_rels/slideLayout2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30.xml"/></Relationships>
</file>

<file path=ppt/slideLayouts/_rels/slideLayout23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31.xml"/></Relationships>
</file>

<file path=ppt/slideLayouts/_rels/slideLayout23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3.xml"/></Relationships>
</file>

<file path=ppt/slideLayouts/_rels/slideLayout23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4.xml"/></Relationships>
</file>

<file path=ppt/slideLayouts/_rels/slideLayout23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5.xml"/></Relationships>
</file>

<file path=ppt/slideLayouts/_rels/slideLayout23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6.xml"/></Relationships>
</file>

<file path=ppt/slideLayouts/_rels/slideLayout2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7.xml"/></Relationships>
</file>

<file path=ppt/slideLayouts/_rels/slideLayout23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8.xml"/></Relationships>
</file>

<file path=ppt/slideLayouts/_rels/slideLayout23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9.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0.xml"/></Relationships>
</file>

<file path=ppt/slideLayouts/_rels/slideLayout24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1.xml"/></Relationships>
</file>

<file path=ppt/slideLayouts/_rels/slideLayout24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2.xml"/></Relationships>
</file>

<file path=ppt/slideLayouts/_rels/slideLayout2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3.xml"/></Relationships>
</file>

<file path=ppt/slideLayouts/_rels/slideLayout24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4.xml"/></Relationships>
</file>

<file path=ppt/slideLayouts/_rels/slideLayout24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5.xml"/></Relationships>
</file>

<file path=ppt/slideLayouts/_rels/slideLayout24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6.xml"/></Relationships>
</file>

<file path=ppt/slideLayouts/_rels/slideLayout24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7.xml"/></Relationships>
</file>

<file path=ppt/slideLayouts/_rels/slideLayout2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8.xml"/></Relationships>
</file>

<file path=ppt/slideLayouts/_rels/slideLayout24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9.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0.xml"/></Relationships>
</file>

<file path=ppt/slideLayouts/_rels/slideLayout2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1.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252.xml"/><Relationship Id="rId4" Type="http://schemas.openxmlformats.org/officeDocument/2006/relationships/image" Target="../media/image3.png"/></Relationships>
</file>

<file path=ppt/slideLayouts/_rels/slideLayout25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3.xml"/></Relationships>
</file>

<file path=ppt/slideLayouts/_rels/slideLayout25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4.xml"/></Relationships>
</file>

<file path=ppt/slideLayouts/_rels/slideLayout25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5.xml"/></Relationships>
</file>

<file path=ppt/slideLayouts/_rels/slideLayout2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6.xml"/></Relationships>
</file>

<file path=ppt/slideLayouts/_rels/slideLayout2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7.xml"/></Relationships>
</file>

<file path=ppt/slideLayouts/_rels/slideLayout2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8.xml"/></Relationships>
</file>

<file path=ppt/slideLayouts/_rels/slideLayout2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0.xml"/></Relationships>
</file>

<file path=ppt/slideLayouts/_rels/slideLayout2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1.xml"/></Relationships>
</file>

<file path=ppt/slideLayouts/_rels/slideLayout2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2.xml"/></Relationships>
</file>

<file path=ppt/slideLayouts/_rels/slideLayout2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3.xml"/></Relationships>
</file>

<file path=ppt/slideLayouts/_rels/slideLayout2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4.xml"/></Relationships>
</file>

<file path=ppt/slideLayouts/_rels/slideLayout2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5.xml"/></Relationships>
</file>

<file path=ppt/slideLayouts/_rels/slideLayout2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6.xml"/></Relationships>
</file>

<file path=ppt/slideLayouts/_rels/slideLayout2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7.xml"/></Relationships>
</file>

<file path=ppt/slideLayouts/_rels/slideLayout2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8.xml"/></Relationships>
</file>

<file path=ppt/slideLayouts/_rels/slideLayout26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0.xml"/></Relationships>
</file>

<file path=ppt/slideLayouts/_rels/slideLayout27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1.xml"/></Relationships>
</file>

<file path=ppt/slideLayouts/_rels/slideLayout27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2.xml"/></Relationships>
</file>

<file path=ppt/slideLayouts/_rels/slideLayout27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3.xml"/></Relationships>
</file>

<file path=ppt/slideLayouts/_rels/slideLayout27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4.xml"/></Relationships>
</file>

<file path=ppt/slideLayouts/_rels/slideLayout27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5.xml"/></Relationships>
</file>

<file path=ppt/slideLayouts/_rels/slideLayout27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6.xml"/></Relationships>
</file>

<file path=ppt/slideLayouts/_rels/slideLayout27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7.xml"/></Relationships>
</file>

<file path=ppt/slideLayouts/_rels/slideLayout27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8.xml"/></Relationships>
</file>

<file path=ppt/slideLayouts/_rels/slideLayout27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0.xml"/></Relationships>
</file>

<file path=ppt/slideLayouts/_rels/slideLayout28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1.xml"/></Relationships>
</file>

<file path=ppt/slideLayouts/_rels/slideLayout28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2.xml"/></Relationships>
</file>

<file path=ppt/slideLayouts/_rels/slideLayout28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3.xml"/></Relationships>
</file>

<file path=ppt/slideLayouts/_rels/slideLayout28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4.xml"/></Relationships>
</file>

<file path=ppt/slideLayouts/_rels/slideLayout28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5.xml"/></Relationships>
</file>

<file path=ppt/slideLayouts/_rels/slideLayout28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6.xml"/></Relationships>
</file>

<file path=ppt/slideLayouts/_rels/slideLayout28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7.xml"/></Relationships>
</file>

<file path=ppt/slideLayouts/_rels/slideLayout28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8.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2.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3.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4.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5.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6.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8.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9.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0.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1.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2.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3.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4.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5.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6.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78.xml"/><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9.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0.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1.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2.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3.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4.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5.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6.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8.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9.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0.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1.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2.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3.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4.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5.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6.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Simple 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90034430"/>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May, 2016</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08532219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May, 2016</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8341922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9301236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7947556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028786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21259540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3320524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6583311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24 May, 2016</a:t>
            </a:fld>
            <a:endParaRPr lang="en-GB" dirty="0"/>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173576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 </a:t>
            </a:r>
            <a:br>
              <a:rPr lang="en-US" sz="7000" baseline="0" dirty="0" smtClean="0">
                <a:latin typeface="Franklin Gothic Book"/>
              </a:rPr>
            </a:br>
            <a:r>
              <a:rPr lang="en-US" sz="7000" baseline="0" dirty="0" smtClean="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47740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smtClean="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704884116"/>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07474004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49469391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75939375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80169764"/>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a:t>
            </a:r>
            <a:r>
              <a:rPr lang="en-GB" sz="1300" dirty="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57953902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a:t>
            </a:r>
            <a:r>
              <a:rPr lang="en-GB" sz="1300" dirty="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Tree>
    <p:extLst>
      <p:ext uri="{BB962C8B-B14F-4D97-AF65-F5344CB8AC3E}">
        <p14:creationId xmlns:p14="http://schemas.microsoft.com/office/powerpoint/2010/main" val="1959523981"/>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41285677"/>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Simple 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059084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May, 2016</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58819989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May, 2016</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6013631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2519361"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55110921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19263210"/>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 for charts, images, tables, smart</a:t>
            </a:r>
            <a:r>
              <a:rPr lang="en-US" sz="7000" baseline="0" dirty="0" smtClean="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3449429"/>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3605212"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335117567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7668170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440233989"/>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4803774" y="1803400"/>
            <a:ext cx="3603625" cy="46950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7230541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3984876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7782583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2519361"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20802146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1803400"/>
            <a:ext cx="2884486" cy="46767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24772059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1803400"/>
            <a:ext cx="2884486" cy="467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16831767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smtClean="0"/>
              <a:t>Click icon to insert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025265135"/>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dirty="0" smtClean="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dirty="0" smtClean="0"/>
              <a:t>Click to edit Master text styles</a:t>
            </a:r>
          </a:p>
        </p:txBody>
      </p:sp>
    </p:spTree>
    <p:extLst>
      <p:ext uri="{BB962C8B-B14F-4D97-AF65-F5344CB8AC3E}">
        <p14:creationId xmlns:p14="http://schemas.microsoft.com/office/powerpoint/2010/main" val="130291778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82500405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8383028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147507603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br>
              <a:rPr lang="en-US" sz="7000" baseline="0" dirty="0" smtClean="0">
                <a:latin typeface="Franklin Gothic Book"/>
              </a:rPr>
            </a:br>
            <a:r>
              <a:rPr lang="en-US" sz="7000" baseline="0" dirty="0" smtClean="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101657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9528489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032545"/>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500929"/>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br>
              <a:rPr lang="en-US" sz="7000" baseline="0" dirty="0" smtClean="0">
                <a:latin typeface="Franklin Gothic Book"/>
              </a:rPr>
            </a:br>
            <a:r>
              <a:rPr lang="en-US" sz="7000" baseline="0" dirty="0" smtClean="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28609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smtClean="0"/>
              <a:t>Click icon to insert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06601768"/>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24 May, 2016</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479031302"/>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24 May, 2016</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155644483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1263794596"/>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1103839808"/>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63496869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16388306"/>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90066906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217836830"/>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213737463"/>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24 May, 2016</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191447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smtClean="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smtClean="0"/>
              <a:t>Click to edit Master text styles</a:t>
            </a:r>
          </a:p>
        </p:txBody>
      </p:sp>
    </p:spTree>
    <p:extLst>
      <p:ext uri="{BB962C8B-B14F-4D97-AF65-F5344CB8AC3E}">
        <p14:creationId xmlns:p14="http://schemas.microsoft.com/office/powerpoint/2010/main" val="2627946920"/>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24 May, 2016</a:t>
            </a:fld>
            <a:endParaRPr lang="en-GB" dirty="0"/>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08738241"/>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24 May, 2016</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69313080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24 May, 2016</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18553421"/>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24 May, 2016</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037620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24 May, 2016</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55976712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24 May, 2016</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23664267"/>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May, 2016</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9495607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May, 2016</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08582971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2778168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4307702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10076243"/>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756872607"/>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74599299"/>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283966015"/>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698144523"/>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24 May, 2016</a:t>
            </a:fld>
            <a:endParaRPr lang="en-GB" dirty="0"/>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92793131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 </a:t>
            </a:r>
            <a:br>
              <a:rPr lang="en-US" sz="7000" baseline="0" dirty="0" smtClean="0">
                <a:latin typeface="Franklin Gothic Book"/>
              </a:rPr>
            </a:br>
            <a:r>
              <a:rPr lang="en-US" sz="7000" baseline="0" dirty="0" smtClean="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6355956"/>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295706261"/>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77434482"/>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38640802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8987419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70932786"/>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a:t>
            </a:r>
            <a:r>
              <a:rPr lang="en-GB" sz="1300" dirty="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388587145"/>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a:t>
            </a:r>
            <a:r>
              <a:rPr lang="en-GB" sz="1300" dirty="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Tree>
    <p:extLst>
      <p:ext uri="{BB962C8B-B14F-4D97-AF65-F5344CB8AC3E}">
        <p14:creationId xmlns:p14="http://schemas.microsoft.com/office/powerpoint/2010/main" val="1285530780"/>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8873880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Simple 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4417205"/>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May, 2016</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036602398"/>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May, 2016</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01975753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918577908"/>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 for charts, images, tables, smart</a:t>
            </a:r>
            <a:r>
              <a:rPr lang="en-US" sz="7000" baseline="0" dirty="0" smtClean="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9926405"/>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3605212"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1116714359"/>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818992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573622339"/>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59208343"/>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4803774" y="1803400"/>
            <a:ext cx="3603625" cy="46950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810365301"/>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4568121"/>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1898193155"/>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2519361"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1865671220"/>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1803400"/>
            <a:ext cx="2884486" cy="46767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2245081538"/>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smtClean="0"/>
              <a:t>Click icon to insert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855920396"/>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dirty="0" smtClean="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dirty="0" smtClean="0"/>
              <a:t>Click to edit Master text styles</a:t>
            </a:r>
          </a:p>
        </p:txBody>
      </p:sp>
    </p:spTree>
    <p:extLst>
      <p:ext uri="{BB962C8B-B14F-4D97-AF65-F5344CB8AC3E}">
        <p14:creationId xmlns:p14="http://schemas.microsoft.com/office/powerpoint/2010/main" val="2041878380"/>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777662863"/>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635950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br>
              <a:rPr lang="en-US" sz="7000" baseline="0" dirty="0" smtClean="0">
                <a:latin typeface="Franklin Gothic Book"/>
              </a:rPr>
            </a:br>
            <a:r>
              <a:rPr lang="en-US" sz="7000" baseline="0" dirty="0" smtClean="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923848"/>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3220841710"/>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br>
              <a:rPr lang="en-US" sz="7000" baseline="0" dirty="0" smtClean="0">
                <a:latin typeface="Franklin Gothic Book"/>
              </a:rPr>
            </a:br>
            <a:r>
              <a:rPr lang="en-US" sz="7000" baseline="0" dirty="0" smtClean="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7786844"/>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166246051"/>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6475510"/>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09198"/>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br>
              <a:rPr lang="en-US" sz="7000" baseline="0" dirty="0" smtClean="0">
                <a:latin typeface="Franklin Gothic Book"/>
              </a:rPr>
            </a:br>
            <a:r>
              <a:rPr lang="en-US" sz="7000" baseline="0" dirty="0" smtClean="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7027161"/>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24 May, 2016</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6432281"/>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24 May, 2016</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4144757999"/>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1556038330"/>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48922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May, 2016</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429779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8945174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25930207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864666741"/>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406540647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686366964"/>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77114122"/>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24 May, 2016</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98687126"/>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24 May, 2016</a:t>
            </a:fld>
            <a:endParaRPr lang="en-GB" dirty="0"/>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2161620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24 May, 2016</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66284081"/>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24 May, 2016</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369287497"/>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24 May, 2016</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842895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127221"/>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24 May, 2016</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177225917"/>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24 May, 2016</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9077804"/>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May, 2016</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0619454"/>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May, 2016</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55131784"/>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283029844"/>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231802654"/>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132401175"/>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9806383"/>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916509590"/>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87463852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549912"/>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24 May, 2016</a:t>
            </a:fld>
            <a:endParaRPr lang="en-GB" dirty="0"/>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840097733"/>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 </a:t>
            </a:r>
            <a:br>
              <a:rPr lang="en-US" sz="7000" baseline="0" dirty="0" smtClean="0">
                <a:latin typeface="Franklin Gothic Book"/>
              </a:rPr>
            </a:br>
            <a:r>
              <a:rPr lang="en-US" sz="7000" baseline="0" dirty="0" smtClean="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6864692"/>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41083931"/>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337366421"/>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783404923"/>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040496234"/>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a:t>
            </a:r>
            <a:r>
              <a:rPr lang="en-GB" sz="1300" dirty="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760372073"/>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a:t>
            </a:r>
            <a:r>
              <a:rPr lang="en-GB" sz="1300" dirty="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Tree>
    <p:extLst>
      <p:ext uri="{BB962C8B-B14F-4D97-AF65-F5344CB8AC3E}">
        <p14:creationId xmlns:p14="http://schemas.microsoft.com/office/powerpoint/2010/main" val="4121067681"/>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36543419"/>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 standard non-animated">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4893126"/>
            <a:ext cx="6291266" cy="727534"/>
          </a:xfrm>
        </p:spPr>
        <p:txBody>
          <a:bodyPr anchor="b">
            <a:normAutofit/>
          </a:bodyPr>
          <a:lstStyle>
            <a:lvl1pPr>
              <a:defRPr sz="3200" baseline="0"/>
            </a:lvl1pPr>
          </a:lstStyle>
          <a:p>
            <a:r>
              <a:rPr lang="en-US" dirty="0" smtClean="0"/>
              <a:t>Presentation title</a:t>
            </a:r>
            <a:endParaRPr lang="en-US" dirty="0"/>
          </a:p>
        </p:txBody>
      </p:sp>
      <p:sp>
        <p:nvSpPr>
          <p:cNvPr id="5"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419302977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br>
              <a:rPr lang="en-US" sz="7000" baseline="0" dirty="0" smtClean="0">
                <a:latin typeface="Franklin Gothic Book"/>
              </a:rPr>
            </a:br>
            <a:r>
              <a:rPr lang="en-US" sz="7000" baseline="0" dirty="0" smtClean="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087902"/>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290513"/>
            <a:ext cx="6391275" cy="635000"/>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966788" y="1546225"/>
            <a:ext cx="3656012" cy="5092700"/>
          </a:xfrm>
        </p:spPr>
        <p:txBody>
          <a:bodyPr/>
          <a:lstStyle/>
          <a:p>
            <a:pPr lvl="0"/>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AAB895D-EE4F-4776-AE15-5FBFA44D93AF}" type="datetime1">
              <a:rPr lang="en-GB"/>
              <a:pPr>
                <a:defRPr/>
              </a:pPr>
              <a:t>24/05/2016</a:t>
            </a:fld>
            <a:endParaRPr lang="en-GB"/>
          </a:p>
        </p:txBody>
      </p:sp>
    </p:spTree>
    <p:extLst>
      <p:ext uri="{BB962C8B-B14F-4D97-AF65-F5344CB8AC3E}">
        <p14:creationId xmlns:p14="http://schemas.microsoft.com/office/powerpoint/2010/main" val="1646289718"/>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r>
              <a:rPr lang="en-GB" smtClean="0"/>
              <a:t>EBRD Classification: </a:t>
            </a:r>
            <a:r>
              <a:rPr lang="en-GB" b="1" smtClean="0"/>
              <a:t> INTERNAL </a:t>
            </a:r>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756427377"/>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US" dirty="0" smtClean="0"/>
              <a:t>10 June 2015</a:t>
            </a:r>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851978475"/>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24 May,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solidFill>
                  <a:srgbClr val="FFFFFF"/>
                </a:solidFill>
                <a:latin typeface="Franklin Gothic Book"/>
              </a:rPr>
              <a:t>Simple layouts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4312656"/>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24 May,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09819103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24 May,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87918172"/>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24 May,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p:nvPr>
        </p:nvSpPr>
        <p:spPr>
          <a:xfrm>
            <a:off x="719138" y="1446213"/>
            <a:ext cx="3605212" cy="5033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415910877"/>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24 May,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solidFill>
                  <a:srgbClr val="FFFFFF"/>
                </a:solidFill>
                <a:latin typeface="Franklin Gothic Book"/>
              </a:rPr>
              <a:t>Layouts for charts, images, tables, smart art or video</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6154843"/>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24 May,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3605212"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921129285"/>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24 May,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719354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24 May, 2016</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69156850"/>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24 May,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smtClean="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677159867"/>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24 May,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331385886"/>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24 May,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15430600"/>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24 May,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smtClean="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728402507"/>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24 May,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2519361"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513502795"/>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24 May,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5535614" y="1803400"/>
            <a:ext cx="2884486" cy="467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775239912"/>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smtClean="0"/>
              <a:t>Click icon to insert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24 May,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454359574"/>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24 May,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smtClean="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smtClean="0"/>
              <a:t>Click to edit Master text styles</a:t>
            </a:r>
          </a:p>
        </p:txBody>
      </p:sp>
    </p:spTree>
    <p:extLst>
      <p:ext uri="{BB962C8B-B14F-4D97-AF65-F5344CB8AC3E}">
        <p14:creationId xmlns:p14="http://schemas.microsoft.com/office/powerpoint/2010/main" val="1939447508"/>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24 May,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160886778"/>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24 May,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2942994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24 May, 2016</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4116465418"/>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24 May,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1074761627"/>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24 May,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solidFill>
                  <a:srgbClr val="FFFFFF"/>
                </a:solidFill>
                <a:latin typeface="Franklin Gothic Book"/>
              </a:rPr>
              <a:t>Layouts for</a:t>
            </a:r>
            <a:br>
              <a:rPr lang="en-US" sz="7000" dirty="0" smtClean="0">
                <a:solidFill>
                  <a:srgbClr val="FFFFFF"/>
                </a:solidFill>
                <a:latin typeface="Franklin Gothic Book"/>
              </a:rPr>
            </a:br>
            <a:r>
              <a:rPr lang="en-US" sz="7000" dirty="0" smtClean="0">
                <a:solidFill>
                  <a:srgbClr val="FFFFFF"/>
                </a:solidFill>
                <a:latin typeface="Franklin Gothic Book"/>
              </a:rPr>
              <a:t>complex text</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9826292"/>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24 May,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969943323"/>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24 May,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743209"/>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24 May,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65762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24 May,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solidFill>
                  <a:srgbClr val="FFFFFF"/>
                </a:solidFill>
                <a:latin typeface="Franklin Gothic Book"/>
              </a:rPr>
              <a:t>Layouts for</a:t>
            </a:r>
            <a:br>
              <a:rPr lang="en-US" sz="7000" dirty="0" smtClean="0">
                <a:solidFill>
                  <a:srgbClr val="FFFFFF"/>
                </a:solidFill>
                <a:latin typeface="Franklin Gothic Book"/>
              </a:rPr>
            </a:br>
            <a:r>
              <a:rPr lang="en-US" sz="7000" dirty="0" smtClean="0">
                <a:solidFill>
                  <a:srgbClr val="FFFFFF"/>
                </a:solidFill>
                <a:latin typeface="Franklin Gothic Book"/>
              </a:rPr>
              <a:t>images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0954544"/>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24 May,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85348638"/>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24 May,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2916026640"/>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24 May,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8525"/>
            <a:ext cx="3603625"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smtClean="0"/>
              <a:t>Click to edit Master text styles</a:t>
            </a:r>
          </a:p>
        </p:txBody>
      </p:sp>
    </p:spTree>
    <p:extLst>
      <p:ext uri="{BB962C8B-B14F-4D97-AF65-F5344CB8AC3E}">
        <p14:creationId xmlns:p14="http://schemas.microsoft.com/office/powerpoint/2010/main" val="844318392"/>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24 May,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19138" y="2168525"/>
            <a:ext cx="5181600" cy="431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0612885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smtClean="0"/>
              <a:t>Click to edit Master text styles</a:t>
            </a:r>
          </a:p>
        </p:txBody>
      </p:sp>
    </p:spTree>
    <p:extLst>
      <p:ext uri="{BB962C8B-B14F-4D97-AF65-F5344CB8AC3E}">
        <p14:creationId xmlns:p14="http://schemas.microsoft.com/office/powerpoint/2010/main" val="3522794092"/>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24 May,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679405019"/>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24 May,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604960696"/>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24 May,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3059893263"/>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24 May,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034556597"/>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24 May,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1695213218"/>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solidFill>
                  <a:srgbClr val="00539B"/>
                </a:solidFill>
              </a:rPr>
              <a:pPr/>
              <a:t>24 May, 2016</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790953484"/>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solidFill>
                  <a:srgbClr val="00539B"/>
                </a:solidFill>
              </a:rPr>
              <a:pPr/>
              <a:t>24 May, 2016</a:t>
            </a:fld>
            <a:endParaRPr lang="en-GB" dirty="0">
              <a:solidFill>
                <a:srgbClr val="00539B"/>
              </a:solidFill>
            </a:endParaRPr>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56878802"/>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solidFill>
                  <a:srgbClr val="00539B"/>
                </a:solidFill>
              </a:rPr>
              <a:pPr/>
              <a:t>24 May, 2016</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000760273"/>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solidFill>
                  <a:srgbClr val="00539B"/>
                </a:solidFill>
              </a:rPr>
              <a:pPr/>
              <a:t>24 May, 2016</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189300957"/>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solidFill>
                  <a:srgbClr val="00539B"/>
                </a:solidFill>
              </a:rPr>
              <a:pPr/>
              <a:t>24 May, 2016</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85679118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49936513"/>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24 May, 2016</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513256246"/>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24 May, 2016</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338520645"/>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24 May,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42325712"/>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24 May,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936614376"/>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24 May,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048801736"/>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24 May,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84398887"/>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24 May,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563324369"/>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24 May,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9059009"/>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24 May,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6977661"/>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24 May,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52984593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546864730"/>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solidFill>
                  <a:srgbClr val="00539B"/>
                </a:solidFill>
              </a:rPr>
              <a:pPr/>
              <a:t>24 May, 2016</a:t>
            </a:fld>
            <a:endParaRPr lang="en-GB" dirty="0">
              <a:solidFill>
                <a:srgbClr val="00539B"/>
              </a:solidFill>
            </a:endParaRPr>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851875123"/>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24 May,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solidFill>
                  <a:srgbClr val="FFFFFF"/>
                </a:solidFill>
                <a:latin typeface="Franklin Gothic Book"/>
              </a:rPr>
              <a:t>Layouts for </a:t>
            </a:r>
            <a:br>
              <a:rPr lang="en-US" sz="7000" dirty="0" smtClean="0">
                <a:solidFill>
                  <a:srgbClr val="FFFFFF"/>
                </a:solidFill>
                <a:latin typeface="Franklin Gothic Book"/>
              </a:rPr>
            </a:br>
            <a:r>
              <a:rPr lang="en-US" sz="7000" dirty="0" smtClean="0">
                <a:solidFill>
                  <a:srgbClr val="FFFFFF"/>
                </a:solidFill>
                <a:latin typeface="Franklin Gothic Book"/>
              </a:rPr>
              <a:t>case studies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7510862"/>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24 May,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1777689571"/>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24 May,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06471747"/>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24 May,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935247219"/>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24 May,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217150317"/>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24 May,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solidFill>
                  <a:srgbClr val="FFFFFF"/>
                </a:solidFill>
                <a:latin typeface="Franklin Gothic Book"/>
                <a:cs typeface="Franklin Gothic Book"/>
              </a:rPr>
              <a:t>Project </a:t>
            </a:r>
            <a:r>
              <a:rPr lang="en-GB" sz="1300" dirty="0" smtClean="0">
                <a:solidFill>
                  <a:srgbClr val="FFFFFF"/>
                </a:solidFill>
                <a:latin typeface="Franklin Gothic Book"/>
                <a:cs typeface="Franklin Gothic Book"/>
              </a:rPr>
              <a:t>Summary</a:t>
            </a:r>
            <a:endParaRPr lang="en-GB" sz="1300" dirty="0">
              <a:solidFill>
                <a:srgbClr val="FFFFFF"/>
              </a:solidFill>
              <a:latin typeface="Franklin Gothic Book"/>
              <a:cs typeface="Franklin Gothic Book"/>
            </a:endParaRP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2475915079"/>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24 May,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solidFill>
                  <a:srgbClr val="FFFFFF"/>
                </a:solidFill>
                <a:latin typeface="Franklin Gothic Book"/>
                <a:cs typeface="Franklin Gothic Book"/>
              </a:rPr>
              <a:t>Project </a:t>
            </a:r>
            <a:r>
              <a:rPr lang="en-GB" sz="1300" dirty="0" smtClean="0">
                <a:solidFill>
                  <a:srgbClr val="FFFFFF"/>
                </a:solidFill>
                <a:latin typeface="Franklin Gothic Book"/>
                <a:cs typeface="Franklin Gothic Book"/>
              </a:rPr>
              <a:t>Summary</a:t>
            </a:r>
            <a:endParaRPr lang="en-GB" sz="1300" dirty="0">
              <a:solidFill>
                <a:srgbClr val="FFFFFF"/>
              </a:solidFill>
              <a:latin typeface="Franklin Gothic Book"/>
              <a:cs typeface="Franklin Gothic Book"/>
            </a:endParaRP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solidFill>
                <a:srgbClr val="FFFFFF"/>
              </a:solidFill>
            </a:endParaRPr>
          </a:p>
        </p:txBody>
      </p:sp>
    </p:spTree>
    <p:extLst>
      <p:ext uri="{BB962C8B-B14F-4D97-AF65-F5344CB8AC3E}">
        <p14:creationId xmlns:p14="http://schemas.microsoft.com/office/powerpoint/2010/main" val="1376028591"/>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en-US" noProof="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solidFill>
                  <a:srgbClr val="00539B"/>
                </a:solidFill>
              </a:rPr>
              <a:pPr/>
              <a:t>24 May,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2285656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041529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May, 2016</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9335530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38925806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50989482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16054908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24 May, 2016</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850661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24 May, 2016</a:t>
            </a:fld>
            <a:endParaRPr lang="en-GB" dirty="0"/>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73306780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24 May, 2016</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64162363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24 May, 2016</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5564818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24 May, 2016</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92660130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24 May, 2016</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2911962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24 May, 2016</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628939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1997262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May, 2016</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588225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May, 2016</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8005899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9391560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7849550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0882206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3901676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6433486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3335784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24 May, 2016</a:t>
            </a:fld>
            <a:endParaRPr lang="en-GB" dirty="0"/>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9305626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 </a:t>
            </a:r>
            <a:br>
              <a:rPr lang="en-US" sz="7000" baseline="0" dirty="0" smtClean="0">
                <a:latin typeface="Franklin Gothic Book"/>
              </a:rPr>
            </a:br>
            <a:r>
              <a:rPr lang="en-US" sz="7000" baseline="0" dirty="0" smtClean="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3844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 for charts, images, tables, smart</a:t>
            </a:r>
            <a:r>
              <a:rPr lang="en-US" sz="7000" baseline="0" dirty="0" smtClean="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72785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126570746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54435032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41013275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6030550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a:t>
            </a:r>
            <a:r>
              <a:rPr lang="en-GB" sz="1300" dirty="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262758836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a:t>
            </a:r>
            <a:r>
              <a:rPr lang="en-GB" sz="1300" dirty="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Tree>
    <p:extLst>
      <p:ext uri="{BB962C8B-B14F-4D97-AF65-F5344CB8AC3E}">
        <p14:creationId xmlns:p14="http://schemas.microsoft.com/office/powerpoint/2010/main" val="70469326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May, 2016</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5037136"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118223" y="2160587"/>
            <a:ext cx="2521347" cy="3779411"/>
          </a:xfrm>
          <a:prstGeom prst="roundRect">
            <a:avLst>
              <a:gd name="adj" fmla="val 10702"/>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120709574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926529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19859" y="292100"/>
            <a:ext cx="6390542" cy="635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967154" y="1546225"/>
            <a:ext cx="3661997" cy="2392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769827" y="1546225"/>
            <a:ext cx="3663462" cy="2392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967154" y="4090988"/>
            <a:ext cx="3661997" cy="2393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769827" y="4090988"/>
            <a:ext cx="3663462" cy="2393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dirty="0" smtClean="0"/>
              <a:t>10 June 2015</a:t>
            </a:r>
            <a:endParaRPr lang="en-US" altLang="en-US" dirty="0"/>
          </a:p>
        </p:txBody>
      </p:sp>
    </p:spTree>
    <p:extLst>
      <p:ext uri="{BB962C8B-B14F-4D97-AF65-F5344CB8AC3E}">
        <p14:creationId xmlns:p14="http://schemas.microsoft.com/office/powerpoint/2010/main" val="4456513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477250" y="6429375"/>
            <a:ext cx="473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1"/>
                </a:solidFill>
                <a:latin typeface="Arial" charset="0"/>
                <a:cs typeface="Arial" charset="0"/>
              </a:defRPr>
            </a:lvl1pPr>
            <a:lvl2pPr marL="742950" indent="-285750" eaLnBrk="0" hangingPunct="0">
              <a:defRPr sz="1200">
                <a:solidFill>
                  <a:schemeClr val="bg1"/>
                </a:solidFill>
                <a:latin typeface="Arial" charset="0"/>
                <a:cs typeface="Arial" charset="0"/>
              </a:defRPr>
            </a:lvl2pPr>
            <a:lvl3pPr marL="1143000" indent="-228600" eaLnBrk="0" hangingPunct="0">
              <a:defRPr sz="1200">
                <a:solidFill>
                  <a:schemeClr val="bg1"/>
                </a:solidFill>
                <a:latin typeface="Arial" charset="0"/>
                <a:cs typeface="Arial" charset="0"/>
              </a:defRPr>
            </a:lvl3pPr>
            <a:lvl4pPr marL="1600200" indent="-228600" eaLnBrk="0" hangingPunct="0">
              <a:defRPr sz="1200">
                <a:solidFill>
                  <a:schemeClr val="bg1"/>
                </a:solidFill>
                <a:latin typeface="Arial" charset="0"/>
                <a:cs typeface="Arial" charset="0"/>
              </a:defRPr>
            </a:lvl4pPr>
            <a:lvl5pPr marL="2057400" indent="-228600" eaLnBrk="0" hangingPunct="0">
              <a:defRPr sz="1200">
                <a:solidFill>
                  <a:schemeClr val="bg1"/>
                </a:solidFill>
                <a:latin typeface="Arial" charset="0"/>
                <a:cs typeface="Arial" charset="0"/>
              </a:defRPr>
            </a:lvl5pPr>
            <a:lvl6pPr marL="2514600" indent="-228600" eaLnBrk="0" fontAlgn="base" hangingPunct="0">
              <a:spcBef>
                <a:spcPct val="0"/>
              </a:spcBef>
              <a:spcAft>
                <a:spcPct val="0"/>
              </a:spcAft>
              <a:defRPr sz="1200">
                <a:solidFill>
                  <a:schemeClr val="bg1"/>
                </a:solidFill>
                <a:latin typeface="Arial" charset="0"/>
                <a:cs typeface="Arial" charset="0"/>
              </a:defRPr>
            </a:lvl6pPr>
            <a:lvl7pPr marL="2971800" indent="-228600" eaLnBrk="0" fontAlgn="base" hangingPunct="0">
              <a:spcBef>
                <a:spcPct val="0"/>
              </a:spcBef>
              <a:spcAft>
                <a:spcPct val="0"/>
              </a:spcAft>
              <a:defRPr sz="1200">
                <a:solidFill>
                  <a:schemeClr val="bg1"/>
                </a:solidFill>
                <a:latin typeface="Arial" charset="0"/>
                <a:cs typeface="Arial" charset="0"/>
              </a:defRPr>
            </a:lvl7pPr>
            <a:lvl8pPr marL="3429000" indent="-228600" eaLnBrk="0" fontAlgn="base" hangingPunct="0">
              <a:spcBef>
                <a:spcPct val="0"/>
              </a:spcBef>
              <a:spcAft>
                <a:spcPct val="0"/>
              </a:spcAft>
              <a:defRPr sz="1200">
                <a:solidFill>
                  <a:schemeClr val="bg1"/>
                </a:solidFill>
                <a:latin typeface="Arial" charset="0"/>
                <a:cs typeface="Arial" charset="0"/>
              </a:defRPr>
            </a:lvl8pPr>
            <a:lvl9pPr marL="3886200" indent="-228600" eaLnBrk="0" fontAlgn="base" hangingPunct="0">
              <a:spcBef>
                <a:spcPct val="0"/>
              </a:spcBef>
              <a:spcAft>
                <a:spcPct val="0"/>
              </a:spcAft>
              <a:defRPr sz="1200">
                <a:solidFill>
                  <a:schemeClr val="bg1"/>
                </a:solidFill>
                <a:latin typeface="Arial" charset="0"/>
                <a:cs typeface="Arial" charset="0"/>
              </a:defRPr>
            </a:lvl9pPr>
          </a:lstStyle>
          <a:p>
            <a:pPr eaLnBrk="1" hangingPunct="1">
              <a:defRPr/>
            </a:pPr>
            <a:fld id="{7DDEA82F-10DE-4741-9C78-460A78E0B4F1}" type="slidenum">
              <a:rPr lang="en-GB" smtClean="0"/>
              <a:pPr eaLnBrk="1" hangingPunct="1">
                <a:defRPr/>
              </a:pPr>
              <a:t>‹#›</a:t>
            </a:fld>
            <a:endParaRPr lang="en-GB" smtClean="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78946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3605212"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53787825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9859" y="292100"/>
            <a:ext cx="6390542" cy="635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67154" y="1546225"/>
            <a:ext cx="3661997"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9827" y="1546225"/>
            <a:ext cx="3663462"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smtClean="0"/>
              <a:t>10 June 2015</a:t>
            </a:r>
            <a:endParaRPr lang="en-US" altLang="en-US" dirty="0"/>
          </a:p>
        </p:txBody>
      </p:sp>
    </p:spTree>
    <p:extLst>
      <p:ext uri="{BB962C8B-B14F-4D97-AF65-F5344CB8AC3E}">
        <p14:creationId xmlns:p14="http://schemas.microsoft.com/office/powerpoint/2010/main" val="4391336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Simple 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703830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May, 2016</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6390301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May, 2016</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21472076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May, 2016</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603656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 for charts, images, tables, smart</a:t>
            </a:r>
            <a:r>
              <a:rPr lang="en-US" sz="7000" baseline="0" dirty="0" smtClean="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150610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3605212"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96335229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35979283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93772465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4803774" y="1803400"/>
            <a:ext cx="3603625" cy="46950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8781554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01654368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6608040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44924785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2519361"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180417687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1803400"/>
            <a:ext cx="2884486" cy="46767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342189448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smtClean="0"/>
              <a:t>Click icon to insert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82233971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dirty="0" smtClean="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dirty="0" smtClean="0"/>
              <a:t>Click to edit Master text styles</a:t>
            </a:r>
          </a:p>
        </p:txBody>
      </p:sp>
    </p:spTree>
    <p:extLst>
      <p:ext uri="{BB962C8B-B14F-4D97-AF65-F5344CB8AC3E}">
        <p14:creationId xmlns:p14="http://schemas.microsoft.com/office/powerpoint/2010/main" val="146035049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3270665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96119623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33518101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br>
              <a:rPr lang="en-US" sz="7000" baseline="0" dirty="0" smtClean="0">
                <a:latin typeface="Franklin Gothic Book"/>
              </a:rPr>
            </a:br>
            <a:r>
              <a:rPr lang="en-US" sz="7000" baseline="0" dirty="0" smtClean="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20977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smtClean="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402055418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34713735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57029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886885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May, 2016</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br>
              <a:rPr lang="en-US" sz="7000" baseline="0" dirty="0" smtClean="0">
                <a:latin typeface="Franklin Gothic Book"/>
              </a:rPr>
            </a:br>
            <a:r>
              <a:rPr lang="en-US" sz="7000" baseline="0" dirty="0" smtClean="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586311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24 May, 2016</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4560240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24 May, 2016</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93898539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168562637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212402706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31063390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139275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May, 2016</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4803774" y="1803400"/>
            <a:ext cx="3603625" cy="46950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55583906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24 May, 2016</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85984042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21428138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24 May, 2016</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45268989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24 May, 2016</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77882734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24 May, 2016</a:t>
            </a:fld>
            <a:endParaRPr lang="en-GB" dirty="0"/>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06559403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24 May, 2016</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12791087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24 May, 2016</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2106144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24 May, 2016</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0727255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24 May, 2016</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5640126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24 May, 2016</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2222462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w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9" Type="http://schemas.openxmlformats.org/officeDocument/2006/relationships/slideLayout" Target="../slideLayouts/slideLayout99.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42" Type="http://schemas.openxmlformats.org/officeDocument/2006/relationships/slideLayout" Target="../slideLayouts/slideLayout102.xml"/><Relationship Id="rId47" Type="http://schemas.openxmlformats.org/officeDocument/2006/relationships/slideLayout" Target="../slideLayouts/slideLayout107.xml"/><Relationship Id="rId50" Type="http://schemas.openxmlformats.org/officeDocument/2006/relationships/slideLayout" Target="../slideLayouts/slideLayout110.xml"/><Relationship Id="rId55" Type="http://schemas.openxmlformats.org/officeDocument/2006/relationships/slideLayout" Target="../slideLayouts/slideLayout115.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 Id="rId46" Type="http://schemas.openxmlformats.org/officeDocument/2006/relationships/slideLayout" Target="../slideLayouts/slideLayout106.xml"/><Relationship Id="rId59" Type="http://schemas.openxmlformats.org/officeDocument/2006/relationships/image" Target="../media/image4.png"/><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41" Type="http://schemas.openxmlformats.org/officeDocument/2006/relationships/slideLayout" Target="../slideLayouts/slideLayout101.xml"/><Relationship Id="rId54" Type="http://schemas.openxmlformats.org/officeDocument/2006/relationships/slideLayout" Target="../slideLayouts/slideLayout114.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40" Type="http://schemas.openxmlformats.org/officeDocument/2006/relationships/slideLayout" Target="../slideLayouts/slideLayout100.xml"/><Relationship Id="rId45" Type="http://schemas.openxmlformats.org/officeDocument/2006/relationships/slideLayout" Target="../slideLayouts/slideLayout105.xml"/><Relationship Id="rId53" Type="http://schemas.openxmlformats.org/officeDocument/2006/relationships/slideLayout" Target="../slideLayouts/slideLayout113.xml"/><Relationship Id="rId58" Type="http://schemas.openxmlformats.org/officeDocument/2006/relationships/tags" Target="../tags/tag58.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49" Type="http://schemas.openxmlformats.org/officeDocument/2006/relationships/slideLayout" Target="../slideLayouts/slideLayout109.xml"/><Relationship Id="rId57" Type="http://schemas.openxmlformats.org/officeDocument/2006/relationships/theme" Target="../theme/theme2.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4" Type="http://schemas.openxmlformats.org/officeDocument/2006/relationships/slideLayout" Target="../slideLayouts/slideLayout104.xml"/><Relationship Id="rId52" Type="http://schemas.openxmlformats.org/officeDocument/2006/relationships/slideLayout" Target="../slideLayouts/slideLayout112.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 Id="rId43" Type="http://schemas.openxmlformats.org/officeDocument/2006/relationships/slideLayout" Target="../slideLayouts/slideLayout103.xml"/><Relationship Id="rId48" Type="http://schemas.openxmlformats.org/officeDocument/2006/relationships/slideLayout" Target="../slideLayouts/slideLayout108.xml"/><Relationship Id="rId56" Type="http://schemas.openxmlformats.org/officeDocument/2006/relationships/slideLayout" Target="../slideLayouts/slideLayout116.xml"/><Relationship Id="rId8" Type="http://schemas.openxmlformats.org/officeDocument/2006/relationships/slideLayout" Target="../slideLayouts/slideLayout68.xml"/><Relationship Id="rId51" Type="http://schemas.openxmlformats.org/officeDocument/2006/relationships/slideLayout" Target="../slideLayouts/slideLayout111.xml"/><Relationship Id="rId3" Type="http://schemas.openxmlformats.org/officeDocument/2006/relationships/slideLayout" Target="../slideLayouts/slideLayout6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9" Type="http://schemas.openxmlformats.org/officeDocument/2006/relationships/slideLayout" Target="../slideLayouts/slideLayout155.xml"/><Relationship Id="rId21" Type="http://schemas.openxmlformats.org/officeDocument/2006/relationships/slideLayout" Target="../slideLayouts/slideLayout137.xml"/><Relationship Id="rId34" Type="http://schemas.openxmlformats.org/officeDocument/2006/relationships/slideLayout" Target="../slideLayouts/slideLayout150.xml"/><Relationship Id="rId42" Type="http://schemas.openxmlformats.org/officeDocument/2006/relationships/slideLayout" Target="../slideLayouts/slideLayout158.xml"/><Relationship Id="rId47" Type="http://schemas.openxmlformats.org/officeDocument/2006/relationships/slideLayout" Target="../slideLayouts/slideLayout163.xml"/><Relationship Id="rId50" Type="http://schemas.openxmlformats.org/officeDocument/2006/relationships/slideLayout" Target="../slideLayouts/slideLayout166.xml"/><Relationship Id="rId55" Type="http://schemas.openxmlformats.org/officeDocument/2006/relationships/slideLayout" Target="../slideLayouts/slideLayout171.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33" Type="http://schemas.openxmlformats.org/officeDocument/2006/relationships/slideLayout" Target="../slideLayouts/slideLayout149.xml"/><Relationship Id="rId38" Type="http://schemas.openxmlformats.org/officeDocument/2006/relationships/slideLayout" Target="../slideLayouts/slideLayout154.xml"/><Relationship Id="rId46" Type="http://schemas.openxmlformats.org/officeDocument/2006/relationships/slideLayout" Target="../slideLayouts/slideLayout162.xml"/><Relationship Id="rId59" Type="http://schemas.openxmlformats.org/officeDocument/2006/relationships/image" Target="../media/image5.png"/><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41" Type="http://schemas.openxmlformats.org/officeDocument/2006/relationships/slideLayout" Target="../slideLayouts/slideLayout157.xml"/><Relationship Id="rId54" Type="http://schemas.openxmlformats.org/officeDocument/2006/relationships/slideLayout" Target="../slideLayouts/slideLayout170.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32" Type="http://schemas.openxmlformats.org/officeDocument/2006/relationships/slideLayout" Target="../slideLayouts/slideLayout148.xml"/><Relationship Id="rId37" Type="http://schemas.openxmlformats.org/officeDocument/2006/relationships/slideLayout" Target="../slideLayouts/slideLayout153.xml"/><Relationship Id="rId40" Type="http://schemas.openxmlformats.org/officeDocument/2006/relationships/slideLayout" Target="../slideLayouts/slideLayout156.xml"/><Relationship Id="rId45" Type="http://schemas.openxmlformats.org/officeDocument/2006/relationships/slideLayout" Target="../slideLayouts/slideLayout161.xml"/><Relationship Id="rId53" Type="http://schemas.openxmlformats.org/officeDocument/2006/relationships/slideLayout" Target="../slideLayouts/slideLayout169.xml"/><Relationship Id="rId58" Type="http://schemas.openxmlformats.org/officeDocument/2006/relationships/tags" Target="../tags/tag115.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36" Type="http://schemas.openxmlformats.org/officeDocument/2006/relationships/slideLayout" Target="../slideLayouts/slideLayout152.xml"/><Relationship Id="rId49" Type="http://schemas.openxmlformats.org/officeDocument/2006/relationships/slideLayout" Target="../slideLayouts/slideLayout165.xml"/><Relationship Id="rId57" Type="http://schemas.openxmlformats.org/officeDocument/2006/relationships/theme" Target="../theme/theme3.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31" Type="http://schemas.openxmlformats.org/officeDocument/2006/relationships/slideLayout" Target="../slideLayouts/slideLayout147.xml"/><Relationship Id="rId44" Type="http://schemas.openxmlformats.org/officeDocument/2006/relationships/slideLayout" Target="../slideLayouts/slideLayout160.xml"/><Relationship Id="rId52" Type="http://schemas.openxmlformats.org/officeDocument/2006/relationships/slideLayout" Target="../slideLayouts/slideLayout168.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slideLayout" Target="../slideLayouts/slideLayout146.xml"/><Relationship Id="rId35" Type="http://schemas.openxmlformats.org/officeDocument/2006/relationships/slideLayout" Target="../slideLayouts/slideLayout151.xml"/><Relationship Id="rId43" Type="http://schemas.openxmlformats.org/officeDocument/2006/relationships/slideLayout" Target="../slideLayouts/slideLayout159.xml"/><Relationship Id="rId48" Type="http://schemas.openxmlformats.org/officeDocument/2006/relationships/slideLayout" Target="../slideLayouts/slideLayout164.xml"/><Relationship Id="rId56" Type="http://schemas.openxmlformats.org/officeDocument/2006/relationships/slideLayout" Target="../slideLayouts/slideLayout172.xml"/><Relationship Id="rId8" Type="http://schemas.openxmlformats.org/officeDocument/2006/relationships/slideLayout" Target="../slideLayouts/slideLayout124.xml"/><Relationship Id="rId51" Type="http://schemas.openxmlformats.org/officeDocument/2006/relationships/slideLayout" Target="../slideLayouts/slideLayout167.xml"/><Relationship Id="rId3" Type="http://schemas.openxmlformats.org/officeDocument/2006/relationships/slideLayout" Target="../slideLayouts/slideLayout11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85.xml"/><Relationship Id="rId18" Type="http://schemas.openxmlformats.org/officeDocument/2006/relationships/slideLayout" Target="../slideLayouts/slideLayout190.xml"/><Relationship Id="rId26" Type="http://schemas.openxmlformats.org/officeDocument/2006/relationships/slideLayout" Target="../slideLayouts/slideLayout198.xml"/><Relationship Id="rId39" Type="http://schemas.openxmlformats.org/officeDocument/2006/relationships/slideLayout" Target="../slideLayouts/slideLayout211.xml"/><Relationship Id="rId21" Type="http://schemas.openxmlformats.org/officeDocument/2006/relationships/slideLayout" Target="../slideLayouts/slideLayout193.xml"/><Relationship Id="rId34" Type="http://schemas.openxmlformats.org/officeDocument/2006/relationships/slideLayout" Target="../slideLayouts/slideLayout206.xml"/><Relationship Id="rId42" Type="http://schemas.openxmlformats.org/officeDocument/2006/relationships/slideLayout" Target="../slideLayouts/slideLayout214.xml"/><Relationship Id="rId47" Type="http://schemas.openxmlformats.org/officeDocument/2006/relationships/slideLayout" Target="../slideLayouts/slideLayout219.xml"/><Relationship Id="rId50" Type="http://schemas.openxmlformats.org/officeDocument/2006/relationships/slideLayout" Target="../slideLayouts/slideLayout222.xml"/><Relationship Id="rId55" Type="http://schemas.openxmlformats.org/officeDocument/2006/relationships/slideLayout" Target="../slideLayouts/slideLayout227.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5" Type="http://schemas.openxmlformats.org/officeDocument/2006/relationships/slideLayout" Target="../slideLayouts/slideLayout197.xml"/><Relationship Id="rId33" Type="http://schemas.openxmlformats.org/officeDocument/2006/relationships/slideLayout" Target="../slideLayouts/slideLayout205.xml"/><Relationship Id="rId38" Type="http://schemas.openxmlformats.org/officeDocument/2006/relationships/slideLayout" Target="../slideLayouts/slideLayout210.xml"/><Relationship Id="rId46" Type="http://schemas.openxmlformats.org/officeDocument/2006/relationships/slideLayout" Target="../slideLayouts/slideLayout218.xml"/><Relationship Id="rId59" Type="http://schemas.openxmlformats.org/officeDocument/2006/relationships/image" Target="../media/image6.png"/><Relationship Id="rId2" Type="http://schemas.openxmlformats.org/officeDocument/2006/relationships/slideLayout" Target="../slideLayouts/slideLayout174.xml"/><Relationship Id="rId16" Type="http://schemas.openxmlformats.org/officeDocument/2006/relationships/slideLayout" Target="../slideLayouts/slideLayout188.xml"/><Relationship Id="rId20" Type="http://schemas.openxmlformats.org/officeDocument/2006/relationships/slideLayout" Target="../slideLayouts/slideLayout192.xml"/><Relationship Id="rId29" Type="http://schemas.openxmlformats.org/officeDocument/2006/relationships/slideLayout" Target="../slideLayouts/slideLayout201.xml"/><Relationship Id="rId41" Type="http://schemas.openxmlformats.org/officeDocument/2006/relationships/slideLayout" Target="../slideLayouts/slideLayout213.xml"/><Relationship Id="rId54" Type="http://schemas.openxmlformats.org/officeDocument/2006/relationships/slideLayout" Target="../slideLayouts/slideLayout226.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24" Type="http://schemas.openxmlformats.org/officeDocument/2006/relationships/slideLayout" Target="../slideLayouts/slideLayout196.xml"/><Relationship Id="rId32" Type="http://schemas.openxmlformats.org/officeDocument/2006/relationships/slideLayout" Target="../slideLayouts/slideLayout204.xml"/><Relationship Id="rId37" Type="http://schemas.openxmlformats.org/officeDocument/2006/relationships/slideLayout" Target="../slideLayouts/slideLayout209.xml"/><Relationship Id="rId40" Type="http://schemas.openxmlformats.org/officeDocument/2006/relationships/slideLayout" Target="../slideLayouts/slideLayout212.xml"/><Relationship Id="rId45" Type="http://schemas.openxmlformats.org/officeDocument/2006/relationships/slideLayout" Target="../slideLayouts/slideLayout217.xml"/><Relationship Id="rId53" Type="http://schemas.openxmlformats.org/officeDocument/2006/relationships/slideLayout" Target="../slideLayouts/slideLayout225.xml"/><Relationship Id="rId58" Type="http://schemas.openxmlformats.org/officeDocument/2006/relationships/tags" Target="../tags/tag172.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23" Type="http://schemas.openxmlformats.org/officeDocument/2006/relationships/slideLayout" Target="../slideLayouts/slideLayout195.xml"/><Relationship Id="rId28" Type="http://schemas.openxmlformats.org/officeDocument/2006/relationships/slideLayout" Target="../slideLayouts/slideLayout200.xml"/><Relationship Id="rId36" Type="http://schemas.openxmlformats.org/officeDocument/2006/relationships/slideLayout" Target="../slideLayouts/slideLayout208.xml"/><Relationship Id="rId49" Type="http://schemas.openxmlformats.org/officeDocument/2006/relationships/slideLayout" Target="../slideLayouts/slideLayout221.xml"/><Relationship Id="rId57" Type="http://schemas.openxmlformats.org/officeDocument/2006/relationships/theme" Target="../theme/theme4.xml"/><Relationship Id="rId10" Type="http://schemas.openxmlformats.org/officeDocument/2006/relationships/slideLayout" Target="../slideLayouts/slideLayout182.xml"/><Relationship Id="rId19" Type="http://schemas.openxmlformats.org/officeDocument/2006/relationships/slideLayout" Target="../slideLayouts/slideLayout191.xml"/><Relationship Id="rId31" Type="http://schemas.openxmlformats.org/officeDocument/2006/relationships/slideLayout" Target="../slideLayouts/slideLayout203.xml"/><Relationship Id="rId44" Type="http://schemas.openxmlformats.org/officeDocument/2006/relationships/slideLayout" Target="../slideLayouts/slideLayout216.xml"/><Relationship Id="rId52" Type="http://schemas.openxmlformats.org/officeDocument/2006/relationships/slideLayout" Target="../slideLayouts/slideLayout224.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 Id="rId22" Type="http://schemas.openxmlformats.org/officeDocument/2006/relationships/slideLayout" Target="../slideLayouts/slideLayout194.xml"/><Relationship Id="rId27" Type="http://schemas.openxmlformats.org/officeDocument/2006/relationships/slideLayout" Target="../slideLayouts/slideLayout199.xml"/><Relationship Id="rId30" Type="http://schemas.openxmlformats.org/officeDocument/2006/relationships/slideLayout" Target="../slideLayouts/slideLayout202.xml"/><Relationship Id="rId35" Type="http://schemas.openxmlformats.org/officeDocument/2006/relationships/slideLayout" Target="../slideLayouts/slideLayout207.xml"/><Relationship Id="rId43" Type="http://schemas.openxmlformats.org/officeDocument/2006/relationships/slideLayout" Target="../slideLayouts/slideLayout215.xml"/><Relationship Id="rId48" Type="http://schemas.openxmlformats.org/officeDocument/2006/relationships/slideLayout" Target="../slideLayouts/slideLayout220.xml"/><Relationship Id="rId56" Type="http://schemas.openxmlformats.org/officeDocument/2006/relationships/slideLayout" Target="../slideLayouts/slideLayout228.xml"/><Relationship Id="rId8" Type="http://schemas.openxmlformats.org/officeDocument/2006/relationships/slideLayout" Target="../slideLayouts/slideLayout180.xml"/><Relationship Id="rId51" Type="http://schemas.openxmlformats.org/officeDocument/2006/relationships/slideLayout" Target="../slideLayouts/slideLayout223.xml"/><Relationship Id="rId3" Type="http://schemas.openxmlformats.org/officeDocument/2006/relationships/slideLayout" Target="../slideLayouts/slideLayout17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1.xml"/><Relationship Id="rId7" Type="http://schemas.openxmlformats.org/officeDocument/2006/relationships/image" Target="../media/image1.wmf"/><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tags" Target="../tags/tag229.xml"/><Relationship Id="rId5" Type="http://schemas.openxmlformats.org/officeDocument/2006/relationships/theme" Target="../theme/theme5.xml"/><Relationship Id="rId4" Type="http://schemas.openxmlformats.org/officeDocument/2006/relationships/slideLayout" Target="../slideLayouts/slideLayout23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45.xml"/><Relationship Id="rId18" Type="http://schemas.openxmlformats.org/officeDocument/2006/relationships/slideLayout" Target="../slideLayouts/slideLayout250.xml"/><Relationship Id="rId26" Type="http://schemas.openxmlformats.org/officeDocument/2006/relationships/slideLayout" Target="../slideLayouts/slideLayout258.xml"/><Relationship Id="rId39" Type="http://schemas.openxmlformats.org/officeDocument/2006/relationships/slideLayout" Target="../slideLayouts/slideLayout271.xml"/><Relationship Id="rId21" Type="http://schemas.openxmlformats.org/officeDocument/2006/relationships/slideLayout" Target="../slideLayouts/slideLayout253.xml"/><Relationship Id="rId34" Type="http://schemas.openxmlformats.org/officeDocument/2006/relationships/slideLayout" Target="../slideLayouts/slideLayout266.xml"/><Relationship Id="rId42" Type="http://schemas.openxmlformats.org/officeDocument/2006/relationships/slideLayout" Target="../slideLayouts/slideLayout274.xml"/><Relationship Id="rId47" Type="http://schemas.openxmlformats.org/officeDocument/2006/relationships/slideLayout" Target="../slideLayouts/slideLayout279.xml"/><Relationship Id="rId50" Type="http://schemas.openxmlformats.org/officeDocument/2006/relationships/slideLayout" Target="../slideLayouts/slideLayout282.xml"/><Relationship Id="rId55" Type="http://schemas.openxmlformats.org/officeDocument/2006/relationships/slideLayout" Target="../slideLayouts/slideLayout287.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5" Type="http://schemas.openxmlformats.org/officeDocument/2006/relationships/slideLayout" Target="../slideLayouts/slideLayout257.xml"/><Relationship Id="rId33" Type="http://schemas.openxmlformats.org/officeDocument/2006/relationships/slideLayout" Target="../slideLayouts/slideLayout265.xml"/><Relationship Id="rId38" Type="http://schemas.openxmlformats.org/officeDocument/2006/relationships/slideLayout" Target="../slideLayouts/slideLayout270.xml"/><Relationship Id="rId46" Type="http://schemas.openxmlformats.org/officeDocument/2006/relationships/slideLayout" Target="../slideLayouts/slideLayout278.xml"/><Relationship Id="rId59" Type="http://schemas.openxmlformats.org/officeDocument/2006/relationships/image" Target="../media/image1.wmf"/><Relationship Id="rId2" Type="http://schemas.openxmlformats.org/officeDocument/2006/relationships/slideLayout" Target="../slideLayouts/slideLayout234.xml"/><Relationship Id="rId16" Type="http://schemas.openxmlformats.org/officeDocument/2006/relationships/slideLayout" Target="../slideLayouts/slideLayout248.xml"/><Relationship Id="rId20" Type="http://schemas.openxmlformats.org/officeDocument/2006/relationships/slideLayout" Target="../slideLayouts/slideLayout252.xml"/><Relationship Id="rId29" Type="http://schemas.openxmlformats.org/officeDocument/2006/relationships/slideLayout" Target="../slideLayouts/slideLayout261.xml"/><Relationship Id="rId41" Type="http://schemas.openxmlformats.org/officeDocument/2006/relationships/slideLayout" Target="../slideLayouts/slideLayout273.xml"/><Relationship Id="rId54" Type="http://schemas.openxmlformats.org/officeDocument/2006/relationships/slideLayout" Target="../slideLayouts/slideLayout286.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24" Type="http://schemas.openxmlformats.org/officeDocument/2006/relationships/slideLayout" Target="../slideLayouts/slideLayout256.xml"/><Relationship Id="rId32" Type="http://schemas.openxmlformats.org/officeDocument/2006/relationships/slideLayout" Target="../slideLayouts/slideLayout264.xml"/><Relationship Id="rId37" Type="http://schemas.openxmlformats.org/officeDocument/2006/relationships/slideLayout" Target="../slideLayouts/slideLayout269.xml"/><Relationship Id="rId40" Type="http://schemas.openxmlformats.org/officeDocument/2006/relationships/slideLayout" Target="../slideLayouts/slideLayout272.xml"/><Relationship Id="rId45" Type="http://schemas.openxmlformats.org/officeDocument/2006/relationships/slideLayout" Target="../slideLayouts/slideLayout277.xml"/><Relationship Id="rId53" Type="http://schemas.openxmlformats.org/officeDocument/2006/relationships/slideLayout" Target="../slideLayouts/slideLayout285.xml"/><Relationship Id="rId58" Type="http://schemas.openxmlformats.org/officeDocument/2006/relationships/tags" Target="../tags/tag232.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23" Type="http://schemas.openxmlformats.org/officeDocument/2006/relationships/slideLayout" Target="../slideLayouts/slideLayout255.xml"/><Relationship Id="rId28" Type="http://schemas.openxmlformats.org/officeDocument/2006/relationships/slideLayout" Target="../slideLayouts/slideLayout260.xml"/><Relationship Id="rId36" Type="http://schemas.openxmlformats.org/officeDocument/2006/relationships/slideLayout" Target="../slideLayouts/slideLayout268.xml"/><Relationship Id="rId49" Type="http://schemas.openxmlformats.org/officeDocument/2006/relationships/slideLayout" Target="../slideLayouts/slideLayout281.xml"/><Relationship Id="rId57" Type="http://schemas.openxmlformats.org/officeDocument/2006/relationships/theme" Target="../theme/theme6.xml"/><Relationship Id="rId10" Type="http://schemas.openxmlformats.org/officeDocument/2006/relationships/slideLayout" Target="../slideLayouts/slideLayout242.xml"/><Relationship Id="rId19" Type="http://schemas.openxmlformats.org/officeDocument/2006/relationships/slideLayout" Target="../slideLayouts/slideLayout251.xml"/><Relationship Id="rId31" Type="http://schemas.openxmlformats.org/officeDocument/2006/relationships/slideLayout" Target="../slideLayouts/slideLayout263.xml"/><Relationship Id="rId44" Type="http://schemas.openxmlformats.org/officeDocument/2006/relationships/slideLayout" Target="../slideLayouts/slideLayout276.xml"/><Relationship Id="rId52" Type="http://schemas.openxmlformats.org/officeDocument/2006/relationships/slideLayout" Target="../slideLayouts/slideLayout284.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 Id="rId22" Type="http://schemas.openxmlformats.org/officeDocument/2006/relationships/slideLayout" Target="../slideLayouts/slideLayout254.xml"/><Relationship Id="rId27" Type="http://schemas.openxmlformats.org/officeDocument/2006/relationships/slideLayout" Target="../slideLayouts/slideLayout259.xml"/><Relationship Id="rId30" Type="http://schemas.openxmlformats.org/officeDocument/2006/relationships/slideLayout" Target="../slideLayouts/slideLayout262.xml"/><Relationship Id="rId35" Type="http://schemas.openxmlformats.org/officeDocument/2006/relationships/slideLayout" Target="../slideLayouts/slideLayout267.xml"/><Relationship Id="rId43" Type="http://schemas.openxmlformats.org/officeDocument/2006/relationships/slideLayout" Target="../slideLayouts/slideLayout275.xml"/><Relationship Id="rId48" Type="http://schemas.openxmlformats.org/officeDocument/2006/relationships/slideLayout" Target="../slideLayouts/slideLayout280.xml"/><Relationship Id="rId56" Type="http://schemas.openxmlformats.org/officeDocument/2006/relationships/slideLayout" Target="../slideLayouts/slideLayout288.xml"/><Relationship Id="rId8" Type="http://schemas.openxmlformats.org/officeDocument/2006/relationships/slideLayout" Target="../slideLayouts/slideLayout240.xml"/><Relationship Id="rId51" Type="http://schemas.openxmlformats.org/officeDocument/2006/relationships/slideLayout" Target="../slideLayouts/slideLayout283.xml"/><Relationship Id="rId3" Type="http://schemas.openxmlformats.org/officeDocument/2006/relationships/slideLayout" Target="../slideLayouts/slideLayout2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24 May, 2016</a:t>
            </a:fld>
            <a:endParaRPr lang="en-GB" dirty="0"/>
          </a:p>
        </p:txBody>
      </p:sp>
      <p:sp>
        <p:nvSpPr>
          <p:cNvPr id="57" name="Footer Placeholder 4"/>
          <p:cNvSpPr>
            <a:spLocks noGrp="1"/>
          </p:cNvSpPr>
          <p:nvPr>
            <p:ph type="ftr" sz="quarter" idx="3"/>
            <p:custDataLst>
              <p:tags r:id="rId62"/>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cSld>
  <p:clrMap bg1="lt1" tx1="dk1" bg2="lt2" tx2="dk2" accent1="accent1" accent2="accent2" accent3="accent3" accent4="accent4" accent5="accent5" accent6="accent6" hlink="hlink" folHlink="folHlink"/>
  <p:sldLayoutIdLst>
    <p:sldLayoutId id="2147483987" r:id="rId1"/>
    <p:sldLayoutId id="2147483980" r:id="rId2"/>
    <p:sldLayoutId id="2147483981" r:id="rId3"/>
    <p:sldLayoutId id="2147483886" r:id="rId4"/>
    <p:sldLayoutId id="2147483988" r:id="rId5"/>
    <p:sldLayoutId id="2147483825" r:id="rId6"/>
    <p:sldLayoutId id="2147483935" r:id="rId7"/>
    <p:sldLayoutId id="2147483949" r:id="rId8"/>
    <p:sldLayoutId id="2147483826" r:id="rId9"/>
    <p:sldLayoutId id="2147484002" r:id="rId10"/>
    <p:sldLayoutId id="2147484003" r:id="rId11"/>
    <p:sldLayoutId id="2147484004" r:id="rId12"/>
    <p:sldLayoutId id="2147484005" r:id="rId13"/>
    <p:sldLayoutId id="2147483953" r:id="rId14"/>
    <p:sldLayoutId id="2147483954" r:id="rId15"/>
    <p:sldLayoutId id="2147483952" r:id="rId16"/>
    <p:sldLayoutId id="2147483827" r:id="rId17"/>
    <p:sldLayoutId id="2147483937" r:id="rId18"/>
    <p:sldLayoutId id="2147483989" r:id="rId19"/>
    <p:sldLayoutId id="2147483974" r:id="rId20"/>
    <p:sldLayoutId id="2147483979" r:id="rId21"/>
    <p:sldLayoutId id="2147483957" r:id="rId22"/>
    <p:sldLayoutId id="2147483992" r:id="rId23"/>
    <p:sldLayoutId id="2147483823" r:id="rId24"/>
    <p:sldLayoutId id="2147483943" r:id="rId25"/>
    <p:sldLayoutId id="2147483822" r:id="rId26"/>
    <p:sldLayoutId id="2147483966" r:id="rId27"/>
    <p:sldLayoutId id="2147483939" r:id="rId28"/>
    <p:sldLayoutId id="2147483824" r:id="rId29"/>
    <p:sldLayoutId id="2147483940" r:id="rId30"/>
    <p:sldLayoutId id="2147483893" r:id="rId31"/>
    <p:sldLayoutId id="2147483941" r:id="rId32"/>
    <p:sldLayoutId id="2147483888" r:id="rId33"/>
    <p:sldLayoutId id="2147483892" r:id="rId34"/>
    <p:sldLayoutId id="2147483887" r:id="rId35"/>
    <p:sldLayoutId id="2147483889" r:id="rId36"/>
    <p:sldLayoutId id="2147483891" r:id="rId37"/>
    <p:sldLayoutId id="2147483890" r:id="rId38"/>
    <p:sldLayoutId id="2147483934" r:id="rId39"/>
    <p:sldLayoutId id="2147483918" r:id="rId40"/>
    <p:sldLayoutId id="2147483919" r:id="rId41"/>
    <p:sldLayoutId id="2147483912" r:id="rId42"/>
    <p:sldLayoutId id="2147483913" r:id="rId43"/>
    <p:sldLayoutId id="2147483911" r:id="rId44"/>
    <p:sldLayoutId id="2147483915" r:id="rId45"/>
    <p:sldLayoutId id="2147483914" r:id="rId46"/>
    <p:sldLayoutId id="2147483916" r:id="rId47"/>
    <p:sldLayoutId id="2147483833" r:id="rId48"/>
    <p:sldLayoutId id="2147483993" r:id="rId49"/>
    <p:sldLayoutId id="2147483968" r:id="rId50"/>
    <p:sldLayoutId id="2147483969" r:id="rId51"/>
    <p:sldLayoutId id="2147483970" r:id="rId52"/>
    <p:sldLayoutId id="2147483971" r:id="rId53"/>
    <p:sldLayoutId id="2147483972" r:id="rId54"/>
    <p:sldLayoutId id="2147483973" r:id="rId55"/>
    <p:sldLayoutId id="2147484479" r:id="rId56"/>
    <p:sldLayoutId id="2147484480" r:id="rId57"/>
    <p:sldLayoutId id="2147484481" r:id="rId58"/>
    <p:sldLayoutId id="2147484482" r:id="rId59"/>
    <p:sldLayoutId id="2147484483" r:id="rId60"/>
  </p:sldLayoutIdLst>
  <p:timing>
    <p:tnLst>
      <p:par>
        <p:cTn id="1" dur="indefinite" restart="never" nodeType="tmRoot"/>
      </p:par>
    </p:tnLst>
  </p:timing>
  <p:hf hd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6805792" y="106043"/>
            <a:ext cx="1868428" cy="944882"/>
          </a:xfrm>
          <a:prstGeom prst="rect">
            <a:avLst/>
          </a:prstGeom>
        </p:spPr>
      </p:pic>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24 May, 2016</a:t>
            </a:fld>
            <a:endParaRPr lang="en-GB" dirty="0"/>
          </a:p>
        </p:txBody>
      </p:sp>
      <p:sp>
        <p:nvSpPr>
          <p:cNvPr id="57" name="Footer Placeholder 4"/>
          <p:cNvSpPr>
            <a:spLocks noGrp="1"/>
          </p:cNvSpPr>
          <p:nvPr>
            <p:ph type="ftr" sz="quarter" idx="3"/>
            <p:custDataLst>
              <p:tags r:id="rId58"/>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356471517"/>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 id="2147484380" r:id="rId16"/>
    <p:sldLayoutId id="2147484381" r:id="rId17"/>
    <p:sldLayoutId id="2147484382" r:id="rId18"/>
    <p:sldLayoutId id="2147484383" r:id="rId19"/>
    <p:sldLayoutId id="2147484384" r:id="rId20"/>
    <p:sldLayoutId id="2147484385" r:id="rId21"/>
    <p:sldLayoutId id="2147484386" r:id="rId22"/>
    <p:sldLayoutId id="2147484387" r:id="rId23"/>
    <p:sldLayoutId id="2147484388" r:id="rId24"/>
    <p:sldLayoutId id="2147484389" r:id="rId25"/>
    <p:sldLayoutId id="2147484390" r:id="rId26"/>
    <p:sldLayoutId id="2147484391" r:id="rId27"/>
    <p:sldLayoutId id="2147484392" r:id="rId28"/>
    <p:sldLayoutId id="2147484393" r:id="rId29"/>
    <p:sldLayoutId id="2147484394" r:id="rId30"/>
    <p:sldLayoutId id="2147484395" r:id="rId31"/>
    <p:sldLayoutId id="2147484396" r:id="rId32"/>
    <p:sldLayoutId id="2147484397" r:id="rId33"/>
    <p:sldLayoutId id="2147484398" r:id="rId34"/>
    <p:sldLayoutId id="2147484399" r:id="rId35"/>
    <p:sldLayoutId id="2147484400" r:id="rId36"/>
    <p:sldLayoutId id="2147484401" r:id="rId37"/>
    <p:sldLayoutId id="2147484402" r:id="rId38"/>
    <p:sldLayoutId id="2147484403" r:id="rId39"/>
    <p:sldLayoutId id="2147484404" r:id="rId40"/>
    <p:sldLayoutId id="2147484405" r:id="rId41"/>
    <p:sldLayoutId id="2147484406" r:id="rId42"/>
    <p:sldLayoutId id="2147484407" r:id="rId43"/>
    <p:sldLayoutId id="2147484408" r:id="rId44"/>
    <p:sldLayoutId id="2147484409" r:id="rId45"/>
    <p:sldLayoutId id="2147484410" r:id="rId46"/>
    <p:sldLayoutId id="2147484411" r:id="rId47"/>
    <p:sldLayoutId id="2147484412" r:id="rId48"/>
    <p:sldLayoutId id="2147484413" r:id="rId49"/>
    <p:sldLayoutId id="2147484414" r:id="rId50"/>
    <p:sldLayoutId id="2147484415" r:id="rId51"/>
    <p:sldLayoutId id="2147484416" r:id="rId52"/>
    <p:sldLayoutId id="2147484417" r:id="rId53"/>
    <p:sldLayoutId id="2147484418" r:id="rId54"/>
    <p:sldLayoutId id="2147484419" r:id="rId55"/>
    <p:sldLayoutId id="2147484420" r:id="rId56"/>
  </p:sldLayoutIdLst>
  <p:timing>
    <p:tnLst>
      <p:par>
        <p:cTn id="1" dur="indefinite" restart="never" nodeType="tmRoot"/>
      </p:par>
    </p:tnLst>
  </p:timing>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6805792" y="106043"/>
            <a:ext cx="1868428" cy="944882"/>
          </a:xfrm>
          <a:prstGeom prst="rect">
            <a:avLst/>
          </a:prstGeom>
        </p:spPr>
      </p:pic>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24 May, 2016</a:t>
            </a:fld>
            <a:endParaRPr lang="en-GB" dirty="0"/>
          </a:p>
        </p:txBody>
      </p:sp>
      <p:sp>
        <p:nvSpPr>
          <p:cNvPr id="57" name="Footer Placeholder 4"/>
          <p:cNvSpPr>
            <a:spLocks noGrp="1"/>
          </p:cNvSpPr>
          <p:nvPr>
            <p:ph type="ftr" sz="quarter" idx="3"/>
            <p:custDataLst>
              <p:tags r:id="rId58"/>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225548546"/>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 id="2147484320" r:id="rId13"/>
    <p:sldLayoutId id="2147484321" r:id="rId14"/>
    <p:sldLayoutId id="2147484322" r:id="rId15"/>
    <p:sldLayoutId id="2147484323" r:id="rId16"/>
    <p:sldLayoutId id="2147484324" r:id="rId17"/>
    <p:sldLayoutId id="2147484325" r:id="rId18"/>
    <p:sldLayoutId id="2147484326" r:id="rId19"/>
    <p:sldLayoutId id="2147484327" r:id="rId20"/>
    <p:sldLayoutId id="2147484328" r:id="rId21"/>
    <p:sldLayoutId id="2147484329" r:id="rId22"/>
    <p:sldLayoutId id="2147484330" r:id="rId23"/>
    <p:sldLayoutId id="2147484331" r:id="rId24"/>
    <p:sldLayoutId id="2147484332" r:id="rId25"/>
    <p:sldLayoutId id="2147484333" r:id="rId26"/>
    <p:sldLayoutId id="2147484334" r:id="rId27"/>
    <p:sldLayoutId id="2147484335" r:id="rId28"/>
    <p:sldLayoutId id="2147484336" r:id="rId29"/>
    <p:sldLayoutId id="2147484337" r:id="rId30"/>
    <p:sldLayoutId id="2147484338" r:id="rId31"/>
    <p:sldLayoutId id="2147484339" r:id="rId32"/>
    <p:sldLayoutId id="2147484340" r:id="rId33"/>
    <p:sldLayoutId id="2147484341" r:id="rId34"/>
    <p:sldLayoutId id="2147484342" r:id="rId35"/>
    <p:sldLayoutId id="2147484343" r:id="rId36"/>
    <p:sldLayoutId id="2147484344" r:id="rId37"/>
    <p:sldLayoutId id="2147484345" r:id="rId38"/>
    <p:sldLayoutId id="2147484346" r:id="rId39"/>
    <p:sldLayoutId id="2147484347" r:id="rId40"/>
    <p:sldLayoutId id="2147484348" r:id="rId41"/>
    <p:sldLayoutId id="2147484349" r:id="rId42"/>
    <p:sldLayoutId id="2147484350" r:id="rId43"/>
    <p:sldLayoutId id="2147484351" r:id="rId44"/>
    <p:sldLayoutId id="2147484352" r:id="rId45"/>
    <p:sldLayoutId id="2147484353" r:id="rId46"/>
    <p:sldLayoutId id="2147484354" r:id="rId47"/>
    <p:sldLayoutId id="2147484355" r:id="rId48"/>
    <p:sldLayoutId id="2147484356" r:id="rId49"/>
    <p:sldLayoutId id="2147484357" r:id="rId50"/>
    <p:sldLayoutId id="2147484358" r:id="rId51"/>
    <p:sldLayoutId id="2147484359" r:id="rId52"/>
    <p:sldLayoutId id="2147484360" r:id="rId53"/>
    <p:sldLayoutId id="2147484361" r:id="rId54"/>
    <p:sldLayoutId id="2147484362" r:id="rId55"/>
    <p:sldLayoutId id="2147484363" r:id="rId56"/>
  </p:sldLayoutIdLst>
  <p:timing>
    <p:tnLst>
      <p:par>
        <p:cTn id="1" dur="indefinite" restart="never" nodeType="tmRoot"/>
      </p:par>
    </p:tnLst>
  </p:timing>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6929617" y="119496"/>
            <a:ext cx="1563627" cy="950978"/>
          </a:xfrm>
          <a:prstGeom prst="rect">
            <a:avLst/>
          </a:prstGeom>
        </p:spPr>
      </p:pic>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24 May, 2016</a:t>
            </a:fld>
            <a:endParaRPr lang="en-GB" dirty="0"/>
          </a:p>
        </p:txBody>
      </p:sp>
      <p:sp>
        <p:nvSpPr>
          <p:cNvPr id="57" name="Footer Placeholder 4"/>
          <p:cNvSpPr>
            <a:spLocks noGrp="1"/>
          </p:cNvSpPr>
          <p:nvPr>
            <p:ph type="ftr" sz="quarter" idx="3"/>
            <p:custDataLst>
              <p:tags r:id="rId58"/>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24403751"/>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262" r:id="rId12"/>
    <p:sldLayoutId id="2147484263" r:id="rId13"/>
    <p:sldLayoutId id="2147484264" r:id="rId14"/>
    <p:sldLayoutId id="2147484265" r:id="rId15"/>
    <p:sldLayoutId id="2147484266" r:id="rId16"/>
    <p:sldLayoutId id="2147484267" r:id="rId17"/>
    <p:sldLayoutId id="2147484268" r:id="rId18"/>
    <p:sldLayoutId id="2147484269" r:id="rId19"/>
    <p:sldLayoutId id="2147484270" r:id="rId20"/>
    <p:sldLayoutId id="2147484271" r:id="rId21"/>
    <p:sldLayoutId id="2147484272" r:id="rId22"/>
    <p:sldLayoutId id="2147484273" r:id="rId23"/>
    <p:sldLayoutId id="2147484274" r:id="rId24"/>
    <p:sldLayoutId id="2147484275" r:id="rId25"/>
    <p:sldLayoutId id="2147484276" r:id="rId26"/>
    <p:sldLayoutId id="2147484277" r:id="rId27"/>
    <p:sldLayoutId id="2147484278" r:id="rId28"/>
    <p:sldLayoutId id="2147484279" r:id="rId29"/>
    <p:sldLayoutId id="2147484280" r:id="rId30"/>
    <p:sldLayoutId id="2147484281" r:id="rId31"/>
    <p:sldLayoutId id="2147484282" r:id="rId32"/>
    <p:sldLayoutId id="2147484283" r:id="rId33"/>
    <p:sldLayoutId id="2147484284" r:id="rId34"/>
    <p:sldLayoutId id="2147484285" r:id="rId35"/>
    <p:sldLayoutId id="2147484286" r:id="rId36"/>
    <p:sldLayoutId id="2147484287" r:id="rId37"/>
    <p:sldLayoutId id="2147484288" r:id="rId38"/>
    <p:sldLayoutId id="2147484289" r:id="rId39"/>
    <p:sldLayoutId id="2147484290" r:id="rId40"/>
    <p:sldLayoutId id="2147484291" r:id="rId41"/>
    <p:sldLayoutId id="2147484292" r:id="rId42"/>
    <p:sldLayoutId id="2147484293" r:id="rId43"/>
    <p:sldLayoutId id="2147484294" r:id="rId44"/>
    <p:sldLayoutId id="2147484295" r:id="rId45"/>
    <p:sldLayoutId id="2147484296" r:id="rId46"/>
    <p:sldLayoutId id="2147484297" r:id="rId47"/>
    <p:sldLayoutId id="2147484298" r:id="rId48"/>
    <p:sldLayoutId id="2147484299" r:id="rId49"/>
    <p:sldLayoutId id="2147484300" r:id="rId50"/>
    <p:sldLayoutId id="2147484301" r:id="rId51"/>
    <p:sldLayoutId id="2147484302" r:id="rId52"/>
    <p:sldLayoutId id="2147484303" r:id="rId53"/>
    <p:sldLayoutId id="2147484304" r:id="rId54"/>
    <p:sldLayoutId id="2147484305" r:id="rId55"/>
    <p:sldLayoutId id="2147484306" r:id="rId56"/>
  </p:sldLayoutIdLst>
  <p:timing>
    <p:tnLst>
      <p:par>
        <p:cTn id="1" dur="indefinite" restart="never" nodeType="tmRoot"/>
      </p:par>
    </p:tnLst>
  </p:timing>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24 May, 2016</a:t>
            </a:fld>
            <a:endParaRPr lang="en-GB" dirty="0"/>
          </a:p>
        </p:txBody>
      </p:sp>
      <p:sp>
        <p:nvSpPr>
          <p:cNvPr id="57" name="Footer Placeholder 4"/>
          <p:cNvSpPr>
            <a:spLocks noGrp="1"/>
          </p:cNvSpPr>
          <p:nvPr>
            <p:ph type="ftr" sz="quarter" idx="3"/>
            <p:custDataLst>
              <p:tags r:id="rId6"/>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r>
              <a:rPr lang="en-GB" smtClean="0"/>
              <a:t>EBRD Classification: </a:t>
            </a:r>
            <a:r>
              <a:rPr lang="en-GB" b="1" smtClean="0"/>
              <a:t> INTERNAL </a:t>
            </a:r>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2624119142"/>
      </p:ext>
    </p:extLst>
  </p:cSld>
  <p:clrMap bg1="lt1" tx1="dk1" bg2="lt2" tx2="dk2" accent1="accent1" accent2="accent2" accent3="accent3" accent4="accent4" accent5="accent5" accent6="accent6" hlink="hlink" folHlink="folHlink"/>
  <p:sldLayoutIdLst>
    <p:sldLayoutId id="2147484078" r:id="rId1"/>
    <p:sldLayoutId id="2147484075" r:id="rId2"/>
    <p:sldLayoutId id="2147484076" r:id="rId3"/>
    <p:sldLayoutId id="2147484478" r:id="rId4"/>
  </p:sldLayoutIdLst>
  <p:timing>
    <p:tnLst>
      <p:par>
        <p:cTn id="1" dur="indefinite" restart="never" nodeType="tmRoot"/>
      </p:par>
    </p:tnLst>
  </p:timing>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solidFill>
                  <a:srgbClr val="00539B"/>
                </a:solidFill>
              </a:rPr>
              <a:pPr/>
              <a:t>24 May, 2016</a:t>
            </a:fld>
            <a:endParaRPr lang="en-GB" dirty="0">
              <a:solidFill>
                <a:srgbClr val="00539B"/>
              </a:solidFill>
            </a:endParaRPr>
          </a:p>
        </p:txBody>
      </p:sp>
      <p:sp>
        <p:nvSpPr>
          <p:cNvPr id="57" name="Footer Placeholder 4"/>
          <p:cNvSpPr>
            <a:spLocks noGrp="1"/>
          </p:cNvSpPr>
          <p:nvPr>
            <p:ph type="ftr" sz="quarter" idx="3"/>
            <p:custDataLst>
              <p:tags r:id="rId58"/>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solidFill>
                  <a:srgbClr val="00539B"/>
                </a:solidFill>
              </a:rPr>
              <a:pPr/>
              <a:t>‹#›</a:t>
            </a:fld>
            <a:endParaRPr lang="en-GB" dirty="0">
              <a:solidFill>
                <a:srgbClr val="00539B"/>
              </a:solidFill>
            </a:endParaRPr>
          </a:p>
        </p:txBody>
      </p:sp>
      <p:pic>
        <p:nvPicPr>
          <p:cNvPr id="10" name="Picture 9"/>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4111427729"/>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 id="2147484436" r:id="rId15"/>
    <p:sldLayoutId id="2147484437" r:id="rId16"/>
    <p:sldLayoutId id="2147484438" r:id="rId17"/>
    <p:sldLayoutId id="2147484439" r:id="rId18"/>
    <p:sldLayoutId id="2147484440" r:id="rId19"/>
    <p:sldLayoutId id="2147484441" r:id="rId20"/>
    <p:sldLayoutId id="2147484442" r:id="rId21"/>
    <p:sldLayoutId id="2147484443" r:id="rId22"/>
    <p:sldLayoutId id="2147484444" r:id="rId23"/>
    <p:sldLayoutId id="2147484445" r:id="rId24"/>
    <p:sldLayoutId id="2147484446" r:id="rId25"/>
    <p:sldLayoutId id="2147484447" r:id="rId26"/>
    <p:sldLayoutId id="2147484448" r:id="rId27"/>
    <p:sldLayoutId id="2147484449" r:id="rId28"/>
    <p:sldLayoutId id="2147484450" r:id="rId29"/>
    <p:sldLayoutId id="2147484451" r:id="rId30"/>
    <p:sldLayoutId id="2147484452" r:id="rId31"/>
    <p:sldLayoutId id="2147484453" r:id="rId32"/>
    <p:sldLayoutId id="2147484454" r:id="rId33"/>
    <p:sldLayoutId id="2147484455" r:id="rId34"/>
    <p:sldLayoutId id="2147484456" r:id="rId35"/>
    <p:sldLayoutId id="2147484457" r:id="rId36"/>
    <p:sldLayoutId id="2147484458" r:id="rId37"/>
    <p:sldLayoutId id="2147484459" r:id="rId38"/>
    <p:sldLayoutId id="2147484460" r:id="rId39"/>
    <p:sldLayoutId id="2147484461" r:id="rId40"/>
    <p:sldLayoutId id="2147484462" r:id="rId41"/>
    <p:sldLayoutId id="2147484463" r:id="rId42"/>
    <p:sldLayoutId id="2147484464" r:id="rId43"/>
    <p:sldLayoutId id="2147484465" r:id="rId44"/>
    <p:sldLayoutId id="2147484466" r:id="rId45"/>
    <p:sldLayoutId id="2147484467" r:id="rId46"/>
    <p:sldLayoutId id="2147484468" r:id="rId47"/>
    <p:sldLayoutId id="2147484469" r:id="rId48"/>
    <p:sldLayoutId id="2147484470" r:id="rId49"/>
    <p:sldLayoutId id="2147484471" r:id="rId50"/>
    <p:sldLayoutId id="2147484472" r:id="rId51"/>
    <p:sldLayoutId id="2147484473" r:id="rId52"/>
    <p:sldLayoutId id="2147484474" r:id="rId53"/>
    <p:sldLayoutId id="2147484475" r:id="rId54"/>
    <p:sldLayoutId id="2147484476" r:id="rId55"/>
    <p:sldLayoutId id="2147484477" r:id="rId56"/>
  </p:sldLayoutIdLst>
  <p:timing>
    <p:tnLst>
      <p:par>
        <p:cTn id="1" dur="indefinite" restart="never" nodeType="tmRoot"/>
      </p:par>
    </p:tnLst>
  </p:timing>
  <p:hf hd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9.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57.xml"/><Relationship Id="rId5" Type="http://schemas.openxmlformats.org/officeDocument/2006/relationships/image" Target="../media/image13.emf"/><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5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5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jpeg"/><Relationship Id="rId26" Type="http://schemas.openxmlformats.org/officeDocument/2006/relationships/hyperlink" Target="http://www.cosmote.ro/" TargetMode="External"/><Relationship Id="rId3" Type="http://schemas.openxmlformats.org/officeDocument/2006/relationships/hyperlink" Target="http://www.alro.ro/en" TargetMode="External"/><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26.jpeg"/><Relationship Id="rId25" Type="http://schemas.openxmlformats.org/officeDocument/2006/relationships/image" Target="../media/image32.png"/><Relationship Id="rId2" Type="http://schemas.openxmlformats.org/officeDocument/2006/relationships/notesSlide" Target="../notesSlides/notesSlide20.xml"/><Relationship Id="rId16" Type="http://schemas.openxmlformats.org/officeDocument/2006/relationships/image" Target="../media/image25.png"/><Relationship Id="rId20" Type="http://schemas.openxmlformats.org/officeDocument/2006/relationships/image" Target="../media/image28.jpeg"/><Relationship Id="rId29" Type="http://schemas.openxmlformats.org/officeDocument/2006/relationships/image" Target="../media/image34.png"/><Relationship Id="rId1" Type="http://schemas.openxmlformats.org/officeDocument/2006/relationships/slideLayout" Target="../slideLayouts/slideLayout58.xml"/><Relationship Id="rId6" Type="http://schemas.openxmlformats.org/officeDocument/2006/relationships/hyperlink" Target="http://www.tenaris.com/" TargetMode="External"/><Relationship Id="rId11" Type="http://schemas.openxmlformats.org/officeDocument/2006/relationships/image" Target="../media/image20.png"/><Relationship Id="rId24" Type="http://schemas.openxmlformats.org/officeDocument/2006/relationships/image" Target="../media/image31.jpeg"/><Relationship Id="rId5" Type="http://schemas.openxmlformats.org/officeDocument/2006/relationships/image" Target="../media/image15.png"/><Relationship Id="rId15" Type="http://schemas.openxmlformats.org/officeDocument/2006/relationships/image" Target="../media/image24.jpeg"/><Relationship Id="rId23" Type="http://schemas.openxmlformats.org/officeDocument/2006/relationships/hyperlink" Target="http://www.google.co.uk/imgres?imgurl=http://www.timberland-northshields.co.uk/UserFiles/Image/egger_logo.jpg&amp;imgrefurl=http://www.timberland-northshields.co.uk/ecom/index.php?action=ecom.pdetails&amp;mode=egger_euro_click_-_walnut_yerdon_&amp;usg=__tDczyNf3CgbxzDWZFZ8-EtJRNPk=&amp;h=164&amp;w=693&amp;sz=13&amp;hl=en&amp;start=1&amp;zoom=1&amp;um=1&amp;itbs=1&amp;tbnid=UuNW2G0SonHKWM:&amp;tbnh=33&amp;tbnw=139&amp;prev=/images?q=egger+logo&amp;um=1&amp;hl=en&amp;sa=X&amp;tbs=isch:1&amp;ei=6elGTZmeBpOxhQf2ydHBAQ" TargetMode="External"/><Relationship Id="rId28" Type="http://schemas.openxmlformats.org/officeDocument/2006/relationships/hyperlink" Target="http://www.pedro-roquet.com/en_UK/" TargetMode="External"/><Relationship Id="rId10" Type="http://schemas.openxmlformats.org/officeDocument/2006/relationships/image" Target="../media/image19.jpeg"/><Relationship Id="rId19" Type="http://schemas.openxmlformats.org/officeDocument/2006/relationships/hyperlink" Target="https://www.facebook.com/corahipermarket" TargetMode="External"/><Relationship Id="rId4" Type="http://schemas.openxmlformats.org/officeDocument/2006/relationships/image" Target="../media/image14.png"/><Relationship Id="rId9" Type="http://schemas.openxmlformats.org/officeDocument/2006/relationships/image" Target="../media/image18.jpeg"/><Relationship Id="rId14" Type="http://schemas.openxmlformats.org/officeDocument/2006/relationships/image" Target="../media/image23.png"/><Relationship Id="rId22" Type="http://schemas.openxmlformats.org/officeDocument/2006/relationships/image" Target="../media/image30.png"/><Relationship Id="rId27"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5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5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hyperlink" Target="http://www.alro.ro/" TargetMode="External"/><Relationship Id="rId2" Type="http://schemas.openxmlformats.org/officeDocument/2006/relationships/notesSlide" Target="../notesSlides/notesSlide25.xml"/><Relationship Id="rId1" Type="http://schemas.openxmlformats.org/officeDocument/2006/relationships/slideLayout" Target="../slideLayouts/slideLayout60.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ro/url?sa=i&amp;rct=j&amp;q=&amp;esrc=s&amp;frm=1&amp;source=images&amp;cd=&amp;cad=rja&amp;uact=8&amp;docid=PPMHu-jlXtCMfM&amp;tbnid=kKTIZURk7DjxnM:&amp;ved=0CAUQjRw&amp;url=http://www.energobit.com/app_cms_en/content.asp?contenttype%3DGrup_EnergoBit&amp;ei=CMF0U4j3J4rE7Ab8k4CQBQ&amp;bvm=bv.66699033,d.ZGU&amp;psig=AFQjCNEIbi8ltLGRwwynBGGGt4-TwHxh7A&amp;ust=1400246919108000" TargetMode="External"/><Relationship Id="rId2" Type="http://schemas.openxmlformats.org/officeDocument/2006/relationships/notesSlide" Target="../notesSlides/notesSlide26.xml"/><Relationship Id="rId1" Type="http://schemas.openxmlformats.org/officeDocument/2006/relationships/slideLayout" Target="../slideLayouts/slideLayout57.xml"/><Relationship Id="rId4" Type="http://schemas.openxmlformats.org/officeDocument/2006/relationships/image" Target="../media/image43.gif"/></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uk/url?sa=i&amp;rct=j&amp;q=ebrd&amp;source=images&amp;cd=&amp;cad=rja&amp;docid=aTy6XV0kVk7ZCM&amp;tbnid=CxHy3R2BLlrLFM:&amp;ved=0CAUQjRw&amp;url=http://euobserver.com/opinion/115831&amp;ei=EW3dUYLbOOqW0AWDgYGoCQ&amp;bvm=bv.48705608,d.d2k&amp;psig=AFQjCNEYaixv_3V1m1Gf4gdLi0FvhbY8eA&amp;ust=1373551855427961"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 overview of the EBRD</a:t>
            </a:r>
            <a:endParaRPr lang="en-US" dirty="0"/>
          </a:p>
        </p:txBody>
      </p:sp>
      <p:sp>
        <p:nvSpPr>
          <p:cNvPr id="3" name="Text Placeholder 2"/>
          <p:cNvSpPr>
            <a:spLocks noGrp="1"/>
          </p:cNvSpPr>
          <p:nvPr>
            <p:ph type="body" sz="quarter" idx="10"/>
          </p:nvPr>
        </p:nvSpPr>
        <p:spPr/>
        <p:txBody>
          <a:bodyPr/>
          <a:lstStyle/>
          <a:p>
            <a:r>
              <a:rPr lang="en-GB" dirty="0" smtClean="0"/>
              <a:t>May 2016</a:t>
            </a:r>
          </a:p>
          <a:p>
            <a:endParaRPr lang="en-GB" dirty="0"/>
          </a:p>
        </p:txBody>
      </p:sp>
    </p:spTree>
    <p:extLst>
      <p:ext uri="{BB962C8B-B14F-4D97-AF65-F5344CB8AC3E}">
        <p14:creationId xmlns:p14="http://schemas.microsoft.com/office/powerpoint/2010/main" val="4010715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US" dirty="0" smtClean="0"/>
              <a:t>Romania - General Information</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24 May, 2016</a:t>
            </a:fld>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10</a:t>
            </a:fld>
            <a:endParaRPr lang="en-GB" dirty="0"/>
          </a:p>
        </p:txBody>
      </p:sp>
      <p:sp>
        <p:nvSpPr>
          <p:cNvPr id="73" name="Text Placeholder 2"/>
          <p:cNvSpPr>
            <a:spLocks noGrp="1"/>
          </p:cNvSpPr>
          <p:nvPr>
            <p:ph type="body" sz="quarter" idx="4294967295"/>
          </p:nvPr>
        </p:nvSpPr>
        <p:spPr>
          <a:xfrm>
            <a:off x="400051" y="1916832"/>
            <a:ext cx="8599517" cy="4463428"/>
          </a:xfrm>
        </p:spPr>
        <p:txBody>
          <a:bodyPr/>
          <a:lstStyle/>
          <a:p>
            <a:pPr lvl="1">
              <a:spcBef>
                <a:spcPts val="600"/>
              </a:spcBef>
              <a:spcAft>
                <a:spcPts val="600"/>
              </a:spcAft>
              <a:buClr>
                <a:schemeClr val="accent1"/>
              </a:buClr>
            </a:pPr>
            <a:r>
              <a:rPr lang="en-GB" sz="1800" dirty="0"/>
              <a:t>Country of operation since 1992.</a:t>
            </a:r>
          </a:p>
          <a:p>
            <a:pPr lvl="1">
              <a:spcBef>
                <a:spcPts val="600"/>
              </a:spcBef>
              <a:spcAft>
                <a:spcPts val="600"/>
              </a:spcAft>
              <a:buClr>
                <a:schemeClr val="accent1"/>
              </a:buClr>
            </a:pPr>
            <a:r>
              <a:rPr lang="en-GB" sz="1800" dirty="0"/>
              <a:t>€7.2 billion invested in Romania in </a:t>
            </a:r>
            <a:r>
              <a:rPr lang="en-GB" sz="1800" dirty="0" smtClean="0"/>
              <a:t>382 </a:t>
            </a:r>
            <a:r>
              <a:rPr lang="en-GB" sz="1800" dirty="0"/>
              <a:t>projects to </a:t>
            </a:r>
            <a:r>
              <a:rPr lang="en-GB" sz="1800" dirty="0" smtClean="0"/>
              <a:t>date</a:t>
            </a:r>
          </a:p>
          <a:p>
            <a:pPr lvl="1">
              <a:spcBef>
                <a:spcPts val="600"/>
              </a:spcBef>
              <a:spcAft>
                <a:spcPts val="600"/>
              </a:spcAft>
              <a:buClr>
                <a:schemeClr val="accent1"/>
              </a:buClr>
            </a:pPr>
            <a:r>
              <a:rPr lang="en-US" sz="1800" dirty="0" smtClean="0"/>
              <a:t>74</a:t>
            </a:r>
            <a:r>
              <a:rPr lang="en-US" sz="1800" dirty="0"/>
              <a:t>% </a:t>
            </a:r>
            <a:r>
              <a:rPr lang="en-GB" sz="1800" dirty="0"/>
              <a:t>of the EBRD’s investments in Romania are in the private sector </a:t>
            </a:r>
          </a:p>
          <a:p>
            <a:pPr lvl="1">
              <a:spcBef>
                <a:spcPts val="600"/>
              </a:spcBef>
              <a:spcAft>
                <a:spcPts val="600"/>
              </a:spcAft>
              <a:buClr>
                <a:schemeClr val="accent1"/>
              </a:buClr>
            </a:pPr>
            <a:r>
              <a:rPr lang="en-US" sz="1800" dirty="0"/>
              <a:t>21% </a:t>
            </a:r>
            <a:r>
              <a:rPr lang="en-GB" sz="1800" dirty="0"/>
              <a:t>of the EBRD’s investments in Romania are in </a:t>
            </a:r>
            <a:r>
              <a:rPr lang="en-US" sz="1800" dirty="0"/>
              <a:t>equity </a:t>
            </a:r>
            <a:endParaRPr lang="en-GB" sz="1800" dirty="0"/>
          </a:p>
          <a:p>
            <a:pPr lvl="1">
              <a:spcBef>
                <a:spcPts val="600"/>
              </a:spcBef>
              <a:spcAft>
                <a:spcPts val="600"/>
              </a:spcAft>
              <a:buClr>
                <a:schemeClr val="accent1"/>
              </a:buClr>
            </a:pPr>
            <a:r>
              <a:rPr lang="en-GB" sz="1800" dirty="0"/>
              <a:t>€</a:t>
            </a:r>
            <a:r>
              <a:rPr lang="en-GB" sz="1800" dirty="0" smtClean="0"/>
              <a:t>2.0 </a:t>
            </a:r>
            <a:r>
              <a:rPr lang="en-GB" sz="1800" dirty="0"/>
              <a:t>billion current portfolio of projects, comprised of </a:t>
            </a:r>
            <a:r>
              <a:rPr lang="en-GB" sz="1800" dirty="0" smtClean="0"/>
              <a:t>175 </a:t>
            </a:r>
            <a:r>
              <a:rPr lang="en-GB" sz="1800" dirty="0"/>
              <a:t>active operations.</a:t>
            </a:r>
          </a:p>
          <a:p>
            <a:pPr lvl="1">
              <a:spcBef>
                <a:spcPts val="600"/>
              </a:spcBef>
              <a:spcAft>
                <a:spcPts val="600"/>
              </a:spcAft>
              <a:buClr>
                <a:schemeClr val="accent1"/>
              </a:buClr>
            </a:pPr>
            <a:r>
              <a:rPr lang="en-GB" sz="1800" dirty="0"/>
              <a:t>Team of </a:t>
            </a:r>
            <a:r>
              <a:rPr lang="en-GB" sz="1800" dirty="0" smtClean="0"/>
              <a:t>15 </a:t>
            </a:r>
            <a:r>
              <a:rPr lang="en-GB" sz="1800" dirty="0"/>
              <a:t>bankers in Resident Office in </a:t>
            </a:r>
            <a:r>
              <a:rPr lang="en-GB" sz="1800" dirty="0" smtClean="0"/>
              <a:t>Bucharest</a:t>
            </a:r>
          </a:p>
          <a:p>
            <a:pPr marL="0" lvl="1" indent="0">
              <a:spcBef>
                <a:spcPts val="600"/>
              </a:spcBef>
              <a:spcAft>
                <a:spcPts val="600"/>
              </a:spcAft>
              <a:buClr>
                <a:schemeClr val="accent1"/>
              </a:buClr>
              <a:buNone/>
            </a:pPr>
            <a:r>
              <a:rPr lang="en-US" sz="1800" b="1" dirty="0">
                <a:solidFill>
                  <a:srgbClr val="00539B"/>
                </a:solidFill>
              </a:rPr>
              <a:t> </a:t>
            </a:r>
            <a:r>
              <a:rPr lang="en-US" sz="1800" b="1" dirty="0" smtClean="0">
                <a:solidFill>
                  <a:srgbClr val="00539B"/>
                </a:solidFill>
              </a:rPr>
              <a:t>  </a:t>
            </a:r>
            <a:r>
              <a:rPr lang="en-US" sz="1800" b="1" u="sng" dirty="0" smtClean="0">
                <a:solidFill>
                  <a:srgbClr val="00539B"/>
                </a:solidFill>
              </a:rPr>
              <a:t>Strategic directions in Romania:</a:t>
            </a:r>
          </a:p>
          <a:p>
            <a:pPr lvl="1">
              <a:spcBef>
                <a:spcPts val="600"/>
              </a:spcBef>
              <a:spcAft>
                <a:spcPts val="600"/>
              </a:spcAft>
              <a:buClr>
                <a:schemeClr val="accent1"/>
              </a:buClr>
            </a:pPr>
            <a:r>
              <a:rPr lang="en-GB" sz="1800" dirty="0" smtClean="0">
                <a:solidFill>
                  <a:srgbClr val="00539B"/>
                </a:solidFill>
                <a:ea typeface="Franklin Gothic Book"/>
              </a:rPr>
              <a:t>Broadening </a:t>
            </a:r>
            <a:r>
              <a:rPr lang="en-GB" sz="1800" dirty="0">
                <a:solidFill>
                  <a:srgbClr val="00539B"/>
                </a:solidFill>
                <a:ea typeface="Franklin Gothic Book"/>
              </a:rPr>
              <a:t>access to finance by inducing lending and developing </a:t>
            </a:r>
            <a:r>
              <a:rPr lang="en-GB" sz="1800" dirty="0" smtClean="0">
                <a:solidFill>
                  <a:srgbClr val="00539B"/>
                </a:solidFill>
                <a:ea typeface="Franklin Gothic Book"/>
              </a:rPr>
              <a:t>capital markets</a:t>
            </a:r>
          </a:p>
          <a:p>
            <a:pPr lvl="1">
              <a:spcBef>
                <a:spcPts val="600"/>
              </a:spcBef>
              <a:spcAft>
                <a:spcPts val="600"/>
              </a:spcAft>
              <a:buClr>
                <a:schemeClr val="accent1"/>
              </a:buClr>
            </a:pPr>
            <a:r>
              <a:rPr lang="en-GB" sz="1800" dirty="0" smtClean="0">
                <a:solidFill>
                  <a:srgbClr val="00539B"/>
                </a:solidFill>
                <a:ea typeface="Franklin Gothic Book"/>
              </a:rPr>
              <a:t>Reducing </a:t>
            </a:r>
            <a:r>
              <a:rPr lang="en-GB" sz="1800" dirty="0">
                <a:solidFill>
                  <a:srgbClr val="00539B"/>
                </a:solidFill>
                <a:ea typeface="Franklin Gothic Book"/>
              </a:rPr>
              <a:t>regional disparities and boosting inclusion through </a:t>
            </a:r>
            <a:r>
              <a:rPr lang="en-GB" sz="1800" dirty="0" smtClean="0">
                <a:solidFill>
                  <a:srgbClr val="00539B"/>
                </a:solidFill>
                <a:ea typeface="Franklin Gothic Book"/>
              </a:rPr>
              <a:t>commercialised infrastructure</a:t>
            </a:r>
          </a:p>
          <a:p>
            <a:pPr lvl="1">
              <a:spcBef>
                <a:spcPts val="600"/>
              </a:spcBef>
              <a:spcAft>
                <a:spcPts val="600"/>
              </a:spcAft>
              <a:buClr>
                <a:schemeClr val="accent1"/>
              </a:buClr>
            </a:pPr>
            <a:r>
              <a:rPr lang="en-GB" sz="1800" dirty="0" smtClean="0">
                <a:solidFill>
                  <a:srgbClr val="00539B"/>
                </a:solidFill>
                <a:ea typeface="Franklin Gothic Book"/>
              </a:rPr>
              <a:t>Enhancing </a:t>
            </a:r>
            <a:r>
              <a:rPr lang="en-GB" sz="1800" dirty="0">
                <a:solidFill>
                  <a:srgbClr val="00539B"/>
                </a:solidFill>
                <a:ea typeface="Franklin Gothic Book"/>
              </a:rPr>
              <a:t>private sector competitiveness through targeted </a:t>
            </a:r>
            <a:r>
              <a:rPr lang="en-GB" sz="1800" dirty="0" smtClean="0">
                <a:solidFill>
                  <a:srgbClr val="00539B"/>
                </a:solidFill>
                <a:ea typeface="Franklin Gothic Book"/>
              </a:rPr>
              <a:t>investment</a:t>
            </a:r>
            <a:endParaRPr lang="en-GB" sz="1800" dirty="0">
              <a:solidFill>
                <a:srgbClr val="00539B"/>
              </a:solidFill>
              <a:ea typeface="Franklin Gothic Book"/>
            </a:endParaRPr>
          </a:p>
          <a:p>
            <a:pPr lvl="1">
              <a:spcBef>
                <a:spcPts val="600"/>
              </a:spcBef>
              <a:spcAft>
                <a:spcPts val="600"/>
              </a:spcAft>
              <a:buClr>
                <a:schemeClr val="accent1"/>
              </a:buClr>
            </a:pPr>
            <a:endParaRPr lang="en-GB" sz="1800" dirty="0" smtClean="0"/>
          </a:p>
        </p:txBody>
      </p:sp>
      <p:grpSp>
        <p:nvGrpSpPr>
          <p:cNvPr id="2" name="Group 1"/>
          <p:cNvGrpSpPr/>
          <p:nvPr/>
        </p:nvGrpSpPr>
        <p:grpSpPr>
          <a:xfrm>
            <a:off x="0" y="1079500"/>
            <a:ext cx="9144000" cy="583782"/>
            <a:chOff x="0" y="1079500"/>
            <a:chExt cx="9144000" cy="583782"/>
          </a:xfrm>
        </p:grpSpPr>
        <p:sp>
          <p:nvSpPr>
            <p:cNvPr id="82"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EBRD’s activities</a:t>
              </a:r>
            </a:p>
          </p:txBody>
        </p:sp>
        <p:sp>
          <p:nvSpPr>
            <p:cNvPr id="85" name="Rounded Rectangle 50"/>
            <p:cNvSpPr/>
            <p:nvPr/>
          </p:nvSpPr>
          <p:spPr bwMode="auto">
            <a:xfrm>
              <a:off x="1836000" y="1079999"/>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86"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smtClean="0">
                  <a:latin typeface="Franklin Gothic Book"/>
                </a:rPr>
                <a:t>Financing </a:t>
              </a:r>
              <a:r>
                <a:rPr lang="en-GB">
                  <a:latin typeface="Franklin Gothic Book"/>
                </a:rPr>
                <a:t>instruments</a:t>
              </a:r>
              <a:endParaRPr lang="en-GB" dirty="0">
                <a:latin typeface="Franklin Gothic Book"/>
              </a:endParaRPr>
            </a:p>
          </p:txBody>
        </p:sp>
        <p:sp>
          <p:nvSpPr>
            <p:cNvPr id="87"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88" name="Rounded Rectangle 53"/>
            <p:cNvSpPr/>
            <p:nvPr/>
          </p:nvSpPr>
          <p:spPr bwMode="auto">
            <a:xfrm>
              <a:off x="7337079"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Selected Investments</a:t>
              </a:r>
            </a:p>
          </p:txBody>
        </p:sp>
        <p:sp>
          <p:nvSpPr>
            <p:cNvPr id="90" name="Rectangle 89"/>
            <p:cNvSpPr/>
            <p:nvPr/>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107687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618392" y="2219325"/>
            <a:ext cx="7993674"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268288" indent="-265113"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marL="179388" lvl="1" indent="-179388">
              <a:lnSpc>
                <a:spcPct val="100000"/>
              </a:lnSpc>
              <a:spcBef>
                <a:spcPts val="0"/>
              </a:spcBef>
              <a:spcAft>
                <a:spcPts val="1200"/>
              </a:spcAft>
              <a:buFont typeface="Arial" charset="0"/>
              <a:buChar char="•"/>
            </a:pPr>
            <a:r>
              <a:rPr lang="en-GB" altLang="en-US" sz="1800" dirty="0">
                <a:solidFill>
                  <a:schemeClr val="tx1">
                    <a:lumMod val="50000"/>
                  </a:schemeClr>
                </a:solidFill>
                <a:latin typeface="Franklin Gothic Book"/>
                <a:cs typeface="Franklin Gothic Book"/>
              </a:rPr>
              <a:t>Flexibility of instruments offered –equity, quasi-equity, loans plus combinations </a:t>
            </a:r>
          </a:p>
          <a:p>
            <a:pPr marL="179388" lvl="1" indent="-179388">
              <a:lnSpc>
                <a:spcPct val="100000"/>
              </a:lnSpc>
              <a:spcBef>
                <a:spcPts val="0"/>
              </a:spcBef>
              <a:spcAft>
                <a:spcPts val="1200"/>
              </a:spcAft>
              <a:buFont typeface="Arial" charset="0"/>
              <a:buChar char="•"/>
            </a:pPr>
            <a:r>
              <a:rPr lang="en-GB" altLang="en-US" sz="1800" dirty="0">
                <a:solidFill>
                  <a:schemeClr val="tx1">
                    <a:lumMod val="50000"/>
                  </a:schemeClr>
                </a:solidFill>
                <a:latin typeface="Franklin Gothic Book"/>
                <a:cs typeface="Franklin Gothic Book"/>
              </a:rPr>
              <a:t>Capacity to invest between €3/5 million and €200 million </a:t>
            </a:r>
          </a:p>
          <a:p>
            <a:pPr marL="179388" lvl="1" indent="-179388">
              <a:lnSpc>
                <a:spcPct val="100000"/>
              </a:lnSpc>
              <a:spcBef>
                <a:spcPts val="0"/>
              </a:spcBef>
              <a:spcAft>
                <a:spcPts val="1200"/>
              </a:spcAft>
              <a:buFont typeface="Arial" charset="0"/>
              <a:buChar char="•"/>
            </a:pPr>
            <a:r>
              <a:rPr lang="en-GB" altLang="en-US" sz="1800" dirty="0">
                <a:solidFill>
                  <a:schemeClr val="tx1">
                    <a:lumMod val="50000"/>
                  </a:schemeClr>
                </a:solidFill>
                <a:latin typeface="Franklin Gothic Book"/>
                <a:cs typeface="Franklin Gothic Book"/>
              </a:rPr>
              <a:t>Equity: minority investor only – up to 35%</a:t>
            </a:r>
          </a:p>
          <a:p>
            <a:pPr marL="179388" lvl="1" indent="-179388">
              <a:lnSpc>
                <a:spcPct val="100000"/>
              </a:lnSpc>
              <a:spcBef>
                <a:spcPts val="0"/>
              </a:spcBef>
              <a:spcAft>
                <a:spcPts val="1200"/>
              </a:spcAft>
              <a:buFont typeface="Arial" charset="0"/>
              <a:buChar char="•"/>
            </a:pPr>
            <a:r>
              <a:rPr lang="en-US" altLang="en-US" sz="1800" dirty="0">
                <a:solidFill>
                  <a:schemeClr val="tx1">
                    <a:lumMod val="50000"/>
                  </a:schemeClr>
                </a:solidFill>
                <a:latin typeface="Franklin Gothic Book"/>
                <a:cs typeface="Franklin Gothic Book"/>
              </a:rPr>
              <a:t>Debt/mezzanine: up to 35% of total balance sheet or project costs </a:t>
            </a:r>
          </a:p>
          <a:p>
            <a:pPr marL="179388" lvl="1" indent="-179388">
              <a:lnSpc>
                <a:spcPct val="100000"/>
              </a:lnSpc>
              <a:spcBef>
                <a:spcPts val="0"/>
              </a:spcBef>
              <a:spcAft>
                <a:spcPts val="1200"/>
              </a:spcAft>
              <a:buFont typeface="Arial" charset="0"/>
              <a:buChar char="•"/>
            </a:pPr>
            <a:r>
              <a:rPr lang="en-GB" altLang="en-US" sz="1800" dirty="0">
                <a:solidFill>
                  <a:schemeClr val="tx1">
                    <a:lumMod val="50000"/>
                  </a:schemeClr>
                </a:solidFill>
                <a:latin typeface="Franklin Gothic Book"/>
                <a:cs typeface="Franklin Gothic Book"/>
              </a:rPr>
              <a:t>Appetite for risk whilst supporting, rather than replacing, private investors</a:t>
            </a:r>
          </a:p>
          <a:p>
            <a:pPr marL="179388" lvl="1" indent="-179388">
              <a:lnSpc>
                <a:spcPct val="100000"/>
              </a:lnSpc>
              <a:spcBef>
                <a:spcPts val="0"/>
              </a:spcBef>
              <a:spcAft>
                <a:spcPts val="1200"/>
              </a:spcAft>
              <a:buFont typeface="Arial" charset="0"/>
              <a:buChar char="•"/>
            </a:pPr>
            <a:r>
              <a:rPr lang="en-GB" altLang="en-US" sz="1800" dirty="0">
                <a:solidFill>
                  <a:schemeClr val="tx1">
                    <a:lumMod val="50000"/>
                  </a:schemeClr>
                </a:solidFill>
                <a:latin typeface="Franklin Gothic Book"/>
                <a:cs typeface="Franklin Gothic Book"/>
              </a:rPr>
              <a:t>Focus on environmentally sound projects</a:t>
            </a:r>
          </a:p>
        </p:txBody>
      </p:sp>
      <p:sp>
        <p:nvSpPr>
          <p:cNvPr id="21507" name="Rectangle 2"/>
          <p:cNvSpPr txBox="1">
            <a:spLocks noChangeArrowheads="1"/>
          </p:cNvSpPr>
          <p:nvPr/>
        </p:nvSpPr>
        <p:spPr bwMode="auto">
          <a:xfrm>
            <a:off x="619859" y="273050"/>
            <a:ext cx="639054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eaLnBrk="1" hangingPunct="1">
              <a:lnSpc>
                <a:spcPct val="100000"/>
              </a:lnSpc>
              <a:spcBef>
                <a:spcPct val="0"/>
              </a:spcBef>
            </a:pPr>
            <a:r>
              <a:rPr lang="en-GB" altLang="en-US" dirty="0">
                <a:solidFill>
                  <a:schemeClr val="bg1"/>
                </a:solidFill>
              </a:rPr>
              <a:t>EBRD: </a:t>
            </a:r>
            <a:r>
              <a:rPr lang="en-GB" altLang="en-US" dirty="0">
                <a:solidFill>
                  <a:srgbClr val="FFFFFF"/>
                </a:solidFill>
              </a:rPr>
              <a:t>Investment terms</a:t>
            </a:r>
            <a:endParaRPr lang="en-GB" altLang="en-US" dirty="0">
              <a:solidFill>
                <a:schemeClr val="bg1"/>
              </a:solidFill>
            </a:endParaRPr>
          </a:p>
        </p:txBody>
      </p:sp>
      <p:sp>
        <p:nvSpPr>
          <p:cNvPr id="4" name="Title 7"/>
          <p:cNvSpPr>
            <a:spLocks noGrp="1"/>
          </p:cNvSpPr>
          <p:nvPr>
            <p:ph type="title"/>
          </p:nvPr>
        </p:nvSpPr>
        <p:spPr/>
        <p:txBody>
          <a:bodyPr/>
          <a:lstStyle/>
          <a:p>
            <a:r>
              <a:rPr lang="en-GB" dirty="0"/>
              <a:t>EBRD – </a:t>
            </a:r>
            <a:r>
              <a:rPr lang="en-GB" dirty="0" smtClean="0"/>
              <a:t>Investment terms </a:t>
            </a:r>
            <a:endParaRPr lang="en-US" dirty="0"/>
          </a:p>
        </p:txBody>
      </p:sp>
      <p:sp>
        <p:nvSpPr>
          <p:cNvPr id="11" name="Slide Number Placeholder 6"/>
          <p:cNvSpPr txBox="1">
            <a:spLocks/>
          </p:cNvSpPr>
          <p:nvPr/>
        </p:nvSpPr>
        <p:spPr>
          <a:xfrm>
            <a:off x="8279567" y="6480000"/>
            <a:ext cx="360002"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z="800" smtClean="0">
                <a:solidFill>
                  <a:schemeClr val="accent1"/>
                </a:solidFill>
                <a:latin typeface="Franklin Gothic Book" panose="020B0503020102020204" pitchFamily="34" charset="0"/>
              </a:rPr>
              <a:pPr/>
              <a:t>11</a:t>
            </a:fld>
            <a:endParaRPr lang="en-GB" sz="800" dirty="0">
              <a:solidFill>
                <a:schemeClr val="accent1"/>
              </a:solidFill>
              <a:latin typeface="Franklin Gothic Book" panose="020B0503020102020204" pitchFamily="34" charset="0"/>
            </a:endParaRPr>
          </a:p>
        </p:txBody>
      </p:sp>
      <p:sp>
        <p:nvSpPr>
          <p:cNvPr id="18" name="Date Placeholder 28671"/>
          <p:cNvSpPr txBox="1">
            <a:spLocks/>
          </p:cNvSpPr>
          <p:nvPr/>
        </p:nvSpPr>
        <p:spPr>
          <a:xfrm>
            <a:off x="719136" y="6480000"/>
            <a:ext cx="1871664" cy="378000"/>
          </a:xfrm>
          <a:prstGeom prst="rect">
            <a:avLst/>
          </a:prstGeom>
        </p:spPr>
        <p:txBody>
          <a:bodyPr lIns="0" tIns="0" rIns="0" bIns="0" anchor="ctr"/>
          <a:lstStyle>
            <a:defPPr>
              <a:defRPr lang="en-GB"/>
            </a:defPPr>
            <a:lvl1pPr>
              <a:defRPr sz="800">
                <a:solidFill>
                  <a:schemeClr val="accent1"/>
                </a:solidFill>
                <a:latin typeface="Franklin Gothic Book"/>
                <a:cs typeface="Franklin Gothic Book"/>
              </a:defRPr>
            </a:lvl1pPr>
          </a:lstStyle>
          <a:p>
            <a:fld id="{E0D265A9-ECD5-7B4E-9199-E237B318164C}" type="datetime3">
              <a:rPr lang="en-GB"/>
              <a:pPr/>
              <a:t>24 May, 2016</a:t>
            </a:fld>
            <a:endParaRPr lang="en-GB" dirty="0"/>
          </a:p>
        </p:txBody>
      </p:sp>
      <p:grpSp>
        <p:nvGrpSpPr>
          <p:cNvPr id="5" name="Group 4"/>
          <p:cNvGrpSpPr/>
          <p:nvPr/>
        </p:nvGrpSpPr>
        <p:grpSpPr>
          <a:xfrm>
            <a:off x="0" y="1079500"/>
            <a:ext cx="9144000" cy="583782"/>
            <a:chOff x="0" y="1079500"/>
            <a:chExt cx="9144000" cy="583782"/>
          </a:xfrm>
        </p:grpSpPr>
        <p:grpSp>
          <p:nvGrpSpPr>
            <p:cNvPr id="3" name="Group 2"/>
            <p:cNvGrpSpPr/>
            <p:nvPr/>
          </p:nvGrpSpPr>
          <p:grpSpPr>
            <a:xfrm>
              <a:off x="0" y="1079500"/>
              <a:ext cx="9137079" cy="549525"/>
              <a:chOff x="0" y="1079500"/>
              <a:chExt cx="9137079" cy="549525"/>
            </a:xfrm>
          </p:grpSpPr>
          <p:sp>
            <p:nvSpPr>
              <p:cNvPr id="20"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EBRD’s activities</a:t>
                </a:r>
                <a:endParaRPr lang="en-GB" dirty="0">
                  <a:latin typeface="Franklin Gothic Book"/>
                </a:endParaRPr>
              </a:p>
            </p:txBody>
          </p:sp>
          <p:sp>
            <p:nvSpPr>
              <p:cNvPr id="21"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22" name="Rounded Rectangle 51"/>
              <p:cNvSpPr/>
              <p:nvPr/>
            </p:nvSpPr>
            <p:spPr bwMode="auto">
              <a:xfrm>
                <a:off x="3679529" y="1089025"/>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smtClean="0">
                    <a:latin typeface="Franklin Gothic Book"/>
                  </a:rPr>
                  <a:t>Financing </a:t>
                </a:r>
                <a:r>
                  <a:rPr lang="en-GB">
                    <a:latin typeface="Franklin Gothic Book"/>
                  </a:rPr>
                  <a:t>instruments</a:t>
                </a:r>
                <a:endParaRPr lang="en-GB" dirty="0">
                  <a:latin typeface="Franklin Gothic Book"/>
                </a:endParaRPr>
              </a:p>
            </p:txBody>
          </p:sp>
          <p:sp>
            <p:nvSpPr>
              <p:cNvPr id="23"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24" name="Rounded Rectangle 53"/>
              <p:cNvSpPr/>
              <p:nvPr/>
            </p:nvSpPr>
            <p:spPr bwMode="auto">
              <a:xfrm>
                <a:off x="7337079"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Selected Investments</a:t>
                </a:r>
                <a:endParaRPr lang="en-GB" dirty="0">
                  <a:latin typeface="Franklin Gothic Book"/>
                </a:endParaRPr>
              </a:p>
            </p:txBody>
          </p:sp>
        </p:grpSp>
        <p:sp>
          <p:nvSpPr>
            <p:cNvPr id="26" name="Rectangle 25"/>
            <p:cNvSpPr/>
            <p:nvPr userDrawn="1"/>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99703795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669682" y="2165351"/>
            <a:ext cx="8168054"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268288" indent="-265113"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marL="179388" lvl="1" indent="-179388">
              <a:lnSpc>
                <a:spcPct val="100000"/>
              </a:lnSpc>
              <a:spcBef>
                <a:spcPts val="0"/>
              </a:spcBef>
              <a:spcAft>
                <a:spcPts val="1200"/>
              </a:spcAft>
              <a:buFont typeface="Arial" charset="0"/>
              <a:buChar char="•"/>
            </a:pPr>
            <a:r>
              <a:rPr lang="en-GB" altLang="en-US" sz="1800" dirty="0">
                <a:solidFill>
                  <a:schemeClr val="tx1">
                    <a:lumMod val="50000"/>
                  </a:schemeClr>
                </a:solidFill>
                <a:latin typeface="Franklin Gothic Book"/>
                <a:cs typeface="Franklin Gothic Book"/>
              </a:rPr>
              <a:t>Maturity and interest rates depend on the project’s risks associated with the project structure, client and market conditions </a:t>
            </a:r>
          </a:p>
          <a:p>
            <a:pPr marL="179388" lvl="1" indent="-179388">
              <a:lnSpc>
                <a:spcPct val="100000"/>
              </a:lnSpc>
              <a:spcBef>
                <a:spcPts val="0"/>
              </a:spcBef>
              <a:spcAft>
                <a:spcPts val="1200"/>
              </a:spcAft>
              <a:buFont typeface="Arial" charset="0"/>
              <a:buChar char="•"/>
            </a:pPr>
            <a:r>
              <a:rPr lang="en-US" altLang="en-US" sz="1800" dirty="0">
                <a:solidFill>
                  <a:schemeClr val="tx1">
                    <a:lumMod val="50000"/>
                  </a:schemeClr>
                </a:solidFill>
                <a:latin typeface="Franklin Gothic Book"/>
                <a:cs typeface="Franklin Gothic Book"/>
              </a:rPr>
              <a:t>EBRD can offer longer maturities than the commercial banks </a:t>
            </a:r>
          </a:p>
          <a:p>
            <a:pPr marL="179388" lvl="1" indent="-179388">
              <a:lnSpc>
                <a:spcPct val="100000"/>
              </a:lnSpc>
              <a:spcBef>
                <a:spcPts val="0"/>
              </a:spcBef>
              <a:spcAft>
                <a:spcPts val="1200"/>
              </a:spcAft>
              <a:buFont typeface="Arial" charset="0"/>
              <a:buChar char="•"/>
            </a:pPr>
            <a:r>
              <a:rPr lang="en-US" altLang="en-US" sz="1800" dirty="0">
                <a:solidFill>
                  <a:schemeClr val="tx1">
                    <a:lumMod val="50000"/>
                  </a:schemeClr>
                </a:solidFill>
                <a:latin typeface="Franklin Gothic Book"/>
                <a:cs typeface="Franklin Gothic Book"/>
              </a:rPr>
              <a:t>EBRD can provide large amounts of finance where needed </a:t>
            </a:r>
          </a:p>
          <a:p>
            <a:pPr marL="179388" lvl="1" indent="-179388">
              <a:lnSpc>
                <a:spcPct val="100000"/>
              </a:lnSpc>
              <a:spcBef>
                <a:spcPts val="0"/>
              </a:spcBef>
              <a:spcAft>
                <a:spcPts val="1200"/>
              </a:spcAft>
              <a:buFont typeface="Arial" charset="0"/>
              <a:buChar char="•"/>
            </a:pPr>
            <a:r>
              <a:rPr lang="en-GB" altLang="en-US" sz="1800" dirty="0">
                <a:solidFill>
                  <a:schemeClr val="tx1">
                    <a:lumMod val="50000"/>
                  </a:schemeClr>
                </a:solidFill>
                <a:latin typeface="Franklin Gothic Book"/>
                <a:cs typeface="Franklin Gothic Book"/>
              </a:rPr>
              <a:t>Availability of financing for long term working capital </a:t>
            </a:r>
          </a:p>
          <a:p>
            <a:pPr marL="179388" lvl="1" indent="-179388">
              <a:lnSpc>
                <a:spcPct val="100000"/>
              </a:lnSpc>
              <a:spcBef>
                <a:spcPts val="0"/>
              </a:spcBef>
              <a:spcAft>
                <a:spcPts val="1200"/>
              </a:spcAft>
              <a:buFont typeface="Arial" charset="0"/>
              <a:buChar char="•"/>
            </a:pPr>
            <a:r>
              <a:rPr lang="en-GB" altLang="en-US" sz="1800" dirty="0">
                <a:solidFill>
                  <a:schemeClr val="tx1">
                    <a:lumMod val="50000"/>
                  </a:schemeClr>
                </a:solidFill>
                <a:latin typeface="Franklin Gothic Book"/>
                <a:cs typeface="Franklin Gothic Book"/>
              </a:rPr>
              <a:t>Excellent relationships with commercial banks: access to commercial co-financing </a:t>
            </a:r>
          </a:p>
          <a:p>
            <a:pPr marL="179388" lvl="1" indent="-179388">
              <a:lnSpc>
                <a:spcPct val="100000"/>
              </a:lnSpc>
              <a:spcBef>
                <a:spcPts val="0"/>
              </a:spcBef>
              <a:spcAft>
                <a:spcPts val="1200"/>
              </a:spcAft>
              <a:buFont typeface="Arial" charset="0"/>
              <a:buChar char="•"/>
            </a:pPr>
            <a:r>
              <a:rPr lang="en-GB" altLang="en-US" sz="1800" dirty="0">
                <a:solidFill>
                  <a:schemeClr val="tx1">
                    <a:lumMod val="50000"/>
                  </a:schemeClr>
                </a:solidFill>
                <a:latin typeface="Franklin Gothic Book"/>
                <a:cs typeface="Franklin Gothic Book"/>
              </a:rPr>
              <a:t>Loan Syndications (A/B structures)</a:t>
            </a:r>
          </a:p>
          <a:p>
            <a:pPr marL="179388" lvl="1" indent="-179388">
              <a:lnSpc>
                <a:spcPct val="100000"/>
              </a:lnSpc>
              <a:spcBef>
                <a:spcPts val="0"/>
              </a:spcBef>
              <a:spcAft>
                <a:spcPts val="1200"/>
              </a:spcAft>
              <a:buFont typeface="Arial" charset="0"/>
              <a:buChar char="•"/>
            </a:pPr>
            <a:r>
              <a:rPr lang="en-GB" altLang="en-US" sz="1800" dirty="0">
                <a:solidFill>
                  <a:schemeClr val="tx1">
                    <a:lumMod val="50000"/>
                  </a:schemeClr>
                </a:solidFill>
                <a:latin typeface="Franklin Gothic Book"/>
                <a:cs typeface="Franklin Gothic Book"/>
              </a:rPr>
              <a:t>Mezzanine / subordinated debt</a:t>
            </a:r>
          </a:p>
        </p:txBody>
      </p:sp>
      <p:sp>
        <p:nvSpPr>
          <p:cNvPr id="6" name="Title 7"/>
          <p:cNvSpPr>
            <a:spLocks noGrp="1"/>
          </p:cNvSpPr>
          <p:nvPr>
            <p:ph type="title"/>
          </p:nvPr>
        </p:nvSpPr>
        <p:spPr>
          <a:xfrm>
            <a:off x="720725" y="-1"/>
            <a:ext cx="5903913" cy="1080000"/>
          </a:xfrm>
        </p:spPr>
        <p:txBody>
          <a:bodyPr/>
          <a:lstStyle/>
          <a:p>
            <a:r>
              <a:rPr lang="en-GB" dirty="0"/>
              <a:t>EBRD </a:t>
            </a:r>
            <a:r>
              <a:rPr lang="en-GB" dirty="0" smtClean="0"/>
              <a:t>– Debt Finance</a:t>
            </a:r>
            <a:endParaRPr lang="en-US" dirty="0"/>
          </a:p>
        </p:txBody>
      </p:sp>
      <p:sp>
        <p:nvSpPr>
          <p:cNvPr id="9" name="Slide Number Placeholder 6"/>
          <p:cNvSpPr txBox="1">
            <a:spLocks/>
          </p:cNvSpPr>
          <p:nvPr/>
        </p:nvSpPr>
        <p:spPr>
          <a:xfrm>
            <a:off x="8279567" y="6480000"/>
            <a:ext cx="360002"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z="800" smtClean="0">
                <a:solidFill>
                  <a:schemeClr val="accent1"/>
                </a:solidFill>
                <a:latin typeface="Franklin Gothic Book" panose="020B0503020102020204" pitchFamily="34" charset="0"/>
              </a:rPr>
              <a:pPr/>
              <a:t>12</a:t>
            </a:fld>
            <a:endParaRPr lang="en-GB" sz="800" dirty="0">
              <a:solidFill>
                <a:schemeClr val="accent1"/>
              </a:solidFill>
              <a:latin typeface="Franklin Gothic Book" panose="020B0503020102020204" pitchFamily="34" charset="0"/>
            </a:endParaRPr>
          </a:p>
        </p:txBody>
      </p:sp>
      <p:sp>
        <p:nvSpPr>
          <p:cNvPr id="7" name="Date Placeholder 28671"/>
          <p:cNvSpPr txBox="1">
            <a:spLocks/>
          </p:cNvSpPr>
          <p:nvPr/>
        </p:nvSpPr>
        <p:spPr>
          <a:xfrm>
            <a:off x="719136" y="6480000"/>
            <a:ext cx="1871664" cy="378000"/>
          </a:xfrm>
          <a:prstGeom prst="rect">
            <a:avLst/>
          </a:prstGeom>
        </p:spPr>
        <p:txBody>
          <a:bodyPr lIns="0" tIns="0" rIns="0" bIns="0" anchor="ctr"/>
          <a:lstStyle>
            <a:defPPr>
              <a:defRPr lang="en-GB"/>
            </a:defPPr>
            <a:lvl1pPr>
              <a:defRPr sz="800">
                <a:solidFill>
                  <a:schemeClr val="accent1"/>
                </a:solidFill>
                <a:latin typeface="Franklin Gothic Book"/>
                <a:cs typeface="Franklin Gothic Book"/>
              </a:defRPr>
            </a:lvl1pPr>
          </a:lstStyle>
          <a:p>
            <a:fld id="{E0D265A9-ECD5-7B4E-9199-E237B318164C}" type="datetime3">
              <a:rPr lang="en-GB"/>
              <a:pPr/>
              <a:t>24 May, 2016</a:t>
            </a:fld>
            <a:endParaRPr lang="en-GB" dirty="0"/>
          </a:p>
        </p:txBody>
      </p:sp>
      <p:grpSp>
        <p:nvGrpSpPr>
          <p:cNvPr id="31" name="Group 30"/>
          <p:cNvGrpSpPr/>
          <p:nvPr/>
        </p:nvGrpSpPr>
        <p:grpSpPr>
          <a:xfrm>
            <a:off x="0" y="1079500"/>
            <a:ext cx="9144000" cy="583782"/>
            <a:chOff x="0" y="1079500"/>
            <a:chExt cx="9144000" cy="583782"/>
          </a:xfrm>
        </p:grpSpPr>
        <p:grpSp>
          <p:nvGrpSpPr>
            <p:cNvPr id="32" name="Group 31"/>
            <p:cNvGrpSpPr/>
            <p:nvPr/>
          </p:nvGrpSpPr>
          <p:grpSpPr>
            <a:xfrm>
              <a:off x="0" y="1079500"/>
              <a:ext cx="9137079" cy="549525"/>
              <a:chOff x="0" y="1079500"/>
              <a:chExt cx="9137079" cy="549525"/>
            </a:xfrm>
          </p:grpSpPr>
          <p:sp>
            <p:nvSpPr>
              <p:cNvPr id="34"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EBRD’s activities</a:t>
                </a:r>
                <a:endParaRPr lang="en-GB" dirty="0">
                  <a:latin typeface="Franklin Gothic Book"/>
                </a:endParaRPr>
              </a:p>
            </p:txBody>
          </p:sp>
          <p:sp>
            <p:nvSpPr>
              <p:cNvPr id="35"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36" name="Rounded Rectangle 51"/>
              <p:cNvSpPr/>
              <p:nvPr/>
            </p:nvSpPr>
            <p:spPr bwMode="auto">
              <a:xfrm>
                <a:off x="3679529" y="1089025"/>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smtClean="0">
                    <a:latin typeface="Franklin Gothic Book"/>
                  </a:rPr>
                  <a:t>Financing </a:t>
                </a:r>
                <a:r>
                  <a:rPr lang="en-GB">
                    <a:latin typeface="Franklin Gothic Book"/>
                  </a:rPr>
                  <a:t>instruments</a:t>
                </a:r>
                <a:endParaRPr lang="en-GB" dirty="0">
                  <a:latin typeface="Franklin Gothic Book"/>
                </a:endParaRPr>
              </a:p>
            </p:txBody>
          </p:sp>
          <p:sp>
            <p:nvSpPr>
              <p:cNvPr id="37"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38" name="Rounded Rectangle 53"/>
              <p:cNvSpPr/>
              <p:nvPr/>
            </p:nvSpPr>
            <p:spPr bwMode="auto">
              <a:xfrm>
                <a:off x="7337079"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Selected Investments</a:t>
                </a:r>
                <a:endParaRPr lang="en-GB" dirty="0">
                  <a:latin typeface="Franklin Gothic Book"/>
                </a:endParaRPr>
              </a:p>
            </p:txBody>
          </p:sp>
        </p:grpSp>
        <p:sp>
          <p:nvSpPr>
            <p:cNvPr id="33" name="Rectangle 32"/>
            <p:cNvSpPr/>
            <p:nvPr userDrawn="1"/>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328160749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656982" y="2089150"/>
            <a:ext cx="7992208"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268288" indent="-268288"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marL="179388" lvl="1" indent="-179388">
              <a:lnSpc>
                <a:spcPct val="100000"/>
              </a:lnSpc>
              <a:spcBef>
                <a:spcPts val="0"/>
              </a:spcBef>
              <a:spcAft>
                <a:spcPts val="1200"/>
              </a:spcAft>
              <a:buFont typeface="Arial" charset="0"/>
              <a:buChar char="•"/>
            </a:pPr>
            <a:r>
              <a:rPr lang="en-GB" altLang="en-US" sz="1800" dirty="0">
                <a:solidFill>
                  <a:schemeClr val="tx1">
                    <a:lumMod val="50000"/>
                  </a:schemeClr>
                </a:solidFill>
                <a:latin typeface="Franklin Gothic Book"/>
                <a:cs typeface="Franklin Gothic Book"/>
              </a:rPr>
              <a:t>Maturity and interest rates depend on the project’s risks associated with the project structure, client and market conditions </a:t>
            </a:r>
          </a:p>
          <a:p>
            <a:pPr marL="179388" lvl="1" indent="-179388">
              <a:lnSpc>
                <a:spcPct val="100000"/>
              </a:lnSpc>
              <a:spcBef>
                <a:spcPts val="0"/>
              </a:spcBef>
              <a:spcAft>
                <a:spcPts val="1200"/>
              </a:spcAft>
              <a:buFont typeface="Arial" charset="0"/>
              <a:buChar char="•"/>
            </a:pPr>
            <a:r>
              <a:rPr lang="en-US" altLang="en-US" sz="1800" dirty="0">
                <a:solidFill>
                  <a:schemeClr val="tx1">
                    <a:lumMod val="50000"/>
                  </a:schemeClr>
                </a:solidFill>
                <a:latin typeface="Franklin Gothic Book"/>
                <a:cs typeface="Franklin Gothic Book"/>
              </a:rPr>
              <a:t>Companies that cannot expand with debt alone </a:t>
            </a:r>
          </a:p>
          <a:p>
            <a:pPr marL="179388" lvl="1" indent="-179388">
              <a:lnSpc>
                <a:spcPct val="100000"/>
              </a:lnSpc>
              <a:spcBef>
                <a:spcPts val="0"/>
              </a:spcBef>
              <a:spcAft>
                <a:spcPts val="1200"/>
              </a:spcAft>
              <a:buFont typeface="Arial" charset="0"/>
              <a:buChar char="•"/>
            </a:pPr>
            <a:r>
              <a:rPr lang="en-GB" altLang="en-US" sz="1800" dirty="0">
                <a:solidFill>
                  <a:schemeClr val="tx1">
                    <a:lumMod val="50000"/>
                  </a:schemeClr>
                </a:solidFill>
                <a:latin typeface="Franklin Gothic Book"/>
                <a:cs typeface="Franklin Gothic Book"/>
              </a:rPr>
              <a:t>Owners who see the benefits of sharing equity and EBRD support in strengthening corporate governance </a:t>
            </a:r>
          </a:p>
          <a:p>
            <a:pPr marL="179388" lvl="1" indent="-179388">
              <a:lnSpc>
                <a:spcPct val="100000"/>
              </a:lnSpc>
              <a:spcBef>
                <a:spcPts val="0"/>
              </a:spcBef>
              <a:spcAft>
                <a:spcPts val="1200"/>
              </a:spcAft>
              <a:buFont typeface="Arial" charset="0"/>
              <a:buChar char="•"/>
            </a:pPr>
            <a:r>
              <a:rPr lang="en-GB" altLang="en-US" sz="1800" dirty="0">
                <a:solidFill>
                  <a:schemeClr val="tx1">
                    <a:lumMod val="50000"/>
                  </a:schemeClr>
                </a:solidFill>
                <a:latin typeface="Franklin Gothic Book"/>
                <a:cs typeface="Franklin Gothic Book"/>
              </a:rPr>
              <a:t>Growth potential and strong competitive prospects in local markets and export markets </a:t>
            </a:r>
          </a:p>
          <a:p>
            <a:pPr marL="179388" lvl="1" indent="-179388">
              <a:lnSpc>
                <a:spcPct val="100000"/>
              </a:lnSpc>
              <a:spcBef>
                <a:spcPts val="0"/>
              </a:spcBef>
              <a:spcAft>
                <a:spcPts val="1200"/>
              </a:spcAft>
              <a:buFont typeface="Arial" charset="0"/>
              <a:buChar char="•"/>
            </a:pPr>
            <a:r>
              <a:rPr lang="en-GB" altLang="en-US" sz="1800" dirty="0">
                <a:solidFill>
                  <a:schemeClr val="tx1">
                    <a:lumMod val="50000"/>
                  </a:schemeClr>
                </a:solidFill>
                <a:latin typeface="Franklin Gothic Book"/>
                <a:cs typeface="Franklin Gothic Book"/>
              </a:rPr>
              <a:t>Sound financial basis and financing plans </a:t>
            </a:r>
          </a:p>
          <a:p>
            <a:pPr marL="179388" lvl="1" indent="-179388">
              <a:lnSpc>
                <a:spcPct val="100000"/>
              </a:lnSpc>
              <a:spcBef>
                <a:spcPts val="0"/>
              </a:spcBef>
              <a:spcAft>
                <a:spcPts val="1200"/>
              </a:spcAft>
              <a:buFont typeface="Arial" charset="0"/>
              <a:buChar char="•"/>
            </a:pPr>
            <a:r>
              <a:rPr lang="en-GB" altLang="en-US" sz="1800" dirty="0">
                <a:solidFill>
                  <a:schemeClr val="tx1">
                    <a:lumMod val="50000"/>
                  </a:schemeClr>
                </a:solidFill>
                <a:latin typeface="Franklin Gothic Book"/>
                <a:cs typeface="Franklin Gothic Book"/>
              </a:rPr>
              <a:t>Well-developed business plans and capacity to implement them</a:t>
            </a:r>
            <a:r>
              <a:rPr lang="en-US" altLang="en-US" sz="1800" dirty="0">
                <a:solidFill>
                  <a:schemeClr val="tx1">
                    <a:lumMod val="50000"/>
                  </a:schemeClr>
                </a:solidFill>
                <a:latin typeface="Franklin Gothic Book"/>
                <a:cs typeface="Franklin Gothic Book"/>
              </a:rPr>
              <a:t> </a:t>
            </a:r>
          </a:p>
          <a:p>
            <a:pPr marL="179388" lvl="1" indent="-179388">
              <a:lnSpc>
                <a:spcPct val="100000"/>
              </a:lnSpc>
              <a:spcBef>
                <a:spcPts val="0"/>
              </a:spcBef>
              <a:spcAft>
                <a:spcPts val="1200"/>
              </a:spcAft>
              <a:buFont typeface="Arial" charset="0"/>
              <a:buChar char="•"/>
            </a:pPr>
            <a:r>
              <a:rPr lang="en-GB" altLang="en-US" sz="1800" dirty="0">
                <a:solidFill>
                  <a:schemeClr val="tx1">
                    <a:lumMod val="50000"/>
                  </a:schemeClr>
                </a:solidFill>
                <a:latin typeface="Franklin Gothic Book"/>
                <a:cs typeface="Franklin Gothic Book"/>
              </a:rPr>
              <a:t>Clear exit route for the Bank – sale to strategic or financial investor or an IPO</a:t>
            </a:r>
          </a:p>
          <a:p>
            <a:pPr marL="179388" lvl="1" indent="-179388">
              <a:lnSpc>
                <a:spcPct val="100000"/>
              </a:lnSpc>
              <a:spcBef>
                <a:spcPts val="0"/>
              </a:spcBef>
              <a:spcAft>
                <a:spcPts val="1200"/>
              </a:spcAft>
              <a:buFont typeface="Arial" charset="0"/>
              <a:buChar char="•"/>
            </a:pPr>
            <a:r>
              <a:rPr lang="en-GB" altLang="en-US" sz="1800" dirty="0">
                <a:solidFill>
                  <a:schemeClr val="tx1">
                    <a:lumMod val="50000"/>
                  </a:schemeClr>
                </a:solidFill>
                <a:latin typeface="Franklin Gothic Book"/>
                <a:cs typeface="Franklin Gothic Book"/>
              </a:rPr>
              <a:t>Typical holding period for the Bank is 4-6 years </a:t>
            </a:r>
          </a:p>
        </p:txBody>
      </p:sp>
      <p:sp>
        <p:nvSpPr>
          <p:cNvPr id="23555" name="Rectangle 2"/>
          <p:cNvSpPr txBox="1">
            <a:spLocks noChangeArrowheads="1"/>
          </p:cNvSpPr>
          <p:nvPr/>
        </p:nvSpPr>
        <p:spPr bwMode="auto">
          <a:xfrm>
            <a:off x="619859" y="273050"/>
            <a:ext cx="639054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eaLnBrk="1" hangingPunct="1">
              <a:lnSpc>
                <a:spcPct val="100000"/>
              </a:lnSpc>
              <a:spcBef>
                <a:spcPct val="0"/>
              </a:spcBef>
            </a:pPr>
            <a:r>
              <a:rPr lang="en-GB" altLang="en-US">
                <a:solidFill>
                  <a:schemeClr val="bg1"/>
                </a:solidFill>
              </a:rPr>
              <a:t>EBRD: </a:t>
            </a:r>
            <a:r>
              <a:rPr lang="en-GB" altLang="en-US">
                <a:solidFill>
                  <a:srgbClr val="FFFFFF"/>
                </a:solidFill>
              </a:rPr>
              <a:t>Equity Investments</a:t>
            </a:r>
            <a:endParaRPr lang="en-GB" altLang="en-US">
              <a:solidFill>
                <a:schemeClr val="bg1"/>
              </a:solidFill>
            </a:endParaRPr>
          </a:p>
        </p:txBody>
      </p:sp>
      <p:sp>
        <p:nvSpPr>
          <p:cNvPr id="4" name="Title 7"/>
          <p:cNvSpPr>
            <a:spLocks noGrp="1"/>
          </p:cNvSpPr>
          <p:nvPr>
            <p:ph type="title"/>
          </p:nvPr>
        </p:nvSpPr>
        <p:spPr>
          <a:xfrm>
            <a:off x="720725" y="-1"/>
            <a:ext cx="5903913" cy="1080000"/>
          </a:xfrm>
        </p:spPr>
        <p:txBody>
          <a:bodyPr/>
          <a:lstStyle/>
          <a:p>
            <a:r>
              <a:rPr lang="en-GB" dirty="0"/>
              <a:t>EBRD </a:t>
            </a:r>
            <a:r>
              <a:rPr lang="en-GB" dirty="0" smtClean="0"/>
              <a:t>– Equity investments</a:t>
            </a:r>
            <a:endParaRPr lang="en-US" dirty="0"/>
          </a:p>
        </p:txBody>
      </p:sp>
      <p:sp>
        <p:nvSpPr>
          <p:cNvPr id="7" name="Slide Number Placeholder 6"/>
          <p:cNvSpPr txBox="1">
            <a:spLocks/>
          </p:cNvSpPr>
          <p:nvPr/>
        </p:nvSpPr>
        <p:spPr>
          <a:xfrm>
            <a:off x="8279567" y="6480000"/>
            <a:ext cx="360002"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z="800" smtClean="0">
                <a:solidFill>
                  <a:schemeClr val="accent1"/>
                </a:solidFill>
                <a:latin typeface="Franklin Gothic Book" panose="020B0503020102020204" pitchFamily="34" charset="0"/>
              </a:rPr>
              <a:pPr/>
              <a:t>13</a:t>
            </a:fld>
            <a:endParaRPr lang="en-GB" sz="800" dirty="0">
              <a:solidFill>
                <a:schemeClr val="accent1"/>
              </a:solidFill>
              <a:latin typeface="Franklin Gothic Book" panose="020B0503020102020204" pitchFamily="34" charset="0"/>
            </a:endParaRPr>
          </a:p>
        </p:txBody>
      </p:sp>
      <p:sp>
        <p:nvSpPr>
          <p:cNvPr id="9" name="Date Placeholder 28671"/>
          <p:cNvSpPr txBox="1">
            <a:spLocks/>
          </p:cNvSpPr>
          <p:nvPr/>
        </p:nvSpPr>
        <p:spPr>
          <a:xfrm>
            <a:off x="719136" y="6480000"/>
            <a:ext cx="1871664" cy="378000"/>
          </a:xfrm>
          <a:prstGeom prst="rect">
            <a:avLst/>
          </a:prstGeom>
        </p:spPr>
        <p:txBody>
          <a:bodyPr lIns="0" tIns="0" rIns="0" bIns="0" anchor="ctr"/>
          <a:lstStyle>
            <a:defPPr>
              <a:defRPr lang="en-GB"/>
            </a:defPPr>
            <a:lvl1pPr>
              <a:defRPr sz="800">
                <a:solidFill>
                  <a:schemeClr val="accent1"/>
                </a:solidFill>
                <a:latin typeface="Franklin Gothic Book"/>
                <a:cs typeface="Franklin Gothic Book"/>
              </a:defRPr>
            </a:lvl1pPr>
          </a:lstStyle>
          <a:p>
            <a:fld id="{E0D265A9-ECD5-7B4E-9199-E237B318164C}" type="datetime3">
              <a:rPr lang="en-GB"/>
              <a:pPr/>
              <a:t>24 May, 2016</a:t>
            </a:fld>
            <a:endParaRPr lang="en-GB" dirty="0"/>
          </a:p>
        </p:txBody>
      </p:sp>
      <p:grpSp>
        <p:nvGrpSpPr>
          <p:cNvPr id="25" name="Group 24"/>
          <p:cNvGrpSpPr/>
          <p:nvPr/>
        </p:nvGrpSpPr>
        <p:grpSpPr>
          <a:xfrm>
            <a:off x="0" y="1079500"/>
            <a:ext cx="9144000" cy="583782"/>
            <a:chOff x="0" y="1079500"/>
            <a:chExt cx="9144000" cy="583782"/>
          </a:xfrm>
        </p:grpSpPr>
        <p:grpSp>
          <p:nvGrpSpPr>
            <p:cNvPr id="26" name="Group 25"/>
            <p:cNvGrpSpPr/>
            <p:nvPr/>
          </p:nvGrpSpPr>
          <p:grpSpPr>
            <a:xfrm>
              <a:off x="0" y="1079500"/>
              <a:ext cx="9137079" cy="549525"/>
              <a:chOff x="0" y="1079500"/>
              <a:chExt cx="9137079" cy="549525"/>
            </a:xfrm>
          </p:grpSpPr>
          <p:sp>
            <p:nvSpPr>
              <p:cNvPr id="28"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EBRD’s activities</a:t>
                </a:r>
                <a:endParaRPr lang="en-GB" dirty="0">
                  <a:latin typeface="Franklin Gothic Book"/>
                </a:endParaRPr>
              </a:p>
            </p:txBody>
          </p:sp>
          <p:sp>
            <p:nvSpPr>
              <p:cNvPr id="29"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30" name="Rounded Rectangle 51"/>
              <p:cNvSpPr/>
              <p:nvPr/>
            </p:nvSpPr>
            <p:spPr bwMode="auto">
              <a:xfrm>
                <a:off x="3679529" y="1089025"/>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smtClean="0">
                    <a:latin typeface="Franklin Gothic Book"/>
                  </a:rPr>
                  <a:t>Financing </a:t>
                </a:r>
                <a:r>
                  <a:rPr lang="en-GB">
                    <a:latin typeface="Franklin Gothic Book"/>
                  </a:rPr>
                  <a:t>instruments</a:t>
                </a:r>
                <a:endParaRPr lang="en-GB" dirty="0">
                  <a:latin typeface="Franklin Gothic Book"/>
                </a:endParaRPr>
              </a:p>
            </p:txBody>
          </p:sp>
          <p:sp>
            <p:nvSpPr>
              <p:cNvPr id="31"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32" name="Rounded Rectangle 53"/>
              <p:cNvSpPr/>
              <p:nvPr/>
            </p:nvSpPr>
            <p:spPr bwMode="auto">
              <a:xfrm>
                <a:off x="7337079"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Selected Investments</a:t>
                </a:r>
                <a:endParaRPr lang="en-GB" dirty="0">
                  <a:latin typeface="Franklin Gothic Book"/>
                </a:endParaRPr>
              </a:p>
            </p:txBody>
          </p:sp>
        </p:grpSp>
        <p:sp>
          <p:nvSpPr>
            <p:cNvPr id="27" name="Rectangle 26"/>
            <p:cNvSpPr/>
            <p:nvPr userDrawn="1"/>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123890973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Cycle</a:t>
            </a:r>
            <a:endParaRPr lang="en-GB" dirty="0"/>
          </a:p>
        </p:txBody>
      </p:sp>
      <p:sp>
        <p:nvSpPr>
          <p:cNvPr id="3" name="Content Placeholder 2"/>
          <p:cNvSpPr>
            <a:spLocks noGrp="1"/>
          </p:cNvSpPr>
          <p:nvPr>
            <p:ph idx="1"/>
          </p:nvPr>
        </p:nvSpPr>
        <p:spPr>
          <a:xfrm>
            <a:off x="415926" y="2079625"/>
            <a:ext cx="4587873" cy="4140200"/>
          </a:xfrm>
        </p:spPr>
        <p:txBody>
          <a:bodyPr/>
          <a:lstStyle/>
          <a:p>
            <a:pPr marL="342900" indent="-342900" algn="just">
              <a:buFont typeface="Arial" panose="020B0604020202020204" pitchFamily="34" charset="0"/>
              <a:buChar char="•"/>
            </a:pPr>
            <a:r>
              <a:rPr lang="en-GB" sz="1800" dirty="0"/>
              <a:t>Provided all necessary information is available, a project from Origination to Board Approval typically takes </a:t>
            </a:r>
            <a:r>
              <a:rPr lang="en-GB" sz="1800" b="1" dirty="0"/>
              <a:t>3 to 6 months</a:t>
            </a:r>
            <a:r>
              <a:rPr lang="en-GB" sz="1800" dirty="0"/>
              <a:t>, depending on the complexity, length of negotiations and other factors </a:t>
            </a:r>
          </a:p>
          <a:p>
            <a:pPr marL="342900" indent="-342900" algn="just">
              <a:buFont typeface="Arial" panose="020B0604020202020204" pitchFamily="34" charset="0"/>
              <a:buChar char="•"/>
            </a:pPr>
            <a:r>
              <a:rPr lang="en-GB" sz="1800" dirty="0"/>
              <a:t>The total project cycle from origination to final repayment can range from 1 year, for working capital or trade financing projects, to </a:t>
            </a:r>
            <a:r>
              <a:rPr lang="en-GB" sz="1800" b="1" dirty="0"/>
              <a:t>10 years</a:t>
            </a:r>
            <a:r>
              <a:rPr lang="en-GB" sz="1800" dirty="0"/>
              <a:t> for long term investments</a:t>
            </a:r>
          </a:p>
          <a:p>
            <a:pPr marL="342900" indent="-342900" algn="just">
              <a:buFont typeface="Arial" panose="020B0604020202020204" pitchFamily="34" charset="0"/>
              <a:buChar char="•"/>
            </a:pPr>
            <a:r>
              <a:rPr lang="en-GB" sz="1800" dirty="0"/>
              <a:t>EBRD financing in individual projects has ranged from less than </a:t>
            </a:r>
            <a:r>
              <a:rPr lang="en-GB" sz="1800" b="1" dirty="0"/>
              <a:t>€1 million to more than €150 million</a:t>
            </a:r>
          </a:p>
          <a:p>
            <a:endParaRPr lang="en-GB" dirty="0"/>
          </a:p>
        </p:txBody>
      </p:sp>
      <p:grpSp>
        <p:nvGrpSpPr>
          <p:cNvPr id="6" name="Group 5"/>
          <p:cNvGrpSpPr/>
          <p:nvPr/>
        </p:nvGrpSpPr>
        <p:grpSpPr>
          <a:xfrm>
            <a:off x="4344688" y="1619500"/>
            <a:ext cx="5375275" cy="4241350"/>
            <a:chOff x="4289425" y="2019300"/>
            <a:chExt cx="6153150" cy="4583113"/>
          </a:xfrm>
        </p:grpSpPr>
        <p:grpSp>
          <p:nvGrpSpPr>
            <p:cNvPr id="7" name="Group 69"/>
            <p:cNvGrpSpPr>
              <a:grpSpLocks/>
            </p:cNvGrpSpPr>
            <p:nvPr/>
          </p:nvGrpSpPr>
          <p:grpSpPr bwMode="auto">
            <a:xfrm>
              <a:off x="5227638" y="2019300"/>
              <a:ext cx="4335462" cy="4583113"/>
              <a:chOff x="3075" y="1123"/>
              <a:chExt cx="2874" cy="3024"/>
            </a:xfrm>
          </p:grpSpPr>
          <p:sp>
            <p:nvSpPr>
              <p:cNvPr id="9" name="AutoShape 57"/>
              <p:cNvSpPr>
                <a:spLocks noChangeArrowheads="1"/>
              </p:cNvSpPr>
              <p:nvPr/>
            </p:nvSpPr>
            <p:spPr bwMode="auto">
              <a:xfrm>
                <a:off x="3075" y="1195"/>
                <a:ext cx="2874" cy="28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59 h 21600"/>
                  <a:gd name="T26" fmla="*/ 18436 w 21600"/>
                  <a:gd name="T27" fmla="*/ 18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82" y="10800"/>
                    </a:moveTo>
                    <a:cubicBezTo>
                      <a:pt x="1482" y="15946"/>
                      <a:pt x="5654" y="20118"/>
                      <a:pt x="10800" y="20118"/>
                    </a:cubicBezTo>
                    <a:cubicBezTo>
                      <a:pt x="15946" y="20118"/>
                      <a:pt x="20118" y="15946"/>
                      <a:pt x="20118" y="10800"/>
                    </a:cubicBezTo>
                    <a:cubicBezTo>
                      <a:pt x="20118" y="5654"/>
                      <a:pt x="15946" y="1482"/>
                      <a:pt x="10800" y="1482"/>
                    </a:cubicBezTo>
                    <a:cubicBezTo>
                      <a:pt x="5654" y="1482"/>
                      <a:pt x="1482" y="5654"/>
                      <a:pt x="1482" y="10800"/>
                    </a:cubicBezTo>
                    <a:close/>
                  </a:path>
                </a:pathLst>
              </a:cu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GB"/>
              </a:p>
            </p:txBody>
          </p:sp>
          <p:sp>
            <p:nvSpPr>
              <p:cNvPr id="10" name="Text Box 51"/>
              <p:cNvSpPr txBox="1">
                <a:spLocks noChangeArrowheads="1"/>
              </p:cNvSpPr>
              <p:nvPr/>
            </p:nvSpPr>
            <p:spPr bwMode="auto">
              <a:xfrm rot="-4948645">
                <a:off x="2930" y="2376"/>
                <a:ext cx="470"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50000"/>
                  </a:spcBef>
                </a:pPr>
                <a:r>
                  <a:rPr lang="en-GB" altLang="en-US" sz="1000">
                    <a:solidFill>
                      <a:schemeClr val="tx1"/>
                    </a:solidFill>
                  </a:rPr>
                  <a:t>Monitoring </a:t>
                </a:r>
              </a:p>
            </p:txBody>
          </p:sp>
          <p:sp>
            <p:nvSpPr>
              <p:cNvPr id="11" name="Text Box 52"/>
              <p:cNvSpPr txBox="1">
                <a:spLocks noChangeArrowheads="1"/>
              </p:cNvSpPr>
              <p:nvPr/>
            </p:nvSpPr>
            <p:spPr bwMode="auto">
              <a:xfrm rot="-4893237">
                <a:off x="5551" y="2805"/>
                <a:ext cx="561"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50000"/>
                  </a:spcBef>
                </a:pPr>
                <a:r>
                  <a:rPr lang="en-GB" altLang="en-US" sz="1000">
                    <a:solidFill>
                      <a:schemeClr val="tx1"/>
                    </a:solidFill>
                  </a:rPr>
                  <a:t>Due Diligence</a:t>
                </a:r>
              </a:p>
            </p:txBody>
          </p:sp>
          <p:sp>
            <p:nvSpPr>
              <p:cNvPr id="12" name="Line 58"/>
              <p:cNvSpPr>
                <a:spLocks noChangeShapeType="1"/>
              </p:cNvSpPr>
              <p:nvPr/>
            </p:nvSpPr>
            <p:spPr bwMode="auto">
              <a:xfrm>
                <a:off x="4056" y="1273"/>
                <a:ext cx="49" cy="1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GB"/>
              </a:p>
            </p:txBody>
          </p:sp>
          <p:sp>
            <p:nvSpPr>
              <p:cNvPr id="13" name="Line 60"/>
              <p:cNvSpPr>
                <a:spLocks noChangeShapeType="1"/>
              </p:cNvSpPr>
              <p:nvPr/>
            </p:nvSpPr>
            <p:spPr bwMode="auto">
              <a:xfrm flipV="1">
                <a:off x="5626" y="1926"/>
                <a:ext cx="131"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GB"/>
              </a:p>
            </p:txBody>
          </p:sp>
          <p:sp>
            <p:nvSpPr>
              <p:cNvPr id="14" name="Line 61"/>
              <p:cNvSpPr>
                <a:spLocks noChangeShapeType="1"/>
              </p:cNvSpPr>
              <p:nvPr/>
            </p:nvSpPr>
            <p:spPr bwMode="auto">
              <a:xfrm flipH="1" flipV="1">
                <a:off x="5348" y="3600"/>
                <a:ext cx="96" cy="1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GB"/>
              </a:p>
            </p:txBody>
          </p:sp>
          <p:sp>
            <p:nvSpPr>
              <p:cNvPr id="15" name="AutoShape 62"/>
              <p:cNvSpPr>
                <a:spLocks noChangeArrowheads="1"/>
              </p:cNvSpPr>
              <p:nvPr/>
            </p:nvSpPr>
            <p:spPr bwMode="auto">
              <a:xfrm>
                <a:off x="3580" y="3738"/>
                <a:ext cx="1870" cy="409"/>
              </a:xfrm>
              <a:prstGeom prst="flowChartProcess">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endParaRPr lang="en-US" altLang="en-US" sz="2800">
                  <a:solidFill>
                    <a:schemeClr val="tx1"/>
                  </a:solidFill>
                </a:endParaRPr>
              </a:p>
            </p:txBody>
          </p:sp>
          <p:sp>
            <p:nvSpPr>
              <p:cNvPr id="16" name="Line 59"/>
              <p:cNvSpPr>
                <a:spLocks noChangeShapeType="1"/>
              </p:cNvSpPr>
              <p:nvPr/>
            </p:nvSpPr>
            <p:spPr bwMode="auto">
              <a:xfrm flipH="1">
                <a:off x="3580" y="3606"/>
                <a:ext cx="101"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GB"/>
              </a:p>
            </p:txBody>
          </p:sp>
          <p:sp>
            <p:nvSpPr>
              <p:cNvPr id="17" name="AutoShape 66"/>
              <p:cNvSpPr>
                <a:spLocks noChangeArrowheads="1"/>
              </p:cNvSpPr>
              <p:nvPr/>
            </p:nvSpPr>
            <p:spPr bwMode="auto">
              <a:xfrm>
                <a:off x="4062" y="1123"/>
                <a:ext cx="943" cy="151"/>
              </a:xfrm>
              <a:prstGeom prst="flowChartProcess">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endParaRPr lang="en-US" altLang="en-US" sz="2800">
                  <a:solidFill>
                    <a:schemeClr val="tx1"/>
                  </a:solidFill>
                </a:endParaRPr>
              </a:p>
            </p:txBody>
          </p:sp>
          <p:sp>
            <p:nvSpPr>
              <p:cNvPr id="18" name="AutoShape 67"/>
              <p:cNvSpPr>
                <a:spLocks noChangeArrowheads="1"/>
              </p:cNvSpPr>
              <p:nvPr/>
            </p:nvSpPr>
            <p:spPr bwMode="auto">
              <a:xfrm rot="2414807">
                <a:off x="4887" y="1409"/>
                <a:ext cx="1044" cy="215"/>
              </a:xfrm>
              <a:prstGeom prst="flowChartProcess">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endParaRPr lang="en-US" altLang="en-US" sz="2800">
                  <a:solidFill>
                    <a:schemeClr val="tx1"/>
                  </a:solidFill>
                </a:endParaRPr>
              </a:p>
            </p:txBody>
          </p:sp>
        </p:grpSp>
        <p:graphicFrame>
          <p:nvGraphicFramePr>
            <p:cNvPr id="8" name="Object 25"/>
            <p:cNvGraphicFramePr>
              <a:graphicFrameLocks noChangeAspect="1"/>
            </p:cNvGraphicFramePr>
            <p:nvPr>
              <p:extLst>
                <p:ext uri="{D42A27DB-BD31-4B8C-83A1-F6EECF244321}">
                  <p14:modId xmlns:p14="http://schemas.microsoft.com/office/powerpoint/2010/main" val="2999496025"/>
                </p:ext>
              </p:extLst>
            </p:nvPr>
          </p:nvGraphicFramePr>
          <p:xfrm>
            <a:off x="4289425" y="2397125"/>
            <a:ext cx="6153150" cy="4102100"/>
          </p:xfrm>
          <a:graphic>
            <a:graphicData uri="http://schemas.openxmlformats.org/presentationml/2006/ole">
              <mc:AlternateContent xmlns:mc="http://schemas.openxmlformats.org/markup-compatibility/2006">
                <mc:Choice xmlns:v="urn:schemas-microsoft-com:vml" Requires="v">
                  <p:oleObj spid="_x0000_s2058" name="Chart" r:id="rId4" imgW="6600943" imgH="4400468" progId="MSGraph.Chart.8">
                    <p:embed followColorScheme="full"/>
                  </p:oleObj>
                </mc:Choice>
                <mc:Fallback>
                  <p:oleObj name="Chart" r:id="rId4" imgW="6600943" imgH="4400468" progId="MSGraph.Chart.8">
                    <p:embed followColorScheme="full"/>
                    <p:pic>
                      <p:nvPicPr>
                        <p:cNvPr id="0" name=""/>
                        <p:cNvPicPr>
                          <a:picLocks noChangeAspect="1" noChangeArrowheads="1"/>
                        </p:cNvPicPr>
                        <p:nvPr/>
                      </p:nvPicPr>
                      <p:blipFill>
                        <a:blip r:embed="rId5"/>
                        <a:srcRect/>
                        <a:stretch>
                          <a:fillRect/>
                        </a:stretch>
                      </p:blipFill>
                      <p:spPr bwMode="auto">
                        <a:xfrm>
                          <a:off x="4289425" y="2397125"/>
                          <a:ext cx="615315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9" name="Slide Number Placeholder 6"/>
          <p:cNvSpPr txBox="1">
            <a:spLocks/>
          </p:cNvSpPr>
          <p:nvPr/>
        </p:nvSpPr>
        <p:spPr>
          <a:xfrm>
            <a:off x="8279567" y="6480000"/>
            <a:ext cx="360002"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z="800" smtClean="0">
                <a:solidFill>
                  <a:schemeClr val="accent1"/>
                </a:solidFill>
                <a:latin typeface="Franklin Gothic Book" panose="020B0503020102020204" pitchFamily="34" charset="0"/>
              </a:rPr>
              <a:pPr/>
              <a:t>14</a:t>
            </a:fld>
            <a:endParaRPr lang="en-GB" sz="800" dirty="0">
              <a:solidFill>
                <a:schemeClr val="accent1"/>
              </a:solidFill>
              <a:latin typeface="Franklin Gothic Book" panose="020B0503020102020204" pitchFamily="34" charset="0"/>
            </a:endParaRPr>
          </a:p>
        </p:txBody>
      </p:sp>
      <p:sp>
        <p:nvSpPr>
          <p:cNvPr id="21" name="Date Placeholder 28671"/>
          <p:cNvSpPr txBox="1">
            <a:spLocks/>
          </p:cNvSpPr>
          <p:nvPr/>
        </p:nvSpPr>
        <p:spPr>
          <a:xfrm>
            <a:off x="719136" y="6480000"/>
            <a:ext cx="1871664" cy="378000"/>
          </a:xfrm>
          <a:prstGeom prst="rect">
            <a:avLst/>
          </a:prstGeom>
        </p:spPr>
        <p:txBody>
          <a:bodyPr lIns="0" tIns="0" rIns="0" bIns="0" anchor="ctr"/>
          <a:lstStyle>
            <a:defPPr>
              <a:defRPr lang="en-GB"/>
            </a:defPPr>
            <a:lvl1pPr>
              <a:defRPr sz="800">
                <a:solidFill>
                  <a:schemeClr val="accent1"/>
                </a:solidFill>
                <a:latin typeface="Franklin Gothic Book"/>
                <a:cs typeface="Franklin Gothic Book"/>
              </a:defRPr>
            </a:lvl1pPr>
          </a:lstStyle>
          <a:p>
            <a:fld id="{E0D265A9-ECD5-7B4E-9199-E237B318164C}" type="datetime3">
              <a:rPr lang="en-GB"/>
              <a:pPr/>
              <a:t>24 May, 2016</a:t>
            </a:fld>
            <a:endParaRPr lang="en-GB" dirty="0"/>
          </a:p>
        </p:txBody>
      </p:sp>
      <p:grpSp>
        <p:nvGrpSpPr>
          <p:cNvPr id="37" name="Group 36"/>
          <p:cNvGrpSpPr/>
          <p:nvPr/>
        </p:nvGrpSpPr>
        <p:grpSpPr>
          <a:xfrm>
            <a:off x="0" y="1079500"/>
            <a:ext cx="9144000" cy="583782"/>
            <a:chOff x="0" y="1079500"/>
            <a:chExt cx="9144000" cy="583782"/>
          </a:xfrm>
        </p:grpSpPr>
        <p:grpSp>
          <p:nvGrpSpPr>
            <p:cNvPr id="38" name="Group 37"/>
            <p:cNvGrpSpPr/>
            <p:nvPr/>
          </p:nvGrpSpPr>
          <p:grpSpPr>
            <a:xfrm>
              <a:off x="0" y="1079500"/>
              <a:ext cx="9137079" cy="549525"/>
              <a:chOff x="0" y="1079500"/>
              <a:chExt cx="9137079" cy="549525"/>
            </a:xfrm>
          </p:grpSpPr>
          <p:sp>
            <p:nvSpPr>
              <p:cNvPr id="40"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EBRD’s activities</a:t>
                </a:r>
                <a:endParaRPr lang="en-GB" dirty="0">
                  <a:latin typeface="Franklin Gothic Book"/>
                </a:endParaRPr>
              </a:p>
            </p:txBody>
          </p:sp>
          <p:sp>
            <p:nvSpPr>
              <p:cNvPr id="41"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42" name="Rounded Rectangle 51"/>
              <p:cNvSpPr/>
              <p:nvPr/>
            </p:nvSpPr>
            <p:spPr bwMode="auto">
              <a:xfrm>
                <a:off x="3679529" y="1089025"/>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smtClean="0">
                    <a:latin typeface="Franklin Gothic Book"/>
                  </a:rPr>
                  <a:t>Financing </a:t>
                </a:r>
                <a:r>
                  <a:rPr lang="en-GB">
                    <a:latin typeface="Franklin Gothic Book"/>
                  </a:rPr>
                  <a:t>instruments</a:t>
                </a:r>
                <a:endParaRPr lang="en-GB" dirty="0">
                  <a:latin typeface="Franklin Gothic Book"/>
                </a:endParaRPr>
              </a:p>
            </p:txBody>
          </p:sp>
          <p:sp>
            <p:nvSpPr>
              <p:cNvPr id="43"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44" name="Rounded Rectangle 53"/>
              <p:cNvSpPr/>
              <p:nvPr/>
            </p:nvSpPr>
            <p:spPr bwMode="auto">
              <a:xfrm>
                <a:off x="7337079"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Selected Investments</a:t>
                </a:r>
                <a:endParaRPr lang="en-GB" dirty="0">
                  <a:latin typeface="Franklin Gothic Book"/>
                </a:endParaRPr>
              </a:p>
            </p:txBody>
          </p:sp>
        </p:grpSp>
        <p:sp>
          <p:nvSpPr>
            <p:cNvPr id="39" name="Rectangle 38"/>
            <p:cNvSpPr/>
            <p:nvPr userDrawn="1"/>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1812491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46123" y="1676097"/>
            <a:ext cx="7805738"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body" idx="4294967295"/>
          </p:nvPr>
        </p:nvSpPr>
        <p:spPr>
          <a:xfrm>
            <a:off x="712380" y="1905000"/>
            <a:ext cx="7873223" cy="3549018"/>
          </a:xfrm>
        </p:spPr>
        <p:txBody>
          <a:bodyPr tIns="46038" bIns="46038"/>
          <a:lstStyle/>
          <a:p>
            <a:pPr marL="534988" indent="-360363">
              <a:spcBef>
                <a:spcPts val="600"/>
              </a:spcBef>
              <a:spcAft>
                <a:spcPts val="600"/>
              </a:spcAft>
              <a:buClr>
                <a:srgbClr val="000099"/>
              </a:buClr>
              <a:buFontTx/>
              <a:buChar char="•"/>
              <a:defRPr/>
            </a:pPr>
            <a:r>
              <a:rPr lang="en-GB" sz="1800" dirty="0"/>
              <a:t>Financing of municipal infrastructure, equipment and services to improve service levels</a:t>
            </a:r>
          </a:p>
          <a:p>
            <a:pPr marL="534988" indent="-360363">
              <a:lnSpc>
                <a:spcPct val="80000"/>
              </a:lnSpc>
              <a:spcBef>
                <a:spcPts val="600"/>
              </a:spcBef>
              <a:spcAft>
                <a:spcPts val="600"/>
              </a:spcAft>
              <a:buClr>
                <a:srgbClr val="000099"/>
              </a:buClr>
              <a:buFontTx/>
              <a:buChar char="•"/>
              <a:defRPr/>
            </a:pPr>
            <a:r>
              <a:rPr lang="en-GB" sz="1800" dirty="0"/>
              <a:t>Promote commercialisation and corporatisation of services</a:t>
            </a:r>
          </a:p>
          <a:p>
            <a:pPr marL="534988" indent="-360363">
              <a:lnSpc>
                <a:spcPct val="80000"/>
              </a:lnSpc>
              <a:spcBef>
                <a:spcPts val="600"/>
              </a:spcBef>
              <a:spcAft>
                <a:spcPts val="600"/>
              </a:spcAft>
              <a:buClr>
                <a:srgbClr val="000099"/>
              </a:buClr>
              <a:buFontTx/>
              <a:buChar char="•"/>
              <a:defRPr/>
            </a:pPr>
            <a:r>
              <a:rPr lang="en-GB" sz="1800" dirty="0"/>
              <a:t>Development of regulatory structures</a:t>
            </a:r>
          </a:p>
          <a:p>
            <a:pPr marL="534988" indent="-360363">
              <a:lnSpc>
                <a:spcPct val="80000"/>
              </a:lnSpc>
              <a:spcBef>
                <a:spcPts val="600"/>
              </a:spcBef>
              <a:spcAft>
                <a:spcPts val="600"/>
              </a:spcAft>
              <a:buClr>
                <a:srgbClr val="000099"/>
              </a:buClr>
              <a:buFontTx/>
              <a:buChar char="•"/>
              <a:defRPr/>
            </a:pPr>
            <a:r>
              <a:rPr lang="en-GB" sz="1800" dirty="0"/>
              <a:t>Promotion of private sector involvement, where appropriate</a:t>
            </a:r>
          </a:p>
          <a:p>
            <a:pPr marL="534988" indent="-360363">
              <a:lnSpc>
                <a:spcPct val="80000"/>
              </a:lnSpc>
              <a:spcBef>
                <a:spcPts val="600"/>
              </a:spcBef>
              <a:spcAft>
                <a:spcPts val="600"/>
              </a:spcAft>
              <a:buClr>
                <a:srgbClr val="000099"/>
              </a:buClr>
              <a:buFontTx/>
              <a:buChar char="•"/>
              <a:defRPr/>
            </a:pPr>
            <a:r>
              <a:rPr lang="en-GB" sz="1800" dirty="0"/>
              <a:t>Environmental, social, health and safety improvement</a:t>
            </a:r>
          </a:p>
          <a:p>
            <a:pPr marL="534988" indent="-360363">
              <a:lnSpc>
                <a:spcPct val="80000"/>
              </a:lnSpc>
              <a:spcBef>
                <a:spcPts val="600"/>
              </a:spcBef>
              <a:spcAft>
                <a:spcPts val="600"/>
              </a:spcAft>
              <a:buClr>
                <a:srgbClr val="000099"/>
              </a:buClr>
              <a:buFontTx/>
              <a:buChar char="•"/>
              <a:defRPr/>
            </a:pPr>
            <a:r>
              <a:rPr lang="en-GB" sz="1800" b="1" dirty="0"/>
              <a:t>Facilitate donor grant and commercial loan co-financing</a:t>
            </a:r>
          </a:p>
        </p:txBody>
      </p:sp>
      <p:sp>
        <p:nvSpPr>
          <p:cNvPr id="11268" name="Rectangle 4"/>
          <p:cNvSpPr>
            <a:spLocks noGrp="1" noChangeArrowheads="1"/>
          </p:cNvSpPr>
          <p:nvPr>
            <p:ph type="title" idx="4294967295"/>
          </p:nvPr>
        </p:nvSpPr>
        <p:spPr>
          <a:xfrm>
            <a:off x="646921" y="288146"/>
            <a:ext cx="7564438" cy="539750"/>
          </a:xfrm>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a:bodyPr>
          <a:lstStyle/>
          <a:p>
            <a:r>
              <a:rPr lang="en-GB" altLang="en-US" sz="2800" dirty="0"/>
              <a:t>EBRD’s role in the municipal sector</a:t>
            </a:r>
          </a:p>
        </p:txBody>
      </p:sp>
      <p:sp>
        <p:nvSpPr>
          <p:cNvPr id="445445" name="Text Box 5"/>
          <p:cNvSpPr txBox="1">
            <a:spLocks noChangeArrowheads="1"/>
          </p:cNvSpPr>
          <p:nvPr/>
        </p:nvSpPr>
        <p:spPr bwMode="auto">
          <a:xfrm>
            <a:off x="646921" y="5664360"/>
            <a:ext cx="7972425" cy="510778"/>
          </a:xfrm>
          <a:prstGeom prst="roundRect">
            <a:avLst/>
          </a:prstGeom>
          <a:solidFill>
            <a:schemeClr val="accent1"/>
          </a:solidFill>
          <a:ln w="139700" cmpd="thickThin">
            <a:noFill/>
            <a:miter lim="800000"/>
            <a:headEnd/>
            <a:tailEnd/>
          </a:ln>
          <a:effectLst/>
        </p:spPr>
        <p:txBody>
          <a:bodyPr anchor="ctr" anchorCtr="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l" eaLnBrk="1" hangingPunct="1">
              <a:spcBef>
                <a:spcPct val="50000"/>
              </a:spcBef>
              <a:defRPr/>
            </a:pPr>
            <a:r>
              <a:rPr lang="en-GB" sz="2400" b="1" dirty="0" smtClean="0">
                <a:solidFill>
                  <a:schemeClr val="bg1"/>
                </a:solidFill>
                <a:latin typeface="Franklin Gothic Book" panose="020B0503020102020204" pitchFamily="34" charset="0"/>
              </a:rPr>
              <a:t>EBRD has an outstanding implementation  track-record</a:t>
            </a:r>
            <a:endParaRPr lang="en-GB" sz="2400" b="1" dirty="0" smtClean="0">
              <a:solidFill>
                <a:schemeClr val="bg1"/>
              </a:solidFill>
              <a:effectLst>
                <a:outerShdw blurRad="38100" dist="38100" dir="2700000" algn="tl">
                  <a:srgbClr val="000000"/>
                </a:outerShdw>
              </a:effectLst>
              <a:latin typeface="Franklin Gothic Book" panose="020B0503020102020204" pitchFamily="34" charset="0"/>
            </a:endParaRPr>
          </a:p>
        </p:txBody>
      </p:sp>
      <p:sp>
        <p:nvSpPr>
          <p:cNvPr id="6" name="Footer Placeholder 2"/>
          <p:cNvSpPr txBox="1">
            <a:spLocks/>
          </p:cNvSpPr>
          <p:nvPr/>
        </p:nvSpPr>
        <p:spPr>
          <a:xfrm>
            <a:off x="3238499" y="6550574"/>
            <a:ext cx="2879725"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endParaRPr lang="en-GB" dirty="0"/>
          </a:p>
        </p:txBody>
      </p:sp>
      <p:sp>
        <p:nvSpPr>
          <p:cNvPr id="8" name="Slide Number Placeholder 5"/>
          <p:cNvSpPr txBox="1">
            <a:spLocks/>
          </p:cNvSpPr>
          <p:nvPr/>
        </p:nvSpPr>
        <p:spPr>
          <a:xfrm>
            <a:off x="8439165" y="6550574"/>
            <a:ext cx="360362" cy="377825"/>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pPr>
              <a:defRPr/>
            </a:pPr>
            <a:fld id="{1324411D-F920-4871-AC0B-FA6057D3901B}" type="slidenum">
              <a:rPr lang="en-GB" sz="800" smtClean="0">
                <a:solidFill>
                  <a:srgbClr val="00539B"/>
                </a:solidFill>
                <a:latin typeface="Franklin Gothic Book" panose="020B0503020102020204" pitchFamily="34" charset="0"/>
              </a:rPr>
              <a:pPr>
                <a:defRPr/>
              </a:pPr>
              <a:t>15</a:t>
            </a:fld>
            <a:endParaRPr lang="en-GB" sz="800" dirty="0">
              <a:solidFill>
                <a:srgbClr val="00539B"/>
              </a:solidFill>
              <a:latin typeface="Franklin Gothic Book" panose="020B0503020102020204" pitchFamily="34" charset="0"/>
            </a:endParaRPr>
          </a:p>
        </p:txBody>
      </p:sp>
      <p:sp>
        <p:nvSpPr>
          <p:cNvPr id="10" name="Date Placeholder 28671"/>
          <p:cNvSpPr txBox="1">
            <a:spLocks/>
          </p:cNvSpPr>
          <p:nvPr/>
        </p:nvSpPr>
        <p:spPr>
          <a:xfrm>
            <a:off x="719136" y="6480000"/>
            <a:ext cx="1871664" cy="378000"/>
          </a:xfrm>
          <a:prstGeom prst="rect">
            <a:avLst/>
          </a:prstGeom>
        </p:spPr>
        <p:txBody>
          <a:bodyPr lIns="0" tIns="0" rIns="0" bIns="0" anchor="ctr"/>
          <a:lstStyle>
            <a:defPPr>
              <a:defRPr lang="en-GB"/>
            </a:defPPr>
            <a:lvl1pPr>
              <a:defRPr sz="800">
                <a:solidFill>
                  <a:schemeClr val="accent1"/>
                </a:solidFill>
                <a:latin typeface="Franklin Gothic Book"/>
                <a:cs typeface="Franklin Gothic Book"/>
              </a:defRPr>
            </a:lvl1pPr>
          </a:lstStyle>
          <a:p>
            <a:fld id="{E0D265A9-ECD5-7B4E-9199-E237B318164C}" type="datetime3">
              <a:rPr lang="en-GB"/>
              <a:pPr/>
              <a:t>24 May, 2016</a:t>
            </a:fld>
            <a:endParaRPr lang="en-GB" dirty="0"/>
          </a:p>
        </p:txBody>
      </p:sp>
      <p:grpSp>
        <p:nvGrpSpPr>
          <p:cNvPr id="2" name="Group 1"/>
          <p:cNvGrpSpPr/>
          <p:nvPr/>
        </p:nvGrpSpPr>
        <p:grpSpPr>
          <a:xfrm>
            <a:off x="0" y="1079500"/>
            <a:ext cx="9144000" cy="583782"/>
            <a:chOff x="0" y="1079500"/>
            <a:chExt cx="9144000" cy="583782"/>
          </a:xfrm>
        </p:grpSpPr>
        <p:sp>
          <p:nvSpPr>
            <p:cNvPr id="22"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EBRD’s activities</a:t>
              </a:r>
              <a:endParaRPr lang="en-GB" dirty="0">
                <a:latin typeface="Franklin Gothic Book"/>
              </a:endParaRPr>
            </a:p>
          </p:txBody>
        </p:sp>
        <p:sp>
          <p:nvSpPr>
            <p:cNvPr id="23"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24"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Financing instruments</a:t>
              </a:r>
            </a:p>
          </p:txBody>
        </p:sp>
        <p:sp>
          <p:nvSpPr>
            <p:cNvPr id="25" name="Rounded Rectangle 52"/>
            <p:cNvSpPr/>
            <p:nvPr/>
          </p:nvSpPr>
          <p:spPr bwMode="auto">
            <a:xfrm>
              <a:off x="5508304" y="1079500"/>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MEI</a:t>
              </a:r>
            </a:p>
          </p:txBody>
        </p:sp>
        <p:sp>
          <p:nvSpPr>
            <p:cNvPr id="26" name="Rounded Rectangle 53"/>
            <p:cNvSpPr/>
            <p:nvPr/>
          </p:nvSpPr>
          <p:spPr bwMode="auto">
            <a:xfrm>
              <a:off x="7337079"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Selected Investments</a:t>
              </a:r>
              <a:endParaRPr lang="en-GB" dirty="0">
                <a:latin typeface="Franklin Gothic Book"/>
              </a:endParaRPr>
            </a:p>
          </p:txBody>
        </p:sp>
        <p:sp>
          <p:nvSpPr>
            <p:cNvPr id="21" name="Rectangle 20"/>
            <p:cNvSpPr/>
            <p:nvPr/>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321176252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en-US" dirty="0"/>
              <a:t>Key areas in the municipal sector </a:t>
            </a:r>
            <a:endParaRPr lang="en-GB" dirty="0"/>
          </a:p>
        </p:txBody>
      </p:sp>
      <p:sp>
        <p:nvSpPr>
          <p:cNvPr id="10243" name="Content Placeholder 2"/>
          <p:cNvSpPr>
            <a:spLocks noGrp="1"/>
          </p:cNvSpPr>
          <p:nvPr>
            <p:ph idx="1"/>
          </p:nvPr>
        </p:nvSpPr>
        <p:spPr>
          <a:xfrm>
            <a:off x="314324" y="1712686"/>
            <a:ext cx="5413375" cy="4429352"/>
          </a:xfrm>
        </p:spPr>
        <p:txBody>
          <a:bodyPr/>
          <a:lstStyle/>
          <a:p>
            <a:pPr marL="534988" indent="-360363">
              <a:lnSpc>
                <a:spcPct val="80000"/>
              </a:lnSpc>
              <a:spcBef>
                <a:spcPts val="600"/>
              </a:spcBef>
              <a:spcAft>
                <a:spcPts val="600"/>
              </a:spcAft>
              <a:buClr>
                <a:srgbClr val="000099"/>
              </a:buClr>
              <a:buFontTx/>
              <a:buChar char="•"/>
              <a:defRPr/>
            </a:pPr>
            <a:r>
              <a:rPr lang="en-US" altLang="en-US" sz="1800" b="1" dirty="0"/>
              <a:t>Water &amp; Wastewater </a:t>
            </a:r>
            <a:r>
              <a:rPr lang="en-US" altLang="en-US" sz="1800" dirty="0"/>
              <a:t>– </a:t>
            </a:r>
            <a:r>
              <a:rPr lang="en-GB" altLang="en-US" sz="1800" dirty="0"/>
              <a:t>New and rehabilitated water and waste water treatment plants, network rehabilitation and extensions as well as pumps and metering  to improve the quality of service and environmental compliance; </a:t>
            </a:r>
          </a:p>
          <a:p>
            <a:pPr marL="534988" indent="-360363">
              <a:lnSpc>
                <a:spcPct val="80000"/>
              </a:lnSpc>
              <a:spcBef>
                <a:spcPts val="600"/>
              </a:spcBef>
              <a:spcAft>
                <a:spcPts val="600"/>
              </a:spcAft>
              <a:buClr>
                <a:srgbClr val="000099"/>
              </a:buClr>
              <a:buFontTx/>
              <a:buChar char="•"/>
              <a:defRPr/>
            </a:pPr>
            <a:r>
              <a:rPr lang="en-US" altLang="en-US" sz="1800" b="1" dirty="0"/>
              <a:t>Urban Transport </a:t>
            </a:r>
            <a:r>
              <a:rPr lang="en-US" altLang="en-US" sz="1800" dirty="0"/>
              <a:t>– improved public transport services (buses, LRT, metro, ferries, etc.) and more efficient and safe network design </a:t>
            </a:r>
          </a:p>
          <a:p>
            <a:pPr marL="534988" indent="-360363">
              <a:lnSpc>
                <a:spcPct val="80000"/>
              </a:lnSpc>
              <a:spcBef>
                <a:spcPts val="600"/>
              </a:spcBef>
              <a:spcAft>
                <a:spcPts val="600"/>
              </a:spcAft>
              <a:buClr>
                <a:srgbClr val="000099"/>
              </a:buClr>
              <a:buFontTx/>
              <a:buChar char="•"/>
              <a:defRPr/>
            </a:pPr>
            <a:r>
              <a:rPr lang="en-US" altLang="en-US" sz="1800" b="1" dirty="0"/>
              <a:t>Solid Waste Management </a:t>
            </a:r>
            <a:r>
              <a:rPr lang="en-US" altLang="en-US" sz="1800" dirty="0"/>
              <a:t>–  </a:t>
            </a:r>
            <a:r>
              <a:rPr lang="en-GB" altLang="en-US" sz="1800" dirty="0"/>
              <a:t>Investment in new landfills, recycling and collection equipment to improve both the efficiency and frequency of collection and well as to prevention of groundwater contamination</a:t>
            </a:r>
          </a:p>
          <a:p>
            <a:pPr marL="534988" indent="-360363">
              <a:lnSpc>
                <a:spcPct val="80000"/>
              </a:lnSpc>
              <a:spcBef>
                <a:spcPts val="600"/>
              </a:spcBef>
              <a:spcAft>
                <a:spcPts val="600"/>
              </a:spcAft>
              <a:buClr>
                <a:srgbClr val="000099"/>
              </a:buClr>
              <a:buFontTx/>
              <a:buChar char="•"/>
              <a:defRPr/>
            </a:pPr>
            <a:r>
              <a:rPr lang="en-US" altLang="en-US" sz="1800" b="1" dirty="0"/>
              <a:t>District Heating </a:t>
            </a:r>
            <a:r>
              <a:rPr lang="en-US" altLang="en-US" sz="1800" dirty="0"/>
              <a:t>– renewal of obsolete heating and distribution systems to promote efficiency gains</a:t>
            </a:r>
          </a:p>
          <a:p>
            <a:pPr marL="534988" indent="-360363">
              <a:lnSpc>
                <a:spcPct val="80000"/>
              </a:lnSpc>
              <a:spcBef>
                <a:spcPts val="600"/>
              </a:spcBef>
              <a:spcAft>
                <a:spcPts val="600"/>
              </a:spcAft>
              <a:buClr>
                <a:srgbClr val="000099"/>
              </a:buClr>
              <a:buFontTx/>
              <a:buChar char="•"/>
              <a:defRPr/>
            </a:pPr>
            <a:r>
              <a:rPr lang="en-US" altLang="en-US" sz="1800" b="1" dirty="0"/>
              <a:t>Street Lighting </a:t>
            </a:r>
            <a:r>
              <a:rPr lang="en-US" altLang="en-US" sz="1800" dirty="0"/>
              <a:t>– renewal of obsolete street lighting systems</a:t>
            </a:r>
          </a:p>
          <a:p>
            <a:pPr marL="534988" indent="-360363">
              <a:lnSpc>
                <a:spcPct val="80000"/>
              </a:lnSpc>
              <a:spcBef>
                <a:spcPts val="600"/>
              </a:spcBef>
              <a:spcAft>
                <a:spcPts val="600"/>
              </a:spcAft>
              <a:buClr>
                <a:srgbClr val="000099"/>
              </a:buClr>
              <a:buFontTx/>
              <a:buChar char="•"/>
              <a:defRPr/>
            </a:pPr>
            <a:r>
              <a:rPr lang="en-US" altLang="en-US" sz="1800" b="1" dirty="0"/>
              <a:t>Energy Efficiency</a:t>
            </a:r>
          </a:p>
          <a:p>
            <a:pPr marL="0" indent="0" algn="just">
              <a:buFont typeface="Wingdings" pitchFamily="2" charset="2"/>
              <a:buNone/>
            </a:pPr>
            <a:r>
              <a:rPr lang="en-US" altLang="en-US" sz="1600" dirty="0" smtClean="0">
                <a:cs typeface="Times New Roman" pitchFamily="18" charset="0"/>
              </a:rPr>
              <a:t> </a:t>
            </a:r>
          </a:p>
        </p:txBody>
      </p:sp>
      <p:pic>
        <p:nvPicPr>
          <p:cNvPr id="102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5981700" y="1739900"/>
            <a:ext cx="2654300" cy="1239838"/>
          </a:xfrm>
          <a:prstGeom prst="rect">
            <a:avLst/>
          </a:prstGeom>
          <a:noFill/>
          <a:ln>
            <a:noFill/>
          </a:ln>
          <a:effectLst/>
          <a:extLst>
            <a:ext uri="{909E8E84-426E-40DD-AFC4-6F175D3DCCD1}">
              <a14:hiddenFill xmlns:a14="http://schemas.microsoft.com/office/drawing/2010/main">
                <a:solidFill>
                  <a:srgbClr val="005BAB"/>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981700" y="3347244"/>
            <a:ext cx="2654300" cy="1187450"/>
          </a:xfrm>
          <a:prstGeom prst="rect">
            <a:avLst/>
          </a:prstGeom>
          <a:noFill/>
          <a:ln>
            <a:noFill/>
          </a:ln>
          <a:effectLst/>
          <a:extLst>
            <a:ext uri="{909E8E84-426E-40DD-AFC4-6F175D3DCCD1}">
              <a14:hiddenFill xmlns:a14="http://schemas.microsoft.com/office/drawing/2010/main">
                <a:solidFill>
                  <a:srgbClr val="005BAB"/>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5981700" y="4902200"/>
            <a:ext cx="2654300" cy="1311275"/>
          </a:xfrm>
          <a:prstGeom prst="rect">
            <a:avLst/>
          </a:prstGeom>
          <a:noFill/>
          <a:ln>
            <a:noFill/>
          </a:ln>
          <a:effectLst/>
          <a:extLst>
            <a:ext uri="{909E8E84-426E-40DD-AFC4-6F175D3DCCD1}">
              <a14:hiddenFill xmlns:a14="http://schemas.microsoft.com/office/drawing/2010/main">
                <a:solidFill>
                  <a:srgbClr val="005BAB"/>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Slide Number Placeholder 6"/>
          <p:cNvSpPr txBox="1">
            <a:spLocks/>
          </p:cNvSpPr>
          <p:nvPr/>
        </p:nvSpPr>
        <p:spPr>
          <a:xfrm>
            <a:off x="8279567" y="6480000"/>
            <a:ext cx="360002"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z="800" smtClean="0">
                <a:solidFill>
                  <a:schemeClr val="accent1"/>
                </a:solidFill>
                <a:latin typeface="Franklin Gothic Book" panose="020B0503020102020204" pitchFamily="34" charset="0"/>
              </a:rPr>
              <a:pPr/>
              <a:t>16</a:t>
            </a:fld>
            <a:endParaRPr lang="en-GB" sz="800" dirty="0">
              <a:solidFill>
                <a:schemeClr val="accent1"/>
              </a:solidFill>
              <a:latin typeface="Franklin Gothic Book" panose="020B0503020102020204" pitchFamily="34" charset="0"/>
            </a:endParaRPr>
          </a:p>
        </p:txBody>
      </p:sp>
      <p:sp>
        <p:nvSpPr>
          <p:cNvPr id="9" name="Date Placeholder 28671"/>
          <p:cNvSpPr txBox="1">
            <a:spLocks/>
          </p:cNvSpPr>
          <p:nvPr/>
        </p:nvSpPr>
        <p:spPr>
          <a:xfrm>
            <a:off x="719136" y="6480000"/>
            <a:ext cx="1871664" cy="378000"/>
          </a:xfrm>
          <a:prstGeom prst="rect">
            <a:avLst/>
          </a:prstGeom>
        </p:spPr>
        <p:txBody>
          <a:bodyPr lIns="0" tIns="0" rIns="0" bIns="0" anchor="ctr"/>
          <a:lstStyle>
            <a:defPPr>
              <a:defRPr lang="en-GB"/>
            </a:defPPr>
            <a:lvl1pPr>
              <a:defRPr sz="800">
                <a:solidFill>
                  <a:schemeClr val="accent1"/>
                </a:solidFill>
                <a:latin typeface="Franklin Gothic Book"/>
                <a:cs typeface="Franklin Gothic Book"/>
              </a:defRPr>
            </a:lvl1pPr>
          </a:lstStyle>
          <a:p>
            <a:fld id="{E0D265A9-ECD5-7B4E-9199-E237B318164C}" type="datetime3">
              <a:rPr lang="en-GB"/>
              <a:pPr/>
              <a:t>24 May, 2016</a:t>
            </a:fld>
            <a:endParaRPr lang="en-GB" dirty="0"/>
          </a:p>
        </p:txBody>
      </p:sp>
      <p:grpSp>
        <p:nvGrpSpPr>
          <p:cNvPr id="18" name="Group 17"/>
          <p:cNvGrpSpPr/>
          <p:nvPr/>
        </p:nvGrpSpPr>
        <p:grpSpPr>
          <a:xfrm>
            <a:off x="0" y="1079500"/>
            <a:ext cx="9144000" cy="583782"/>
            <a:chOff x="0" y="1079500"/>
            <a:chExt cx="9144000" cy="583782"/>
          </a:xfrm>
        </p:grpSpPr>
        <p:sp>
          <p:nvSpPr>
            <p:cNvPr id="19"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EBRD’s activities</a:t>
              </a:r>
              <a:endParaRPr lang="en-GB" dirty="0">
                <a:latin typeface="Franklin Gothic Book"/>
              </a:endParaRPr>
            </a:p>
          </p:txBody>
        </p:sp>
        <p:sp>
          <p:nvSpPr>
            <p:cNvPr id="20"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21"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Financing instruments</a:t>
              </a:r>
            </a:p>
          </p:txBody>
        </p:sp>
        <p:sp>
          <p:nvSpPr>
            <p:cNvPr id="22" name="Rounded Rectangle 52"/>
            <p:cNvSpPr/>
            <p:nvPr/>
          </p:nvSpPr>
          <p:spPr bwMode="auto">
            <a:xfrm>
              <a:off x="5508304" y="1079500"/>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MEI</a:t>
              </a:r>
            </a:p>
          </p:txBody>
        </p:sp>
        <p:sp>
          <p:nvSpPr>
            <p:cNvPr id="23" name="Rounded Rectangle 53"/>
            <p:cNvSpPr/>
            <p:nvPr/>
          </p:nvSpPr>
          <p:spPr bwMode="auto">
            <a:xfrm>
              <a:off x="7337079"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Selected Investments</a:t>
              </a:r>
              <a:endParaRPr lang="en-GB" dirty="0">
                <a:latin typeface="Franklin Gothic Book"/>
              </a:endParaRPr>
            </a:p>
          </p:txBody>
        </p:sp>
        <p:sp>
          <p:nvSpPr>
            <p:cNvPr id="24" name="Rectangle 23"/>
            <p:cNvSpPr/>
            <p:nvPr/>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973316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6349" y="86265"/>
            <a:ext cx="6490089" cy="847725"/>
          </a:xfrm>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0" tIns="0" rIns="0" bIns="0" rtlCol="0" anchor="ctr">
            <a:normAutofit/>
          </a:bodyPr>
          <a:lstStyle/>
          <a:p>
            <a:r>
              <a:rPr lang="en-GB" sz="2800" dirty="0"/>
              <a:t>Three operating pillars in the sector</a:t>
            </a:r>
          </a:p>
        </p:txBody>
      </p:sp>
      <p:sp>
        <p:nvSpPr>
          <p:cNvPr id="5" name="Slide Number Placeholder 4"/>
          <p:cNvSpPr>
            <a:spLocks noGrp="1"/>
          </p:cNvSpPr>
          <p:nvPr>
            <p:ph type="sldNum" sz="quarter" idx="4"/>
          </p:nvPr>
        </p:nvSpPr>
        <p:spPr>
          <a:xfrm>
            <a:off x="8153961" y="6480000"/>
            <a:ext cx="360002" cy="378000"/>
          </a:xfrm>
        </p:spPr>
        <p:txBody>
          <a:bodyPr/>
          <a:lstStyle/>
          <a:p>
            <a:pPr algn="ctr"/>
            <a:fld id="{71F9F866-B438-9445-8D9F-1F8FF6608833}" type="slidenum">
              <a:rPr lang="en-GB" sz="900" smtClean="0">
                <a:solidFill>
                  <a:schemeClr val="bg1"/>
                </a:solidFill>
              </a:rPr>
              <a:pPr algn="ctr"/>
              <a:t>17</a:t>
            </a:fld>
            <a:endParaRPr lang="en-GB" sz="900" dirty="0">
              <a:solidFill>
                <a:schemeClr val="bg1"/>
              </a:solidFill>
            </a:endParaRPr>
          </a:p>
        </p:txBody>
      </p:sp>
      <p:graphicFrame>
        <p:nvGraphicFramePr>
          <p:cNvPr id="11" name="Diagram 10"/>
          <p:cNvGraphicFramePr/>
          <p:nvPr>
            <p:extLst>
              <p:ext uri="{D42A27DB-BD31-4B8C-83A1-F6EECF244321}">
                <p14:modId xmlns:p14="http://schemas.microsoft.com/office/powerpoint/2010/main" val="2886363906"/>
              </p:ext>
            </p:extLst>
          </p:nvPr>
        </p:nvGraphicFramePr>
        <p:xfrm>
          <a:off x="838200" y="1981200"/>
          <a:ext cx="7588130" cy="4244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6"/>
          <p:cNvSpPr txBox="1">
            <a:spLocks/>
          </p:cNvSpPr>
          <p:nvPr/>
        </p:nvSpPr>
        <p:spPr>
          <a:xfrm>
            <a:off x="8279567" y="6480000"/>
            <a:ext cx="360002"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z="800" smtClean="0">
                <a:solidFill>
                  <a:schemeClr val="accent1"/>
                </a:solidFill>
                <a:latin typeface="Franklin Gothic Book" panose="020B0503020102020204" pitchFamily="34" charset="0"/>
              </a:rPr>
              <a:pPr/>
              <a:t>17</a:t>
            </a:fld>
            <a:endParaRPr lang="en-GB" sz="800" dirty="0">
              <a:solidFill>
                <a:schemeClr val="accent1"/>
              </a:solidFill>
              <a:latin typeface="Franklin Gothic Book" panose="020B0503020102020204" pitchFamily="34" charset="0"/>
            </a:endParaRPr>
          </a:p>
        </p:txBody>
      </p:sp>
      <p:sp>
        <p:nvSpPr>
          <p:cNvPr id="9" name="Date Placeholder 28671"/>
          <p:cNvSpPr txBox="1">
            <a:spLocks/>
          </p:cNvSpPr>
          <p:nvPr/>
        </p:nvSpPr>
        <p:spPr>
          <a:xfrm>
            <a:off x="719136" y="6480000"/>
            <a:ext cx="1871664" cy="378000"/>
          </a:xfrm>
          <a:prstGeom prst="rect">
            <a:avLst/>
          </a:prstGeom>
        </p:spPr>
        <p:txBody>
          <a:bodyPr lIns="0" tIns="0" rIns="0" bIns="0" anchor="ctr"/>
          <a:lstStyle>
            <a:defPPr>
              <a:defRPr lang="en-GB"/>
            </a:defPPr>
            <a:lvl1pPr>
              <a:defRPr sz="800">
                <a:solidFill>
                  <a:schemeClr val="accent1"/>
                </a:solidFill>
                <a:latin typeface="Franklin Gothic Book"/>
                <a:cs typeface="Franklin Gothic Book"/>
              </a:defRPr>
            </a:lvl1pPr>
          </a:lstStyle>
          <a:p>
            <a:fld id="{E0D265A9-ECD5-7B4E-9199-E237B318164C}" type="datetime3">
              <a:rPr lang="en-GB"/>
              <a:pPr/>
              <a:t>24 May, 2016</a:t>
            </a:fld>
            <a:endParaRPr lang="en-GB" dirty="0"/>
          </a:p>
        </p:txBody>
      </p:sp>
      <p:grpSp>
        <p:nvGrpSpPr>
          <p:cNvPr id="19" name="Group 18"/>
          <p:cNvGrpSpPr/>
          <p:nvPr/>
        </p:nvGrpSpPr>
        <p:grpSpPr>
          <a:xfrm>
            <a:off x="0" y="1079500"/>
            <a:ext cx="9144000" cy="583782"/>
            <a:chOff x="0" y="1079500"/>
            <a:chExt cx="9144000" cy="583782"/>
          </a:xfrm>
        </p:grpSpPr>
        <p:sp>
          <p:nvSpPr>
            <p:cNvPr id="20"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EBRD’s activities</a:t>
              </a:r>
              <a:endParaRPr lang="en-GB" dirty="0">
                <a:latin typeface="Franklin Gothic Book"/>
              </a:endParaRPr>
            </a:p>
          </p:txBody>
        </p:sp>
        <p:sp>
          <p:nvSpPr>
            <p:cNvPr id="21"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22"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Financing instruments</a:t>
              </a:r>
            </a:p>
          </p:txBody>
        </p:sp>
        <p:sp>
          <p:nvSpPr>
            <p:cNvPr id="23" name="Rounded Rectangle 52"/>
            <p:cNvSpPr/>
            <p:nvPr/>
          </p:nvSpPr>
          <p:spPr bwMode="auto">
            <a:xfrm>
              <a:off x="5508304" y="1079500"/>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MEI</a:t>
              </a:r>
            </a:p>
          </p:txBody>
        </p:sp>
        <p:sp>
          <p:nvSpPr>
            <p:cNvPr id="24" name="Rounded Rectangle 53"/>
            <p:cNvSpPr/>
            <p:nvPr/>
          </p:nvSpPr>
          <p:spPr bwMode="auto">
            <a:xfrm>
              <a:off x="7337079"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Selected Investments</a:t>
              </a:r>
              <a:endParaRPr lang="en-GB" dirty="0">
                <a:latin typeface="Franklin Gothic Book"/>
              </a:endParaRPr>
            </a:p>
          </p:txBody>
        </p:sp>
        <p:sp>
          <p:nvSpPr>
            <p:cNvPr id="25" name="Rectangle 24"/>
            <p:cNvSpPr/>
            <p:nvPr/>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268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descr="Ideally your title should fit on one line."/>
          <p:cNvSpPr>
            <a:spLocks noGrp="1" noChangeArrowheads="1"/>
          </p:cNvSpPr>
          <p:nvPr>
            <p:ph type="title"/>
          </p:nvPr>
        </p:nvSpPr>
        <p:spPr>
          <a:xfrm>
            <a:off x="587375" y="95250"/>
            <a:ext cx="6391275" cy="685800"/>
          </a:xfrm>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0" tIns="0" rIns="0" bIns="0" rtlCol="0" anchor="ctr">
            <a:normAutofit/>
          </a:bodyPr>
          <a:lstStyle/>
          <a:p>
            <a:r>
              <a:rPr lang="en-GB" sz="2800" dirty="0"/>
              <a:t>Financing to match client capacity</a:t>
            </a:r>
          </a:p>
        </p:txBody>
      </p:sp>
      <p:graphicFrame>
        <p:nvGraphicFramePr>
          <p:cNvPr id="4" name="Diagram 3"/>
          <p:cNvGraphicFramePr/>
          <p:nvPr>
            <p:extLst>
              <p:ext uri="{D42A27DB-BD31-4B8C-83A1-F6EECF244321}">
                <p14:modId xmlns:p14="http://schemas.microsoft.com/office/powerpoint/2010/main" val="900316023"/>
              </p:ext>
            </p:extLst>
          </p:nvPr>
        </p:nvGraphicFramePr>
        <p:xfrm>
          <a:off x="228600" y="1554413"/>
          <a:ext cx="8801100" cy="450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3" name="TextBox 6"/>
          <p:cNvSpPr txBox="1">
            <a:spLocks noChangeArrowheads="1"/>
          </p:cNvSpPr>
          <p:nvPr/>
        </p:nvSpPr>
        <p:spPr bwMode="auto">
          <a:xfrm>
            <a:off x="279400" y="5049838"/>
            <a:ext cx="8281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1"/>
                </a:solidFill>
                <a:latin typeface="Arial" charset="0"/>
                <a:cs typeface="Arial" charset="0"/>
              </a:defRPr>
            </a:lvl1pPr>
            <a:lvl2pPr marL="742950" indent="-285750" eaLnBrk="0" hangingPunct="0">
              <a:defRPr sz="1200">
                <a:solidFill>
                  <a:schemeClr val="bg1"/>
                </a:solidFill>
                <a:latin typeface="Arial" charset="0"/>
                <a:cs typeface="Arial" charset="0"/>
              </a:defRPr>
            </a:lvl2pPr>
            <a:lvl3pPr marL="1143000" indent="-228600" eaLnBrk="0" hangingPunct="0">
              <a:defRPr sz="1200">
                <a:solidFill>
                  <a:schemeClr val="bg1"/>
                </a:solidFill>
                <a:latin typeface="Arial" charset="0"/>
                <a:cs typeface="Arial" charset="0"/>
              </a:defRPr>
            </a:lvl3pPr>
            <a:lvl4pPr marL="1600200" indent="-228600" eaLnBrk="0" hangingPunct="0">
              <a:defRPr sz="1200">
                <a:solidFill>
                  <a:schemeClr val="bg1"/>
                </a:solidFill>
                <a:latin typeface="Arial" charset="0"/>
                <a:cs typeface="Arial" charset="0"/>
              </a:defRPr>
            </a:lvl4pPr>
            <a:lvl5pPr marL="2057400" indent="-228600" eaLnBrk="0" hangingPunct="0">
              <a:defRPr sz="1200">
                <a:solidFill>
                  <a:schemeClr val="bg1"/>
                </a:solidFill>
                <a:latin typeface="Arial" charset="0"/>
                <a:cs typeface="Arial" charset="0"/>
              </a:defRPr>
            </a:lvl5pPr>
            <a:lvl6pPr marL="2514600" indent="-228600" eaLnBrk="0" fontAlgn="base" hangingPunct="0">
              <a:spcBef>
                <a:spcPct val="0"/>
              </a:spcBef>
              <a:spcAft>
                <a:spcPct val="0"/>
              </a:spcAft>
              <a:defRPr sz="1200">
                <a:solidFill>
                  <a:schemeClr val="bg1"/>
                </a:solidFill>
                <a:latin typeface="Arial" charset="0"/>
                <a:cs typeface="Arial" charset="0"/>
              </a:defRPr>
            </a:lvl6pPr>
            <a:lvl7pPr marL="2971800" indent="-228600" eaLnBrk="0" fontAlgn="base" hangingPunct="0">
              <a:spcBef>
                <a:spcPct val="0"/>
              </a:spcBef>
              <a:spcAft>
                <a:spcPct val="0"/>
              </a:spcAft>
              <a:defRPr sz="1200">
                <a:solidFill>
                  <a:schemeClr val="bg1"/>
                </a:solidFill>
                <a:latin typeface="Arial" charset="0"/>
                <a:cs typeface="Arial" charset="0"/>
              </a:defRPr>
            </a:lvl7pPr>
            <a:lvl8pPr marL="3429000" indent="-228600" eaLnBrk="0" fontAlgn="base" hangingPunct="0">
              <a:spcBef>
                <a:spcPct val="0"/>
              </a:spcBef>
              <a:spcAft>
                <a:spcPct val="0"/>
              </a:spcAft>
              <a:defRPr sz="1200">
                <a:solidFill>
                  <a:schemeClr val="bg1"/>
                </a:solidFill>
                <a:latin typeface="Arial" charset="0"/>
                <a:cs typeface="Arial" charset="0"/>
              </a:defRPr>
            </a:lvl8pPr>
            <a:lvl9pPr marL="3886200" indent="-228600" eaLnBrk="0" fontAlgn="base" hangingPunct="0">
              <a:spcBef>
                <a:spcPct val="0"/>
              </a:spcBef>
              <a:spcAft>
                <a:spcPct val="0"/>
              </a:spcAft>
              <a:defRPr sz="1200">
                <a:solidFill>
                  <a:schemeClr val="bg1"/>
                </a:solidFill>
                <a:latin typeface="Arial" charset="0"/>
                <a:cs typeface="Arial" charset="0"/>
              </a:defRPr>
            </a:lvl9pPr>
          </a:lstStyle>
          <a:p>
            <a:pPr eaLnBrk="1" hangingPunct="1"/>
            <a:r>
              <a:rPr lang="en-US" sz="1800" i="1" dirty="0">
                <a:solidFill>
                  <a:srgbClr val="414141"/>
                </a:solidFill>
                <a:latin typeface="Franklin Gothic Book" panose="020B0503020102020204" pitchFamily="34" charset="0"/>
              </a:rPr>
              <a:t>EBRD is flexible and has risk appetite-- we structure projects across the whole spectrum, e.g., from sovereign loans when legally necessary, municipal loans, public utility loans backed by municipal guarantee, operational concessions (DBOM), PPPs based on DBFO to full privatizations</a:t>
            </a:r>
          </a:p>
        </p:txBody>
      </p:sp>
      <p:sp>
        <p:nvSpPr>
          <p:cNvPr id="5" name="Slide Number Placeholder 4"/>
          <p:cNvSpPr txBox="1">
            <a:spLocks/>
          </p:cNvSpPr>
          <p:nvPr/>
        </p:nvSpPr>
        <p:spPr>
          <a:xfrm>
            <a:off x="8153961" y="6480000"/>
            <a:ext cx="360002" cy="378000"/>
          </a:xfrm>
          <a:prstGeom prst="rect">
            <a:avLst/>
          </a:prstGeom>
        </p:spPr>
        <p:txBody>
          <a:bodyPr anchor="ctr"/>
          <a:lstStyle>
            <a:defPPr>
              <a:defRPr lang="en-GB"/>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a:lstStyle>
          <a:p>
            <a:pPr algn="ctr"/>
            <a:fld id="{71F9F866-B438-9445-8D9F-1F8FF6608833}" type="slidenum">
              <a:rPr lang="en-GB" sz="900" smtClean="0"/>
              <a:pPr algn="ctr"/>
              <a:t>18</a:t>
            </a:fld>
            <a:endParaRPr lang="en-GB" sz="900" dirty="0"/>
          </a:p>
        </p:txBody>
      </p:sp>
      <p:sp>
        <p:nvSpPr>
          <p:cNvPr id="6" name="Slide Number Placeholder 6"/>
          <p:cNvSpPr txBox="1">
            <a:spLocks/>
          </p:cNvSpPr>
          <p:nvPr/>
        </p:nvSpPr>
        <p:spPr>
          <a:xfrm>
            <a:off x="8279567" y="6480000"/>
            <a:ext cx="360002"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z="800" smtClean="0">
                <a:solidFill>
                  <a:schemeClr val="accent1"/>
                </a:solidFill>
                <a:latin typeface="Franklin Gothic Book" panose="020B0503020102020204" pitchFamily="34" charset="0"/>
              </a:rPr>
              <a:pPr/>
              <a:t>18</a:t>
            </a:fld>
            <a:endParaRPr lang="en-GB" sz="800" dirty="0">
              <a:solidFill>
                <a:schemeClr val="accent1"/>
              </a:solidFill>
              <a:latin typeface="Franklin Gothic Book" panose="020B0503020102020204" pitchFamily="34" charset="0"/>
            </a:endParaRPr>
          </a:p>
        </p:txBody>
      </p:sp>
      <p:sp>
        <p:nvSpPr>
          <p:cNvPr id="8" name="Date Placeholder 28671"/>
          <p:cNvSpPr txBox="1">
            <a:spLocks/>
          </p:cNvSpPr>
          <p:nvPr/>
        </p:nvSpPr>
        <p:spPr>
          <a:xfrm>
            <a:off x="719136" y="6480000"/>
            <a:ext cx="1871664" cy="378000"/>
          </a:xfrm>
          <a:prstGeom prst="rect">
            <a:avLst/>
          </a:prstGeom>
        </p:spPr>
        <p:txBody>
          <a:bodyPr lIns="0" tIns="0" rIns="0" bIns="0" anchor="ctr"/>
          <a:lstStyle>
            <a:defPPr>
              <a:defRPr lang="en-GB"/>
            </a:defPPr>
            <a:lvl1pPr>
              <a:defRPr sz="800">
                <a:solidFill>
                  <a:schemeClr val="accent1"/>
                </a:solidFill>
                <a:latin typeface="Franklin Gothic Book"/>
                <a:cs typeface="Franklin Gothic Book"/>
              </a:defRPr>
            </a:lvl1pPr>
          </a:lstStyle>
          <a:p>
            <a:fld id="{E0D265A9-ECD5-7B4E-9199-E237B318164C}" type="datetime3">
              <a:rPr lang="en-GB"/>
              <a:pPr/>
              <a:t>24 May, 2016</a:t>
            </a:fld>
            <a:endParaRPr lang="en-GB" dirty="0"/>
          </a:p>
        </p:txBody>
      </p:sp>
      <p:grpSp>
        <p:nvGrpSpPr>
          <p:cNvPr id="9" name="Group 8"/>
          <p:cNvGrpSpPr/>
          <p:nvPr/>
        </p:nvGrpSpPr>
        <p:grpSpPr>
          <a:xfrm>
            <a:off x="0" y="1079500"/>
            <a:ext cx="9144000" cy="583782"/>
            <a:chOff x="0" y="1079500"/>
            <a:chExt cx="9144000" cy="583782"/>
          </a:xfrm>
        </p:grpSpPr>
        <p:sp>
          <p:nvSpPr>
            <p:cNvPr id="10"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EBRD’s activities</a:t>
              </a:r>
              <a:endParaRPr lang="en-GB" dirty="0">
                <a:latin typeface="Franklin Gothic Book"/>
              </a:endParaRPr>
            </a:p>
          </p:txBody>
        </p:sp>
        <p:sp>
          <p:nvSpPr>
            <p:cNvPr id="11"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12"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Financing instruments</a:t>
              </a:r>
            </a:p>
          </p:txBody>
        </p:sp>
        <p:sp>
          <p:nvSpPr>
            <p:cNvPr id="13" name="Rounded Rectangle 52"/>
            <p:cNvSpPr/>
            <p:nvPr/>
          </p:nvSpPr>
          <p:spPr bwMode="auto">
            <a:xfrm>
              <a:off x="5508304" y="1079500"/>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MEI</a:t>
              </a:r>
            </a:p>
          </p:txBody>
        </p:sp>
        <p:sp>
          <p:nvSpPr>
            <p:cNvPr id="14" name="Rounded Rectangle 53"/>
            <p:cNvSpPr/>
            <p:nvPr/>
          </p:nvSpPr>
          <p:spPr bwMode="auto">
            <a:xfrm>
              <a:off x="7337079"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Selected Investments</a:t>
              </a:r>
              <a:endParaRPr lang="en-GB" dirty="0">
                <a:latin typeface="Franklin Gothic Book"/>
              </a:endParaRPr>
            </a:p>
          </p:txBody>
        </p:sp>
        <p:sp>
          <p:nvSpPr>
            <p:cNvPr id="15" name="Rectangle 14"/>
            <p:cNvSpPr/>
            <p:nvPr/>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3088175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Ideally your title should fit on one line."/>
          <p:cNvSpPr>
            <a:spLocks noGrp="1" noChangeArrowheads="1"/>
          </p:cNvSpPr>
          <p:nvPr>
            <p:ph type="title"/>
          </p:nvPr>
        </p:nvSpPr>
        <p:spPr bwMode="auto">
          <a:xfrm>
            <a:off x="332509" y="198407"/>
            <a:ext cx="6335712" cy="847725"/>
          </a:xfrm>
          <a:extLst/>
        </p:spPr>
        <p:txBody>
          <a:bodyPr vert="horz" lIns="0" tIns="0" rIns="0" bIns="0" rtlCol="0" anchor="ctr">
            <a:normAutofit/>
          </a:bodyPr>
          <a:lstStyle/>
          <a:p>
            <a:r>
              <a:rPr lang="en-GB" altLang="en-US" dirty="0"/>
              <a:t>EBRD loan financing parameters</a:t>
            </a:r>
          </a:p>
        </p:txBody>
      </p:sp>
      <p:graphicFrame>
        <p:nvGraphicFramePr>
          <p:cNvPr id="2" name="Diagram 1"/>
          <p:cNvGraphicFramePr/>
          <p:nvPr>
            <p:extLst>
              <p:ext uri="{D42A27DB-BD31-4B8C-83A1-F6EECF244321}">
                <p14:modId xmlns:p14="http://schemas.microsoft.com/office/powerpoint/2010/main" val="4075247199"/>
              </p:ext>
            </p:extLst>
          </p:nvPr>
        </p:nvGraphicFramePr>
        <p:xfrm>
          <a:off x="539135" y="1790700"/>
          <a:ext cx="8027431" cy="4621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4"/>
          <p:cNvSpPr txBox="1">
            <a:spLocks/>
          </p:cNvSpPr>
          <p:nvPr/>
        </p:nvSpPr>
        <p:spPr>
          <a:xfrm>
            <a:off x="8566566" y="6530943"/>
            <a:ext cx="360002"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z="800" smtClean="0">
                <a:solidFill>
                  <a:schemeClr val="accent1"/>
                </a:solidFill>
                <a:latin typeface="Franklin Gothic Book" panose="020B0503020102020204" pitchFamily="34" charset="0"/>
              </a:rPr>
              <a:pPr/>
              <a:t>19</a:t>
            </a:fld>
            <a:endParaRPr lang="en-GB" sz="800" dirty="0">
              <a:solidFill>
                <a:schemeClr val="accent1"/>
              </a:solidFill>
              <a:latin typeface="Franklin Gothic Book" panose="020B0503020102020204" pitchFamily="34" charset="0"/>
            </a:endParaRPr>
          </a:p>
        </p:txBody>
      </p:sp>
      <p:sp>
        <p:nvSpPr>
          <p:cNvPr id="7" name="Date Placeholder 1"/>
          <p:cNvSpPr txBox="1">
            <a:spLocks/>
          </p:cNvSpPr>
          <p:nvPr/>
        </p:nvSpPr>
        <p:spPr>
          <a:xfrm>
            <a:off x="719136" y="6480000"/>
            <a:ext cx="1871664"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r>
              <a:rPr lang="en-US" sz="800" dirty="0" smtClean="0">
                <a:solidFill>
                  <a:schemeClr val="accent1"/>
                </a:solidFill>
                <a:latin typeface="Franklin Gothic Book" panose="020B0503020102020204" pitchFamily="34" charset="0"/>
              </a:rPr>
              <a:t>10 June 2015</a:t>
            </a:r>
            <a:endParaRPr lang="en-GB" sz="800" dirty="0">
              <a:solidFill>
                <a:schemeClr val="accent1"/>
              </a:solidFill>
              <a:latin typeface="Franklin Gothic Book" panose="020B0503020102020204" pitchFamily="34" charset="0"/>
            </a:endParaRPr>
          </a:p>
        </p:txBody>
      </p:sp>
      <p:grpSp>
        <p:nvGrpSpPr>
          <p:cNvPr id="8" name="Group 7"/>
          <p:cNvGrpSpPr/>
          <p:nvPr/>
        </p:nvGrpSpPr>
        <p:grpSpPr>
          <a:xfrm>
            <a:off x="0" y="1079500"/>
            <a:ext cx="9144000" cy="583782"/>
            <a:chOff x="0" y="1079500"/>
            <a:chExt cx="9144000" cy="583782"/>
          </a:xfrm>
        </p:grpSpPr>
        <p:sp>
          <p:nvSpPr>
            <p:cNvPr id="9"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EBRD’s activities</a:t>
              </a:r>
              <a:endParaRPr lang="en-GB" dirty="0">
                <a:latin typeface="Franklin Gothic Book"/>
              </a:endParaRPr>
            </a:p>
          </p:txBody>
        </p:sp>
        <p:sp>
          <p:nvSpPr>
            <p:cNvPr id="10"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11"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Financing instruments</a:t>
              </a:r>
            </a:p>
          </p:txBody>
        </p:sp>
        <p:sp>
          <p:nvSpPr>
            <p:cNvPr id="12" name="Rounded Rectangle 52"/>
            <p:cNvSpPr/>
            <p:nvPr/>
          </p:nvSpPr>
          <p:spPr bwMode="auto">
            <a:xfrm>
              <a:off x="5508304" y="1079500"/>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MEI</a:t>
              </a:r>
            </a:p>
          </p:txBody>
        </p:sp>
        <p:sp>
          <p:nvSpPr>
            <p:cNvPr id="13" name="Rounded Rectangle 53"/>
            <p:cNvSpPr/>
            <p:nvPr/>
          </p:nvSpPr>
          <p:spPr bwMode="auto">
            <a:xfrm>
              <a:off x="7337079"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Selected Investments</a:t>
              </a:r>
              <a:endParaRPr lang="en-GB" dirty="0">
                <a:latin typeface="Franklin Gothic Book"/>
              </a:endParaRPr>
            </a:p>
          </p:txBody>
        </p:sp>
        <p:sp>
          <p:nvSpPr>
            <p:cNvPr id="14" name="Rectangle 13"/>
            <p:cNvSpPr/>
            <p:nvPr/>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2544865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latin typeface="Bodoni MT" pitchFamily="18" charset="0"/>
              </a:rPr>
              <a:t>Contents</a:t>
            </a:r>
            <a:endParaRPr lang="en-GB" dirty="0">
              <a:latin typeface="Bodoni MT" pitchFamily="18" charset="0"/>
            </a:endParaRPr>
          </a:p>
        </p:txBody>
      </p:sp>
      <p:sp>
        <p:nvSpPr>
          <p:cNvPr id="11" name="Text Placeholder 10"/>
          <p:cNvSpPr>
            <a:spLocks noGrp="1"/>
          </p:cNvSpPr>
          <p:nvPr>
            <p:ph type="body" sz="quarter" idx="4294967295"/>
          </p:nvPr>
        </p:nvSpPr>
        <p:spPr>
          <a:xfrm>
            <a:off x="717550" y="2160588"/>
            <a:ext cx="7926388" cy="3779410"/>
          </a:xfrm>
        </p:spPr>
        <p:txBody>
          <a:bodyPr/>
          <a:lstStyle/>
          <a:p>
            <a:pPr marL="457200" indent="-457200">
              <a:buAutoNum type="arabicPeriod"/>
            </a:pPr>
            <a:r>
              <a:rPr lang="en-GB" dirty="0" smtClean="0"/>
              <a:t>Introduction to EBRD </a:t>
            </a:r>
            <a:endParaRPr lang="ro-RO" dirty="0" smtClean="0"/>
          </a:p>
          <a:p>
            <a:pPr marL="457200" indent="-457200">
              <a:buAutoNum type="arabicPeriod"/>
            </a:pPr>
            <a:r>
              <a:rPr lang="en-GB" dirty="0" smtClean="0"/>
              <a:t>EBRD </a:t>
            </a:r>
            <a:r>
              <a:rPr lang="en-GB" dirty="0"/>
              <a:t>in </a:t>
            </a:r>
            <a:r>
              <a:rPr lang="en-GB" dirty="0" smtClean="0"/>
              <a:t>Romania</a:t>
            </a:r>
          </a:p>
          <a:p>
            <a:pPr marL="457200" indent="-457200">
              <a:buAutoNum type="arabicPeriod"/>
            </a:pPr>
            <a:r>
              <a:rPr lang="en-GB" dirty="0" smtClean="0"/>
              <a:t>Financing Instruments</a:t>
            </a:r>
          </a:p>
          <a:p>
            <a:pPr marL="457200" indent="-457200">
              <a:buAutoNum type="arabicPeriod"/>
            </a:pPr>
            <a:r>
              <a:rPr lang="en-GB" dirty="0"/>
              <a:t>Municipal and Environmental Infrastructure</a:t>
            </a:r>
            <a:endParaRPr lang="en-GB" dirty="0" smtClean="0"/>
          </a:p>
          <a:p>
            <a:pPr marL="457200" indent="-457200">
              <a:buFontTx/>
              <a:buAutoNum type="arabicPeriod"/>
            </a:pPr>
            <a:r>
              <a:rPr lang="en-GB" dirty="0" smtClean="0"/>
              <a:t>Selected Investments</a:t>
            </a:r>
            <a:endParaRPr lang="en-GB" dirty="0"/>
          </a:p>
        </p:txBody>
      </p:sp>
      <p:sp>
        <p:nvSpPr>
          <p:cNvPr id="7" name="Slide Number Placeholder 6"/>
          <p:cNvSpPr>
            <a:spLocks noGrp="1"/>
          </p:cNvSpPr>
          <p:nvPr>
            <p:ph type="sldNum" sz="quarter" idx="4"/>
          </p:nvPr>
        </p:nvSpPr>
        <p:spPr/>
        <p:txBody>
          <a:bodyPr/>
          <a:lstStyle/>
          <a:p>
            <a:fld id="{71F9F866-B438-9445-8D9F-1F8FF6608833}" type="slidenum">
              <a:rPr lang="en-GB" smtClean="0"/>
              <a:pPr/>
              <a:t>2</a:t>
            </a:fld>
            <a:endParaRPr lang="en-GB" dirty="0"/>
          </a:p>
        </p:txBody>
      </p:sp>
      <p:sp>
        <p:nvSpPr>
          <p:cNvPr id="6" name="Date Placeholder 3"/>
          <p:cNvSpPr>
            <a:spLocks noGrp="1"/>
          </p:cNvSpPr>
          <p:nvPr>
            <p:ph type="dt" sz="half" idx="2"/>
          </p:nvPr>
        </p:nvSpPr>
        <p:spPr>
          <a:xfrm>
            <a:off x="719136" y="6480000"/>
            <a:ext cx="1871664" cy="378000"/>
          </a:xfrm>
        </p:spPr>
        <p:txBody>
          <a:bodyPr/>
          <a:lstStyle/>
          <a:p>
            <a:fld id="{4AC23DB2-FB1A-4E43-8F6F-8E1E5CEC6EBA}" type="datetime3">
              <a:rPr lang="en-GB" smtClean="0"/>
              <a:pPr/>
              <a:t>24 May, 2016</a:t>
            </a:fld>
            <a:endParaRPr lang="en-GB" dirty="0"/>
          </a:p>
        </p:txBody>
      </p:sp>
    </p:spTree>
    <p:extLst>
      <p:ext uri="{BB962C8B-B14F-4D97-AF65-F5344CB8AC3E}">
        <p14:creationId xmlns:p14="http://schemas.microsoft.com/office/powerpoint/2010/main" val="4046494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descr="Alro | Alro">
            <a:hlinkClick r:id="rId3"/>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31228" y="3768726"/>
            <a:ext cx="1116623" cy="390525"/>
          </a:xfrm>
        </p:spPr>
      </p:pic>
      <p:pic>
        <p:nvPicPr>
          <p:cNvPr id="26628" name="Picture 13" descr="Wienerberger"/>
          <p:cNvPicPr>
            <a:picLocks noChangeAspect="1" noChangeArrowheads="1"/>
          </p:cNvPicPr>
          <p:nvPr/>
        </p:nvPicPr>
        <p:blipFill>
          <a:blip r:embed="rId5">
            <a:extLst>
              <a:ext uri="{28A0092B-C50C-407E-A947-70E740481C1C}">
                <a14:useLocalDpi xmlns:a14="http://schemas.microsoft.com/office/drawing/2010/main" val="0"/>
              </a:ext>
            </a:extLst>
          </a:blip>
          <a:srcRect t="14667" r="9816"/>
          <a:stretch>
            <a:fillRect/>
          </a:stretch>
        </p:blipFill>
        <p:spPr bwMode="auto">
          <a:xfrm>
            <a:off x="731228" y="2628901"/>
            <a:ext cx="111662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9" descr="Tenari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8697" y="2628901"/>
            <a:ext cx="111662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3" descr="Lafarge, bringing materials to life."/>
          <p:cNvPicPr>
            <a:picLocks noChangeAspect="1" noChangeArrowheads="1"/>
          </p:cNvPicPr>
          <p:nvPr/>
        </p:nvPicPr>
        <p:blipFill>
          <a:blip r:embed="rId8">
            <a:extLst>
              <a:ext uri="{28A0092B-C50C-407E-A947-70E740481C1C}">
                <a14:useLocalDpi xmlns:a14="http://schemas.microsoft.com/office/drawing/2010/main" val="0"/>
              </a:ext>
            </a:extLst>
          </a:blip>
          <a:srcRect l="5882" t="9630" r="8824" b="45926"/>
          <a:stretch>
            <a:fillRect/>
          </a:stretch>
        </p:blipFill>
        <p:spPr bwMode="auto">
          <a:xfrm>
            <a:off x="2462824" y="2628901"/>
            <a:ext cx="111662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26"/>
          <p:cNvSpPr>
            <a:spLocks noChangeArrowheads="1"/>
          </p:cNvSpPr>
          <p:nvPr/>
        </p:nvSpPr>
        <p:spPr bwMode="auto">
          <a:xfrm>
            <a:off x="583224" y="1893889"/>
            <a:ext cx="79570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eaLnBrk="1" hangingPunct="1">
              <a:lnSpc>
                <a:spcPct val="95000"/>
              </a:lnSpc>
              <a:spcAft>
                <a:spcPct val="20000"/>
              </a:spcAft>
              <a:buSzPct val="150000"/>
            </a:pPr>
            <a:r>
              <a:rPr lang="en-GB" altLang="en-US" sz="1600" dirty="0">
                <a:solidFill>
                  <a:schemeClr val="tx1"/>
                </a:solidFill>
                <a:latin typeface="Franklin Gothic Book"/>
                <a:ea typeface="Franklin Gothic Book"/>
                <a:cs typeface="Franklin Gothic Book"/>
              </a:rPr>
              <a:t>Clients</a:t>
            </a:r>
            <a:r>
              <a:rPr lang="en-GB" altLang="en-US" sz="1600" b="0" dirty="0">
                <a:solidFill>
                  <a:schemeClr val="tx1"/>
                </a:solidFill>
                <a:latin typeface="Franklin Gothic Book"/>
                <a:ea typeface="Franklin Gothic Book"/>
                <a:cs typeface="Franklin Gothic Book"/>
              </a:rPr>
              <a:t> of the EBRD in Romania range from </a:t>
            </a:r>
            <a:r>
              <a:rPr lang="en-GB" altLang="en-US" sz="1600" dirty="0">
                <a:solidFill>
                  <a:schemeClr val="tx1"/>
                </a:solidFill>
                <a:latin typeface="Franklin Gothic Book"/>
                <a:ea typeface="Franklin Gothic Book"/>
                <a:cs typeface="Franklin Gothic Book"/>
              </a:rPr>
              <a:t>major international </a:t>
            </a:r>
            <a:r>
              <a:rPr lang="en-GB" altLang="en-US" sz="1600" b="0" dirty="0">
                <a:solidFill>
                  <a:schemeClr val="tx1"/>
                </a:solidFill>
                <a:latin typeface="Franklin Gothic Book"/>
                <a:ea typeface="Franklin Gothic Book"/>
                <a:cs typeface="Franklin Gothic Book"/>
              </a:rPr>
              <a:t>industry players to local </a:t>
            </a:r>
            <a:r>
              <a:rPr lang="en-GB" altLang="en-US" sz="1600" dirty="0">
                <a:solidFill>
                  <a:schemeClr val="tx1"/>
                </a:solidFill>
                <a:latin typeface="Franklin Gothic Book"/>
                <a:ea typeface="Franklin Gothic Book"/>
                <a:cs typeface="Franklin Gothic Book"/>
              </a:rPr>
              <a:t>medium and small sized companies</a:t>
            </a:r>
          </a:p>
        </p:txBody>
      </p:sp>
      <p:pic>
        <p:nvPicPr>
          <p:cNvPr id="26632" name="Picture 4" descr="Pehartlogo"/>
          <p:cNvPicPr>
            <a:picLocks noGrp="1" noChangeAspect="1" noChangeArrowheads="1"/>
          </p:cNvPicPr>
          <p:nvPr>
            <p:ph sz="quarter" idx="2"/>
          </p:nvPr>
        </p:nvPicPr>
        <p:blipFill>
          <a:blip r:embed="rId9">
            <a:extLst>
              <a:ext uri="{28A0092B-C50C-407E-A947-70E740481C1C}">
                <a14:useLocalDpi xmlns:a14="http://schemas.microsoft.com/office/drawing/2010/main" val="0"/>
              </a:ext>
            </a:extLst>
          </a:blip>
          <a:srcRect/>
          <a:stretch>
            <a:fillRect/>
          </a:stretch>
        </p:blipFill>
        <p:spPr>
          <a:xfrm>
            <a:off x="5534758" y="2628901"/>
            <a:ext cx="1066800" cy="582613"/>
          </a:xfrm>
        </p:spPr>
      </p:pic>
      <p:pic>
        <p:nvPicPr>
          <p:cNvPr id="26633" name="Picture 5" descr="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9277" y="3436938"/>
            <a:ext cx="613997"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1228" y="4524376"/>
            <a:ext cx="1806819"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28" descr="Renault Technologie Roumanie"/>
          <p:cNvPicPr>
            <a:picLocks noChangeAspect="1" noChangeArrowheads="1"/>
          </p:cNvPicPr>
          <p:nvPr/>
        </p:nvPicPr>
        <p:blipFill>
          <a:blip r:embed="rId12">
            <a:extLst>
              <a:ext uri="{28A0092B-C50C-407E-A947-70E740481C1C}">
                <a14:useLocalDpi xmlns:a14="http://schemas.microsoft.com/office/drawing/2010/main" val="0"/>
              </a:ext>
            </a:extLst>
          </a:blip>
          <a:srcRect l="11111" t="8142" r="56187" b="10974"/>
          <a:stretch>
            <a:fillRect/>
          </a:stretch>
        </p:blipFill>
        <p:spPr bwMode="auto">
          <a:xfrm>
            <a:off x="3818793" y="3997325"/>
            <a:ext cx="1485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41" descr="Industrial Mecan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69020" y="4518026"/>
            <a:ext cx="854319"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26" descr="image00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9958" y="5287963"/>
            <a:ext cx="86897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55" descr="CHS_Inc_logo"/>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1562" y="5146675"/>
            <a:ext cx="1567962"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8" descr="AKT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08228" y="4167188"/>
            <a:ext cx="120894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35" descr="EBRD-Considers-80m-Package--100x100"/>
          <p:cNvPicPr>
            <a:picLocks noChangeAspect="1" noChangeArrowheads="1"/>
          </p:cNvPicPr>
          <p:nvPr/>
        </p:nvPicPr>
        <p:blipFill>
          <a:blip r:embed="rId17">
            <a:extLst>
              <a:ext uri="{28A0092B-C50C-407E-A947-70E740481C1C}">
                <a14:useLocalDpi xmlns:a14="http://schemas.microsoft.com/office/drawing/2010/main" val="0"/>
              </a:ext>
            </a:extLst>
          </a:blip>
          <a:srcRect l="1889" t="-42242" r="-2646" b="-65585"/>
          <a:stretch>
            <a:fillRect/>
          </a:stretch>
        </p:blipFill>
        <p:spPr bwMode="auto">
          <a:xfrm>
            <a:off x="5630008" y="4900613"/>
            <a:ext cx="1066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29" descr="ANd9GcScpJ9Fat7_6oF41tn-U2YNstuz_k-2aHLLI5BcOyoqS3k2_lcCuEf3jas"/>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922954" y="4486275"/>
            <a:ext cx="402981"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16" descr="Cora Romania">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62874" y="3768725"/>
            <a:ext cx="43961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47" descr="Petrom"/>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18839" y="3575051"/>
            <a:ext cx="1298331"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18" descr="http://www.universalalloy.com/img/uaceuromlogo01.gi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94082" y="3521075"/>
            <a:ext cx="1538654"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17" descr="ANd9GcT4VZ1nfiqQ_KnhvTcdGSox2XK79gh3WYMq4iuUyrG0q138NojBSiSokp81">
            <a:hlinkClick r:id="rId23"/>
          </p:cNvPr>
          <p:cNvPicPr>
            <a:picLocks noGrp="1" noChangeAspect="1" noChangeArrowheads="1"/>
          </p:cNvPicPr>
          <p:nvPr>
            <p:ph sz="quarter" idx="3"/>
          </p:nvPr>
        </p:nvPicPr>
        <p:blipFill>
          <a:blip r:embed="rId24">
            <a:extLst>
              <a:ext uri="{28A0092B-C50C-407E-A947-70E740481C1C}">
                <a14:useLocalDpi xmlns:a14="http://schemas.microsoft.com/office/drawing/2010/main" val="0"/>
              </a:ext>
            </a:extLst>
          </a:blip>
          <a:srcRect/>
          <a:stretch>
            <a:fillRect/>
          </a:stretch>
        </p:blipFill>
        <p:spPr>
          <a:xfrm>
            <a:off x="5394082" y="4311650"/>
            <a:ext cx="1468315" cy="34925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6"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31228" y="5300663"/>
            <a:ext cx="1406769"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47" name="Picture 25" descr="Pagina principala">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001608" y="4957763"/>
            <a:ext cx="14155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27" descr="cylinder hydraulic cylinders, hydraulic control valves, hydraulic gear pumps gear motors">
            <a:hlinkClick r:id="rId28" tooltip="Hydraulic cylinders, hydraulic control valves, hydraulic gear pumps and motors"/>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239001" y="2628901"/>
            <a:ext cx="117816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sz="quarter"/>
          </p:nvPr>
        </p:nvSpPr>
        <p:spPr/>
        <p:txBody>
          <a:bodyPr/>
          <a:lstStyle/>
          <a:p>
            <a:r>
              <a:rPr lang="en-GB" dirty="0" smtClean="0"/>
              <a:t>Romania – Selected corporate clients</a:t>
            </a:r>
            <a:endParaRPr lang="en-GB" dirty="0"/>
          </a:p>
        </p:txBody>
      </p:sp>
      <p:sp>
        <p:nvSpPr>
          <p:cNvPr id="30" name="Slide Number Placeholder 6"/>
          <p:cNvSpPr txBox="1">
            <a:spLocks/>
          </p:cNvSpPr>
          <p:nvPr/>
        </p:nvSpPr>
        <p:spPr>
          <a:xfrm>
            <a:off x="8279567" y="6480000"/>
            <a:ext cx="360002"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z="800" smtClean="0">
                <a:solidFill>
                  <a:schemeClr val="accent1"/>
                </a:solidFill>
                <a:latin typeface="Franklin Gothic Book" panose="020B0503020102020204" pitchFamily="34" charset="0"/>
              </a:rPr>
              <a:pPr/>
              <a:t>20</a:t>
            </a:fld>
            <a:endParaRPr lang="en-GB" sz="800" dirty="0">
              <a:solidFill>
                <a:schemeClr val="accent1"/>
              </a:solidFill>
              <a:latin typeface="Franklin Gothic Book" panose="020B0503020102020204" pitchFamily="34" charset="0"/>
            </a:endParaRPr>
          </a:p>
        </p:txBody>
      </p:sp>
      <p:sp>
        <p:nvSpPr>
          <p:cNvPr id="27" name="Date Placeholder 28671"/>
          <p:cNvSpPr txBox="1">
            <a:spLocks/>
          </p:cNvSpPr>
          <p:nvPr/>
        </p:nvSpPr>
        <p:spPr>
          <a:xfrm>
            <a:off x="719136" y="6480000"/>
            <a:ext cx="1871664" cy="378000"/>
          </a:xfrm>
          <a:prstGeom prst="rect">
            <a:avLst/>
          </a:prstGeom>
        </p:spPr>
        <p:txBody>
          <a:bodyPr lIns="0" tIns="0" rIns="0" bIns="0" anchor="ctr"/>
          <a:lstStyle>
            <a:defPPr>
              <a:defRPr lang="en-GB"/>
            </a:defPPr>
            <a:lvl1pPr>
              <a:defRPr sz="800">
                <a:solidFill>
                  <a:schemeClr val="accent1"/>
                </a:solidFill>
                <a:latin typeface="Franklin Gothic Book"/>
                <a:cs typeface="Franklin Gothic Book"/>
              </a:defRPr>
            </a:lvl1pPr>
          </a:lstStyle>
          <a:p>
            <a:fld id="{E0D265A9-ECD5-7B4E-9199-E237B318164C}" type="datetime3">
              <a:rPr lang="en-GB"/>
              <a:pPr/>
              <a:t>24 May, 2016</a:t>
            </a:fld>
            <a:endParaRPr lang="en-GB" dirty="0"/>
          </a:p>
        </p:txBody>
      </p:sp>
      <p:grpSp>
        <p:nvGrpSpPr>
          <p:cNvPr id="28" name="Group 27"/>
          <p:cNvGrpSpPr/>
          <p:nvPr/>
        </p:nvGrpSpPr>
        <p:grpSpPr>
          <a:xfrm>
            <a:off x="0" y="1079500"/>
            <a:ext cx="9144000" cy="583782"/>
            <a:chOff x="0" y="1079500"/>
            <a:chExt cx="9144000" cy="583782"/>
          </a:xfrm>
        </p:grpSpPr>
        <p:grpSp>
          <p:nvGrpSpPr>
            <p:cNvPr id="29" name="Group 28"/>
            <p:cNvGrpSpPr/>
            <p:nvPr/>
          </p:nvGrpSpPr>
          <p:grpSpPr>
            <a:xfrm>
              <a:off x="0" y="1079500"/>
              <a:ext cx="9137079" cy="549525"/>
              <a:chOff x="0" y="1079500"/>
              <a:chExt cx="9137079" cy="549525"/>
            </a:xfrm>
          </p:grpSpPr>
          <p:sp>
            <p:nvSpPr>
              <p:cNvPr id="33"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EBRD’s activities</a:t>
                </a:r>
                <a:endParaRPr lang="en-GB" dirty="0">
                  <a:latin typeface="Franklin Gothic Book"/>
                </a:endParaRPr>
              </a:p>
            </p:txBody>
          </p:sp>
          <p:sp>
            <p:nvSpPr>
              <p:cNvPr id="34"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35"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Financing instruments</a:t>
                </a:r>
              </a:p>
            </p:txBody>
          </p:sp>
          <p:sp>
            <p:nvSpPr>
              <p:cNvPr id="36"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37" name="Rounded Rectangle 53"/>
              <p:cNvSpPr/>
              <p:nvPr/>
            </p:nvSpPr>
            <p:spPr bwMode="auto">
              <a:xfrm>
                <a:off x="7337079" y="1079500"/>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Selected Investments</a:t>
                </a:r>
              </a:p>
            </p:txBody>
          </p:sp>
        </p:grpSp>
        <p:sp>
          <p:nvSpPr>
            <p:cNvPr id="32" name="Rectangle 31"/>
            <p:cNvSpPr/>
            <p:nvPr userDrawn="1"/>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3964689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a:xfrm>
            <a:off x="720725" y="-1"/>
            <a:ext cx="6299547" cy="1080000"/>
          </a:xfrm>
        </p:spPr>
        <p:txBody>
          <a:bodyPr/>
          <a:lstStyle/>
          <a:p>
            <a:r>
              <a:rPr lang="en-GB" dirty="0" smtClean="0"/>
              <a:t>Capital Markets transactions</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7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21</a:t>
            </a:fld>
            <a:endParaRPr lang="en-GB" dirty="0"/>
          </a:p>
        </p:txBody>
      </p:sp>
      <p:grpSp>
        <p:nvGrpSpPr>
          <p:cNvPr id="67" name="Group 66"/>
          <p:cNvGrpSpPr/>
          <p:nvPr/>
        </p:nvGrpSpPr>
        <p:grpSpPr>
          <a:xfrm>
            <a:off x="594661" y="2096692"/>
            <a:ext cx="2283475" cy="1732277"/>
            <a:chOff x="865367" y="2010575"/>
            <a:chExt cx="1484133" cy="1261250"/>
          </a:xfrm>
        </p:grpSpPr>
        <p:grpSp>
          <p:nvGrpSpPr>
            <p:cNvPr id="132" name="Group 131"/>
            <p:cNvGrpSpPr/>
            <p:nvPr/>
          </p:nvGrpSpPr>
          <p:grpSpPr>
            <a:xfrm>
              <a:off x="865367" y="2010575"/>
              <a:ext cx="1484133" cy="1261250"/>
              <a:chOff x="3058839" y="2048248"/>
              <a:chExt cx="1689100" cy="1445116"/>
            </a:xfrm>
          </p:grpSpPr>
          <p:sp>
            <p:nvSpPr>
              <p:cNvPr id="133" name="Rectangle 6"/>
              <p:cNvSpPr>
                <a:spLocks noChangeArrowheads="1"/>
              </p:cNvSpPr>
              <p:nvPr/>
            </p:nvSpPr>
            <p:spPr bwMode="auto">
              <a:xfrm>
                <a:off x="3058839" y="2702986"/>
                <a:ext cx="1689100" cy="76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Bef>
                    <a:spcPct val="20000"/>
                  </a:spcBef>
                  <a:defRPr>
                    <a:solidFill>
                      <a:schemeClr val="tx2"/>
                    </a:solidFill>
                    <a:latin typeface="Arial" charset="0"/>
                    <a:cs typeface="Arial" charset="0"/>
                  </a:defRPr>
                </a:lvl1pPr>
                <a:lvl2pPr marL="742950" indent="-285750" eaLnBrk="0" hangingPunct="0">
                  <a:lnSpc>
                    <a:spcPct val="90000"/>
                  </a:lnSpc>
                  <a:spcBef>
                    <a:spcPct val="10000"/>
                  </a:spcBef>
                  <a:spcAft>
                    <a:spcPct val="20000"/>
                  </a:spcAft>
                  <a:defRPr sz="1600">
                    <a:solidFill>
                      <a:schemeClr val="tx1"/>
                    </a:solidFill>
                    <a:latin typeface="Arial" charset="0"/>
                    <a:cs typeface="Arial" charset="0"/>
                  </a:defRPr>
                </a:lvl2pPr>
                <a:lvl3pPr marL="1143000" indent="-228600" eaLnBrk="0" hangingPunct="0">
                  <a:spcBef>
                    <a:spcPct val="50000"/>
                  </a:spcBef>
                  <a:spcAft>
                    <a:spcPct val="50000"/>
                  </a:spcAft>
                  <a:buClr>
                    <a:schemeClr val="tx2"/>
                  </a:buClr>
                  <a:buFont typeface="Wingdings 2" pitchFamily="18" charset="2"/>
                  <a:buChar char=""/>
                  <a:defRPr>
                    <a:solidFill>
                      <a:schemeClr val="tx1"/>
                    </a:solidFill>
                    <a:latin typeface="Arial" charset="0"/>
                    <a:cs typeface="Arial" charset="0"/>
                  </a:defRPr>
                </a:lvl3pPr>
                <a:lvl4pPr marL="1600200" indent="-228600" eaLnBrk="0" hangingPunct="0">
                  <a:spcAft>
                    <a:spcPct val="50000"/>
                  </a:spcAft>
                  <a:buClr>
                    <a:schemeClr val="tx2"/>
                  </a:buClr>
                  <a:buSzPct val="90000"/>
                  <a:buFont typeface="Arial" charset="0"/>
                  <a:buChar char="–"/>
                  <a:defRPr>
                    <a:solidFill>
                      <a:schemeClr val="tx1"/>
                    </a:solidFill>
                    <a:latin typeface="Arial" charset="0"/>
                    <a:cs typeface="Arial" charset="0"/>
                  </a:defRPr>
                </a:lvl4pPr>
                <a:lvl5pPr marL="2057400" indent="-228600" eaLnBrk="0" hangingPunct="0">
                  <a:spcAft>
                    <a:spcPct val="50000"/>
                  </a:spcAft>
                  <a:buClr>
                    <a:schemeClr val="tx2"/>
                  </a:buClr>
                  <a:buChar char="•"/>
                  <a:defRPr>
                    <a:solidFill>
                      <a:schemeClr val="tx1"/>
                    </a:solidFill>
                    <a:latin typeface="Arial" charset="0"/>
                    <a:cs typeface="Arial" charset="0"/>
                  </a:defRPr>
                </a:lvl5pPr>
                <a:lvl6pPr marL="2514600" indent="-228600" eaLnBrk="0" fontAlgn="base" hangingPunct="0">
                  <a:spcBef>
                    <a:spcPct val="0"/>
                  </a:spcBef>
                  <a:spcAft>
                    <a:spcPct val="50000"/>
                  </a:spcAft>
                  <a:buClr>
                    <a:schemeClr val="tx2"/>
                  </a:buClr>
                  <a:buChar char="•"/>
                  <a:defRPr>
                    <a:solidFill>
                      <a:schemeClr val="tx1"/>
                    </a:solidFill>
                    <a:latin typeface="Arial" charset="0"/>
                    <a:cs typeface="Arial" charset="0"/>
                  </a:defRPr>
                </a:lvl6pPr>
                <a:lvl7pPr marL="2971800" indent="-228600" eaLnBrk="0" fontAlgn="base" hangingPunct="0">
                  <a:spcBef>
                    <a:spcPct val="0"/>
                  </a:spcBef>
                  <a:spcAft>
                    <a:spcPct val="50000"/>
                  </a:spcAft>
                  <a:buClr>
                    <a:schemeClr val="tx2"/>
                  </a:buClr>
                  <a:buChar char="•"/>
                  <a:defRPr>
                    <a:solidFill>
                      <a:schemeClr val="tx1"/>
                    </a:solidFill>
                    <a:latin typeface="Arial" charset="0"/>
                    <a:cs typeface="Arial" charset="0"/>
                  </a:defRPr>
                </a:lvl7pPr>
                <a:lvl8pPr marL="3429000" indent="-228600" eaLnBrk="0" fontAlgn="base" hangingPunct="0">
                  <a:spcBef>
                    <a:spcPct val="0"/>
                  </a:spcBef>
                  <a:spcAft>
                    <a:spcPct val="50000"/>
                  </a:spcAft>
                  <a:buClr>
                    <a:schemeClr val="tx2"/>
                  </a:buClr>
                  <a:buChar char="•"/>
                  <a:defRPr>
                    <a:solidFill>
                      <a:schemeClr val="tx1"/>
                    </a:solidFill>
                    <a:latin typeface="Arial" charset="0"/>
                    <a:cs typeface="Arial" charset="0"/>
                  </a:defRPr>
                </a:lvl8pPr>
                <a:lvl9pPr marL="3886200" indent="-228600" eaLnBrk="0" fontAlgn="base" hangingPunct="0">
                  <a:spcBef>
                    <a:spcPct val="0"/>
                  </a:spcBef>
                  <a:spcAft>
                    <a:spcPct val="50000"/>
                  </a:spcAft>
                  <a:buClr>
                    <a:schemeClr val="tx2"/>
                  </a:buClr>
                  <a:buChar char="•"/>
                  <a:defRPr>
                    <a:solidFill>
                      <a:schemeClr val="tx1"/>
                    </a:solidFill>
                    <a:latin typeface="Arial" charset="0"/>
                    <a:cs typeface="Arial" charset="0"/>
                  </a:defRPr>
                </a:lvl9pPr>
              </a:lstStyle>
              <a:p>
                <a:pPr algn="ctr" eaLnBrk="1" hangingPunct="1">
                  <a:lnSpc>
                    <a:spcPct val="100000"/>
                  </a:lnSpc>
                  <a:spcBef>
                    <a:spcPct val="0"/>
                  </a:spcBef>
                </a:pPr>
                <a:endParaRPr lang="en-GB" sz="1100" dirty="0" smtClean="0">
                  <a:solidFill>
                    <a:schemeClr val="tx1"/>
                  </a:solidFill>
                  <a:latin typeface="Franklin Gothic Book" panose="020B0503020102020204" pitchFamily="34" charset="0"/>
                </a:endParaRPr>
              </a:p>
              <a:p>
                <a:pPr algn="ctr" eaLnBrk="1" hangingPunct="1">
                  <a:lnSpc>
                    <a:spcPct val="100000"/>
                  </a:lnSpc>
                  <a:spcBef>
                    <a:spcPct val="0"/>
                  </a:spcBef>
                </a:pPr>
                <a:r>
                  <a:rPr lang="en-GB" sz="1100" dirty="0">
                    <a:solidFill>
                      <a:schemeClr val="tx1"/>
                    </a:solidFill>
                    <a:latin typeface="Franklin Gothic Book" panose="020B0503020102020204" pitchFamily="34" charset="0"/>
                  </a:rPr>
                  <a:t>Bucharest Bond </a:t>
                </a:r>
                <a:endParaRPr lang="en-GB" sz="1100" dirty="0" smtClean="0">
                  <a:solidFill>
                    <a:schemeClr val="tx1"/>
                  </a:solidFill>
                  <a:latin typeface="Franklin Gothic Book" panose="020B0503020102020204" pitchFamily="34" charset="0"/>
                </a:endParaRPr>
              </a:p>
              <a:p>
                <a:pPr algn="ctr" eaLnBrk="1" hangingPunct="1">
                  <a:lnSpc>
                    <a:spcPct val="100000"/>
                  </a:lnSpc>
                  <a:spcBef>
                    <a:spcPct val="0"/>
                  </a:spcBef>
                </a:pPr>
                <a:r>
                  <a:rPr lang="en-US" altLang="en-US" sz="1100" dirty="0" smtClean="0">
                    <a:solidFill>
                      <a:schemeClr val="tx1"/>
                    </a:solidFill>
                    <a:latin typeface="Franklin Gothic Book" panose="020B0503020102020204" pitchFamily="34" charset="0"/>
                  </a:rPr>
                  <a:t>Romania, 2015 </a:t>
                </a:r>
              </a:p>
              <a:p>
                <a:pPr algn="ctr" eaLnBrk="1" hangingPunct="1">
                  <a:lnSpc>
                    <a:spcPct val="100000"/>
                  </a:lnSpc>
                  <a:spcBef>
                    <a:spcPct val="0"/>
                  </a:spcBef>
                </a:pPr>
                <a:r>
                  <a:rPr lang="en-US" altLang="en-US" sz="1100" dirty="0" smtClean="0">
                    <a:solidFill>
                      <a:schemeClr val="tx1"/>
                    </a:solidFill>
                    <a:latin typeface="Franklin Gothic Book" panose="020B0503020102020204" pitchFamily="34" charset="0"/>
                  </a:rPr>
                  <a:t>EUR 75 million</a:t>
                </a:r>
                <a:endParaRPr lang="en-GB" altLang="en-US" sz="1100" dirty="0">
                  <a:solidFill>
                    <a:schemeClr val="tx1"/>
                  </a:solidFill>
                  <a:latin typeface="Franklin Gothic Book" panose="020B0503020102020204" pitchFamily="34" charset="0"/>
                </a:endParaRPr>
              </a:p>
            </p:txBody>
          </p:sp>
          <p:sp>
            <p:nvSpPr>
              <p:cNvPr id="134" name="Rounded Rectangle 133"/>
              <p:cNvSpPr/>
              <p:nvPr/>
            </p:nvSpPr>
            <p:spPr>
              <a:xfrm>
                <a:off x="3146899" y="2048248"/>
                <a:ext cx="1507019" cy="1445116"/>
              </a:xfrm>
              <a:prstGeom prst="roundRect">
                <a:avLst/>
              </a:prstGeom>
              <a:noFill/>
              <a:ln w="25400">
                <a:solidFill>
                  <a:schemeClr val="accent1">
                    <a:shade val="95000"/>
                    <a:satMod val="105000"/>
                    <a:alpha val="61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gr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6755" y="2070913"/>
              <a:ext cx="439516" cy="65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2" name="Group 111"/>
          <p:cNvGrpSpPr/>
          <p:nvPr/>
        </p:nvGrpSpPr>
        <p:grpSpPr>
          <a:xfrm>
            <a:off x="3506526" y="2096692"/>
            <a:ext cx="2065338" cy="1829868"/>
            <a:chOff x="62673" y="2088286"/>
            <a:chExt cx="1755073" cy="1848875"/>
          </a:xfrm>
        </p:grpSpPr>
        <p:pic>
          <p:nvPicPr>
            <p:cNvPr id="1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73" y="2216261"/>
              <a:ext cx="1461405" cy="473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 name="Rectangle 50"/>
            <p:cNvSpPr>
              <a:spLocks noChangeArrowheads="1"/>
            </p:cNvSpPr>
            <p:nvPr/>
          </p:nvSpPr>
          <p:spPr bwMode="auto">
            <a:xfrm>
              <a:off x="62673" y="2876711"/>
              <a:ext cx="16891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588" indent="11113" eaLnBrk="0" hangingPunct="0">
                <a:lnSpc>
                  <a:spcPct val="90000"/>
                </a:lnSpc>
                <a:spcBef>
                  <a:spcPct val="20000"/>
                </a:spcBef>
                <a:defRPr>
                  <a:solidFill>
                    <a:schemeClr val="tx2"/>
                  </a:solidFill>
                  <a:latin typeface="Arial" charset="0"/>
                  <a:cs typeface="Arial" charset="0"/>
                </a:defRPr>
              </a:lvl1pPr>
              <a:lvl2pPr marL="742950" indent="-285750" eaLnBrk="0" hangingPunct="0">
                <a:lnSpc>
                  <a:spcPct val="90000"/>
                </a:lnSpc>
                <a:spcBef>
                  <a:spcPct val="10000"/>
                </a:spcBef>
                <a:spcAft>
                  <a:spcPct val="20000"/>
                </a:spcAft>
                <a:defRPr sz="1600">
                  <a:solidFill>
                    <a:schemeClr val="tx1"/>
                  </a:solidFill>
                  <a:latin typeface="Arial" charset="0"/>
                  <a:cs typeface="Arial" charset="0"/>
                </a:defRPr>
              </a:lvl2pPr>
              <a:lvl3pPr marL="1143000" indent="-228600" eaLnBrk="0" hangingPunct="0">
                <a:spcBef>
                  <a:spcPct val="50000"/>
                </a:spcBef>
                <a:spcAft>
                  <a:spcPct val="50000"/>
                </a:spcAft>
                <a:buClr>
                  <a:schemeClr val="tx2"/>
                </a:buClr>
                <a:buFont typeface="Wingdings 2" pitchFamily="18" charset="2"/>
                <a:buChar char=""/>
                <a:defRPr>
                  <a:solidFill>
                    <a:schemeClr val="tx1"/>
                  </a:solidFill>
                  <a:latin typeface="Arial" charset="0"/>
                  <a:cs typeface="Arial" charset="0"/>
                </a:defRPr>
              </a:lvl3pPr>
              <a:lvl4pPr marL="1600200" indent="-228600" eaLnBrk="0" hangingPunct="0">
                <a:spcAft>
                  <a:spcPct val="50000"/>
                </a:spcAft>
                <a:buClr>
                  <a:schemeClr val="tx2"/>
                </a:buClr>
                <a:buSzPct val="90000"/>
                <a:buFont typeface="Arial" charset="0"/>
                <a:buChar char="–"/>
                <a:defRPr>
                  <a:solidFill>
                    <a:schemeClr val="tx1"/>
                  </a:solidFill>
                  <a:latin typeface="Arial" charset="0"/>
                  <a:cs typeface="Arial" charset="0"/>
                </a:defRPr>
              </a:lvl4pPr>
              <a:lvl5pPr marL="2057400" indent="-228600" eaLnBrk="0" hangingPunct="0">
                <a:spcAft>
                  <a:spcPct val="50000"/>
                </a:spcAft>
                <a:buClr>
                  <a:schemeClr val="tx2"/>
                </a:buClr>
                <a:buChar char="•"/>
                <a:defRPr>
                  <a:solidFill>
                    <a:schemeClr val="tx1"/>
                  </a:solidFill>
                  <a:latin typeface="Arial" charset="0"/>
                  <a:cs typeface="Arial" charset="0"/>
                </a:defRPr>
              </a:lvl5pPr>
              <a:lvl6pPr marL="2514600" indent="-228600" eaLnBrk="0" fontAlgn="base" hangingPunct="0">
                <a:spcBef>
                  <a:spcPct val="0"/>
                </a:spcBef>
                <a:spcAft>
                  <a:spcPct val="50000"/>
                </a:spcAft>
                <a:buClr>
                  <a:schemeClr val="tx2"/>
                </a:buClr>
                <a:buChar char="•"/>
                <a:defRPr>
                  <a:solidFill>
                    <a:schemeClr val="tx1"/>
                  </a:solidFill>
                  <a:latin typeface="Arial" charset="0"/>
                  <a:cs typeface="Arial" charset="0"/>
                </a:defRPr>
              </a:lvl6pPr>
              <a:lvl7pPr marL="2971800" indent="-228600" eaLnBrk="0" fontAlgn="base" hangingPunct="0">
                <a:spcBef>
                  <a:spcPct val="0"/>
                </a:spcBef>
                <a:spcAft>
                  <a:spcPct val="50000"/>
                </a:spcAft>
                <a:buClr>
                  <a:schemeClr val="tx2"/>
                </a:buClr>
                <a:buChar char="•"/>
                <a:defRPr>
                  <a:solidFill>
                    <a:schemeClr val="tx1"/>
                  </a:solidFill>
                  <a:latin typeface="Arial" charset="0"/>
                  <a:cs typeface="Arial" charset="0"/>
                </a:defRPr>
              </a:lvl7pPr>
              <a:lvl8pPr marL="3429000" indent="-228600" eaLnBrk="0" fontAlgn="base" hangingPunct="0">
                <a:spcBef>
                  <a:spcPct val="0"/>
                </a:spcBef>
                <a:spcAft>
                  <a:spcPct val="50000"/>
                </a:spcAft>
                <a:buClr>
                  <a:schemeClr val="tx2"/>
                </a:buClr>
                <a:buChar char="•"/>
                <a:defRPr>
                  <a:solidFill>
                    <a:schemeClr val="tx1"/>
                  </a:solidFill>
                  <a:latin typeface="Arial" charset="0"/>
                  <a:cs typeface="Arial" charset="0"/>
                </a:defRPr>
              </a:lvl8pPr>
              <a:lvl9pPr marL="3886200" indent="-228600" eaLnBrk="0" fontAlgn="base" hangingPunct="0">
                <a:spcBef>
                  <a:spcPct val="0"/>
                </a:spcBef>
                <a:spcAft>
                  <a:spcPct val="50000"/>
                </a:spcAft>
                <a:buClr>
                  <a:schemeClr val="tx2"/>
                </a:buClr>
                <a:buChar char="•"/>
                <a:defRPr>
                  <a:solidFill>
                    <a:schemeClr val="tx1"/>
                  </a:solidFill>
                  <a:latin typeface="Arial" charset="0"/>
                  <a:cs typeface="Arial" charset="0"/>
                </a:defRPr>
              </a:lvl9pPr>
            </a:lstStyle>
            <a:p>
              <a:pPr algn="ctr" eaLnBrk="1" hangingPunct="1">
                <a:lnSpc>
                  <a:spcPct val="100000"/>
                </a:lnSpc>
                <a:spcBef>
                  <a:spcPct val="0"/>
                </a:spcBef>
              </a:pPr>
              <a:r>
                <a:rPr lang="en-US" altLang="en-US" sz="1100" dirty="0" err="1" smtClean="0">
                  <a:solidFill>
                    <a:schemeClr val="tx1"/>
                  </a:solidFill>
                  <a:latin typeface="Franklin Gothic Book" panose="020B0503020102020204" pitchFamily="34" charset="0"/>
                </a:rPr>
                <a:t>Electrica</a:t>
              </a:r>
              <a:endParaRPr lang="en-US" altLang="en-US" sz="1100" dirty="0">
                <a:solidFill>
                  <a:schemeClr val="tx1"/>
                </a:solidFill>
                <a:latin typeface="Franklin Gothic Book" panose="020B0503020102020204" pitchFamily="34" charset="0"/>
              </a:endParaRPr>
            </a:p>
            <a:p>
              <a:pPr algn="ctr" eaLnBrk="1" hangingPunct="1">
                <a:lnSpc>
                  <a:spcPct val="100000"/>
                </a:lnSpc>
                <a:spcBef>
                  <a:spcPct val="0"/>
                </a:spcBef>
              </a:pPr>
              <a:r>
                <a:rPr lang="en-US" altLang="en-US" sz="1100" dirty="0" smtClean="0">
                  <a:solidFill>
                    <a:schemeClr val="tx1"/>
                  </a:solidFill>
                  <a:latin typeface="Franklin Gothic Book" panose="020B0503020102020204" pitchFamily="34" charset="0"/>
                </a:rPr>
                <a:t>Romania, 2014 </a:t>
              </a:r>
              <a:endParaRPr lang="en-US" altLang="en-US" sz="1100" dirty="0">
                <a:solidFill>
                  <a:schemeClr val="tx1"/>
                </a:solidFill>
                <a:latin typeface="Franklin Gothic Book" panose="020B0503020102020204" pitchFamily="34" charset="0"/>
              </a:endParaRPr>
            </a:p>
            <a:p>
              <a:pPr algn="ctr" eaLnBrk="1" hangingPunct="1">
                <a:lnSpc>
                  <a:spcPct val="100000"/>
                </a:lnSpc>
                <a:spcBef>
                  <a:spcPct val="0"/>
                </a:spcBef>
              </a:pPr>
              <a:r>
                <a:rPr lang="en-US" altLang="en-US" sz="1100" dirty="0">
                  <a:solidFill>
                    <a:schemeClr val="tx1"/>
                  </a:solidFill>
                  <a:latin typeface="Franklin Gothic Book" panose="020B0503020102020204" pitchFamily="34" charset="0"/>
                </a:rPr>
                <a:t>EUR </a:t>
              </a:r>
              <a:r>
                <a:rPr lang="en-US" altLang="en-US" sz="1100" dirty="0" smtClean="0">
                  <a:solidFill>
                    <a:schemeClr val="tx1"/>
                  </a:solidFill>
                  <a:latin typeface="Franklin Gothic Book" panose="020B0503020102020204" pitchFamily="34" charset="0"/>
                </a:rPr>
                <a:t>444 million</a:t>
              </a:r>
            </a:p>
            <a:p>
              <a:pPr algn="ctr" eaLnBrk="1" hangingPunct="1">
                <a:lnSpc>
                  <a:spcPct val="100000"/>
                </a:lnSpc>
                <a:spcBef>
                  <a:spcPct val="0"/>
                </a:spcBef>
              </a:pPr>
              <a:r>
                <a:rPr lang="en-US" altLang="en-US" sz="1100" dirty="0" smtClean="0">
                  <a:solidFill>
                    <a:schemeClr val="tx1"/>
                  </a:solidFill>
                  <a:latin typeface="Franklin Gothic Book" panose="020B0503020102020204" pitchFamily="34" charset="0"/>
                </a:rPr>
                <a:t>IPO</a:t>
              </a:r>
              <a:endParaRPr lang="en-US" altLang="en-US" sz="1100" dirty="0">
                <a:solidFill>
                  <a:schemeClr val="tx1"/>
                </a:solidFill>
                <a:latin typeface="Franklin Gothic Book" panose="020B0503020102020204" pitchFamily="34" charset="0"/>
              </a:endParaRPr>
            </a:p>
            <a:p>
              <a:pPr algn="ctr" eaLnBrk="1" hangingPunct="1">
                <a:lnSpc>
                  <a:spcPct val="100000"/>
                </a:lnSpc>
                <a:spcBef>
                  <a:spcPct val="0"/>
                </a:spcBef>
              </a:pPr>
              <a:endParaRPr lang="en-GB" altLang="en-US" sz="1200" dirty="0">
                <a:solidFill>
                  <a:schemeClr val="tx1"/>
                </a:solidFill>
              </a:endParaRPr>
            </a:p>
          </p:txBody>
        </p:sp>
        <p:sp>
          <p:nvSpPr>
            <p:cNvPr id="117" name="Rounded Rectangle 116"/>
            <p:cNvSpPr/>
            <p:nvPr/>
          </p:nvSpPr>
          <p:spPr>
            <a:xfrm>
              <a:off x="62675" y="2088286"/>
              <a:ext cx="1755071" cy="1776781"/>
            </a:xfrm>
            <a:prstGeom prst="roundRect">
              <a:avLst/>
            </a:prstGeom>
            <a:noFill/>
            <a:ln w="25400">
              <a:solidFill>
                <a:schemeClr val="accent1">
                  <a:shade val="95000"/>
                  <a:satMod val="105000"/>
                  <a:alpha val="61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grpSp>
      <p:grpSp>
        <p:nvGrpSpPr>
          <p:cNvPr id="2" name="Group 1"/>
          <p:cNvGrpSpPr/>
          <p:nvPr/>
        </p:nvGrpSpPr>
        <p:grpSpPr>
          <a:xfrm>
            <a:off x="6167181" y="4361612"/>
            <a:ext cx="2195066" cy="1702745"/>
            <a:chOff x="6169500" y="4262495"/>
            <a:chExt cx="1976217" cy="1756321"/>
          </a:xfrm>
        </p:grpSpPr>
        <p:pic>
          <p:nvPicPr>
            <p:cNvPr id="1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7626" y="4446432"/>
              <a:ext cx="623370" cy="587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0" name="Rectangle 50"/>
            <p:cNvSpPr>
              <a:spLocks noChangeArrowheads="1"/>
            </p:cNvSpPr>
            <p:nvPr/>
          </p:nvSpPr>
          <p:spPr bwMode="auto">
            <a:xfrm>
              <a:off x="6478586" y="5076686"/>
              <a:ext cx="1482460" cy="82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588" indent="11113" eaLnBrk="0" hangingPunct="0">
                <a:lnSpc>
                  <a:spcPct val="90000"/>
                </a:lnSpc>
                <a:spcBef>
                  <a:spcPct val="20000"/>
                </a:spcBef>
                <a:defRPr>
                  <a:solidFill>
                    <a:schemeClr val="tx2"/>
                  </a:solidFill>
                  <a:latin typeface="Arial" charset="0"/>
                  <a:cs typeface="Arial" charset="0"/>
                </a:defRPr>
              </a:lvl1pPr>
              <a:lvl2pPr marL="742950" indent="-285750" eaLnBrk="0" hangingPunct="0">
                <a:lnSpc>
                  <a:spcPct val="90000"/>
                </a:lnSpc>
                <a:spcBef>
                  <a:spcPct val="10000"/>
                </a:spcBef>
                <a:spcAft>
                  <a:spcPct val="20000"/>
                </a:spcAft>
                <a:defRPr sz="1600">
                  <a:solidFill>
                    <a:schemeClr val="tx1"/>
                  </a:solidFill>
                  <a:latin typeface="Arial" charset="0"/>
                  <a:cs typeface="Arial" charset="0"/>
                </a:defRPr>
              </a:lvl2pPr>
              <a:lvl3pPr marL="1143000" indent="-228600" eaLnBrk="0" hangingPunct="0">
                <a:spcBef>
                  <a:spcPct val="50000"/>
                </a:spcBef>
                <a:spcAft>
                  <a:spcPct val="50000"/>
                </a:spcAft>
                <a:buClr>
                  <a:schemeClr val="tx2"/>
                </a:buClr>
                <a:buFont typeface="Wingdings 2" pitchFamily="18" charset="2"/>
                <a:buChar char=""/>
                <a:defRPr>
                  <a:solidFill>
                    <a:schemeClr val="tx1"/>
                  </a:solidFill>
                  <a:latin typeface="Arial" charset="0"/>
                  <a:cs typeface="Arial" charset="0"/>
                </a:defRPr>
              </a:lvl3pPr>
              <a:lvl4pPr marL="1600200" indent="-228600" eaLnBrk="0" hangingPunct="0">
                <a:spcAft>
                  <a:spcPct val="50000"/>
                </a:spcAft>
                <a:buClr>
                  <a:schemeClr val="tx2"/>
                </a:buClr>
                <a:buSzPct val="90000"/>
                <a:buFont typeface="Arial" charset="0"/>
                <a:buChar char="–"/>
                <a:defRPr>
                  <a:solidFill>
                    <a:schemeClr val="tx1"/>
                  </a:solidFill>
                  <a:latin typeface="Arial" charset="0"/>
                  <a:cs typeface="Arial" charset="0"/>
                </a:defRPr>
              </a:lvl4pPr>
              <a:lvl5pPr marL="2057400" indent="-228600" eaLnBrk="0" hangingPunct="0">
                <a:spcAft>
                  <a:spcPct val="50000"/>
                </a:spcAft>
                <a:buClr>
                  <a:schemeClr val="tx2"/>
                </a:buClr>
                <a:buChar char="•"/>
                <a:defRPr>
                  <a:solidFill>
                    <a:schemeClr val="tx1"/>
                  </a:solidFill>
                  <a:latin typeface="Arial" charset="0"/>
                  <a:cs typeface="Arial" charset="0"/>
                </a:defRPr>
              </a:lvl5pPr>
              <a:lvl6pPr marL="2514600" indent="-228600" eaLnBrk="0" fontAlgn="base" hangingPunct="0">
                <a:spcBef>
                  <a:spcPct val="0"/>
                </a:spcBef>
                <a:spcAft>
                  <a:spcPct val="50000"/>
                </a:spcAft>
                <a:buClr>
                  <a:schemeClr val="tx2"/>
                </a:buClr>
                <a:buChar char="•"/>
                <a:defRPr>
                  <a:solidFill>
                    <a:schemeClr val="tx1"/>
                  </a:solidFill>
                  <a:latin typeface="Arial" charset="0"/>
                  <a:cs typeface="Arial" charset="0"/>
                </a:defRPr>
              </a:lvl6pPr>
              <a:lvl7pPr marL="2971800" indent="-228600" eaLnBrk="0" fontAlgn="base" hangingPunct="0">
                <a:spcBef>
                  <a:spcPct val="0"/>
                </a:spcBef>
                <a:spcAft>
                  <a:spcPct val="50000"/>
                </a:spcAft>
                <a:buClr>
                  <a:schemeClr val="tx2"/>
                </a:buClr>
                <a:buChar char="•"/>
                <a:defRPr>
                  <a:solidFill>
                    <a:schemeClr val="tx1"/>
                  </a:solidFill>
                  <a:latin typeface="Arial" charset="0"/>
                  <a:cs typeface="Arial" charset="0"/>
                </a:defRPr>
              </a:lvl7pPr>
              <a:lvl8pPr marL="3429000" indent="-228600" eaLnBrk="0" fontAlgn="base" hangingPunct="0">
                <a:spcBef>
                  <a:spcPct val="0"/>
                </a:spcBef>
                <a:spcAft>
                  <a:spcPct val="50000"/>
                </a:spcAft>
                <a:buClr>
                  <a:schemeClr val="tx2"/>
                </a:buClr>
                <a:buChar char="•"/>
                <a:defRPr>
                  <a:solidFill>
                    <a:schemeClr val="tx1"/>
                  </a:solidFill>
                  <a:latin typeface="Arial" charset="0"/>
                  <a:cs typeface="Arial" charset="0"/>
                </a:defRPr>
              </a:lvl8pPr>
              <a:lvl9pPr marL="3886200" indent="-228600" eaLnBrk="0" fontAlgn="base" hangingPunct="0">
                <a:spcBef>
                  <a:spcPct val="0"/>
                </a:spcBef>
                <a:spcAft>
                  <a:spcPct val="50000"/>
                </a:spcAft>
                <a:buClr>
                  <a:schemeClr val="tx2"/>
                </a:buClr>
                <a:buChar char="•"/>
                <a:defRPr>
                  <a:solidFill>
                    <a:schemeClr val="tx1"/>
                  </a:solidFill>
                  <a:latin typeface="Arial" charset="0"/>
                  <a:cs typeface="Arial" charset="0"/>
                </a:defRPr>
              </a:lvl9pPr>
            </a:lstStyle>
            <a:p>
              <a:pPr algn="ctr" eaLnBrk="1" hangingPunct="1">
                <a:lnSpc>
                  <a:spcPct val="100000"/>
                </a:lnSpc>
                <a:spcBef>
                  <a:spcPct val="0"/>
                </a:spcBef>
              </a:pPr>
              <a:r>
                <a:rPr lang="en-US" altLang="en-US" sz="1100" dirty="0" err="1" smtClean="0">
                  <a:solidFill>
                    <a:schemeClr val="tx1"/>
                  </a:solidFill>
                  <a:latin typeface="Franklin Gothic Book" panose="020B0503020102020204" pitchFamily="34" charset="0"/>
                </a:rPr>
                <a:t>Transelectrica</a:t>
              </a:r>
              <a:endParaRPr lang="en-US" altLang="en-US" sz="1100" dirty="0">
                <a:solidFill>
                  <a:schemeClr val="tx1"/>
                </a:solidFill>
                <a:latin typeface="Franklin Gothic Book" panose="020B0503020102020204" pitchFamily="34" charset="0"/>
              </a:endParaRPr>
            </a:p>
            <a:p>
              <a:pPr algn="ctr" eaLnBrk="1" hangingPunct="1">
                <a:lnSpc>
                  <a:spcPct val="100000"/>
                </a:lnSpc>
                <a:spcBef>
                  <a:spcPct val="0"/>
                </a:spcBef>
              </a:pPr>
              <a:r>
                <a:rPr lang="en-US" altLang="en-US" sz="1100" dirty="0" smtClean="0">
                  <a:solidFill>
                    <a:schemeClr val="tx1"/>
                  </a:solidFill>
                  <a:latin typeface="Franklin Gothic Book" panose="020B0503020102020204" pitchFamily="34" charset="0"/>
                </a:rPr>
                <a:t>2013 </a:t>
              </a:r>
              <a:endParaRPr lang="en-US" altLang="en-US" sz="1100" dirty="0">
                <a:solidFill>
                  <a:schemeClr val="tx1"/>
                </a:solidFill>
                <a:latin typeface="Franklin Gothic Book" panose="020B0503020102020204" pitchFamily="34" charset="0"/>
              </a:endParaRPr>
            </a:p>
            <a:p>
              <a:pPr algn="ctr" eaLnBrk="1" hangingPunct="1">
                <a:lnSpc>
                  <a:spcPct val="100000"/>
                </a:lnSpc>
                <a:spcBef>
                  <a:spcPct val="0"/>
                </a:spcBef>
              </a:pPr>
              <a:r>
                <a:rPr lang="en-US" altLang="en-US" sz="1100" dirty="0" smtClean="0">
                  <a:solidFill>
                    <a:schemeClr val="tx1"/>
                  </a:solidFill>
                  <a:latin typeface="Franklin Gothic Book" panose="020B0503020102020204" pitchFamily="34" charset="0"/>
                </a:rPr>
                <a:t>RON 200 million</a:t>
              </a:r>
            </a:p>
            <a:p>
              <a:pPr algn="ctr" eaLnBrk="1" hangingPunct="1">
                <a:lnSpc>
                  <a:spcPct val="100000"/>
                </a:lnSpc>
                <a:spcBef>
                  <a:spcPct val="0"/>
                </a:spcBef>
              </a:pPr>
              <a:r>
                <a:rPr lang="en-US" altLang="en-US" sz="1100" dirty="0" smtClean="0">
                  <a:solidFill>
                    <a:schemeClr val="tx1"/>
                  </a:solidFill>
                  <a:latin typeface="Franklin Gothic Book" panose="020B0503020102020204" pitchFamily="34" charset="0"/>
                </a:rPr>
                <a:t>Bond</a:t>
              </a:r>
              <a:endParaRPr lang="en-US" altLang="en-US" sz="1100" dirty="0">
                <a:solidFill>
                  <a:schemeClr val="tx1"/>
                </a:solidFill>
                <a:latin typeface="Franklin Gothic Book" panose="020B0503020102020204" pitchFamily="34" charset="0"/>
              </a:endParaRPr>
            </a:p>
            <a:p>
              <a:pPr algn="ctr" eaLnBrk="1" hangingPunct="1">
                <a:lnSpc>
                  <a:spcPct val="100000"/>
                </a:lnSpc>
                <a:spcBef>
                  <a:spcPct val="0"/>
                </a:spcBef>
              </a:pPr>
              <a:endParaRPr lang="en-GB" altLang="en-US" sz="1200" dirty="0">
                <a:solidFill>
                  <a:schemeClr val="tx1"/>
                </a:solidFill>
              </a:endParaRPr>
            </a:p>
          </p:txBody>
        </p:sp>
        <p:sp>
          <p:nvSpPr>
            <p:cNvPr id="121" name="Rounded Rectangle 120"/>
            <p:cNvSpPr/>
            <p:nvPr/>
          </p:nvSpPr>
          <p:spPr>
            <a:xfrm>
              <a:off x="6169500" y="4262495"/>
              <a:ext cx="1976217" cy="1756321"/>
            </a:xfrm>
            <a:prstGeom prst="roundRect">
              <a:avLst/>
            </a:prstGeom>
            <a:noFill/>
            <a:ln w="25400">
              <a:solidFill>
                <a:schemeClr val="accent1">
                  <a:shade val="95000"/>
                  <a:satMod val="105000"/>
                  <a:alpha val="61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grpSp>
      <p:grpSp>
        <p:nvGrpSpPr>
          <p:cNvPr id="122" name="Group 121"/>
          <p:cNvGrpSpPr/>
          <p:nvPr/>
        </p:nvGrpSpPr>
        <p:grpSpPr>
          <a:xfrm>
            <a:off x="3506527" y="4313060"/>
            <a:ext cx="2199413" cy="1744770"/>
            <a:chOff x="1026694" y="4449744"/>
            <a:chExt cx="1696180" cy="1831865"/>
          </a:xfrm>
        </p:grpSpPr>
        <p:sp>
          <p:nvSpPr>
            <p:cNvPr id="128" name="Rounded Rectangle 127"/>
            <p:cNvSpPr/>
            <p:nvPr/>
          </p:nvSpPr>
          <p:spPr>
            <a:xfrm>
              <a:off x="1026694" y="4449744"/>
              <a:ext cx="1592346" cy="1831864"/>
            </a:xfrm>
            <a:prstGeom prst="roundRect">
              <a:avLst/>
            </a:prstGeom>
            <a:noFill/>
            <a:ln w="25400">
              <a:solidFill>
                <a:schemeClr val="accent1">
                  <a:shade val="95000"/>
                  <a:satMod val="105000"/>
                  <a:alpha val="61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129" name="Rectangle 50"/>
            <p:cNvSpPr>
              <a:spLocks noChangeArrowheads="1"/>
            </p:cNvSpPr>
            <p:nvPr/>
          </p:nvSpPr>
          <p:spPr bwMode="auto">
            <a:xfrm>
              <a:off x="1033774" y="5337075"/>
              <a:ext cx="1689100" cy="94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588" indent="11113" eaLnBrk="0" hangingPunct="0">
                <a:lnSpc>
                  <a:spcPct val="90000"/>
                </a:lnSpc>
                <a:spcBef>
                  <a:spcPct val="20000"/>
                </a:spcBef>
                <a:defRPr>
                  <a:solidFill>
                    <a:schemeClr val="tx2"/>
                  </a:solidFill>
                  <a:latin typeface="Arial" charset="0"/>
                  <a:cs typeface="Arial" charset="0"/>
                </a:defRPr>
              </a:lvl1pPr>
              <a:lvl2pPr marL="742950" indent="-285750" eaLnBrk="0" hangingPunct="0">
                <a:lnSpc>
                  <a:spcPct val="90000"/>
                </a:lnSpc>
                <a:spcBef>
                  <a:spcPct val="10000"/>
                </a:spcBef>
                <a:spcAft>
                  <a:spcPct val="20000"/>
                </a:spcAft>
                <a:defRPr sz="1600">
                  <a:solidFill>
                    <a:schemeClr val="tx1"/>
                  </a:solidFill>
                  <a:latin typeface="Arial" charset="0"/>
                  <a:cs typeface="Arial" charset="0"/>
                </a:defRPr>
              </a:lvl2pPr>
              <a:lvl3pPr marL="1143000" indent="-228600" eaLnBrk="0" hangingPunct="0">
                <a:spcBef>
                  <a:spcPct val="50000"/>
                </a:spcBef>
                <a:spcAft>
                  <a:spcPct val="50000"/>
                </a:spcAft>
                <a:buClr>
                  <a:schemeClr val="tx2"/>
                </a:buClr>
                <a:buFont typeface="Wingdings 2" pitchFamily="18" charset="2"/>
                <a:buChar char=""/>
                <a:defRPr>
                  <a:solidFill>
                    <a:schemeClr val="tx1"/>
                  </a:solidFill>
                  <a:latin typeface="Arial" charset="0"/>
                  <a:cs typeface="Arial" charset="0"/>
                </a:defRPr>
              </a:lvl3pPr>
              <a:lvl4pPr marL="1600200" indent="-228600" eaLnBrk="0" hangingPunct="0">
                <a:spcAft>
                  <a:spcPct val="50000"/>
                </a:spcAft>
                <a:buClr>
                  <a:schemeClr val="tx2"/>
                </a:buClr>
                <a:buSzPct val="90000"/>
                <a:buFont typeface="Arial" charset="0"/>
                <a:buChar char="–"/>
                <a:defRPr>
                  <a:solidFill>
                    <a:schemeClr val="tx1"/>
                  </a:solidFill>
                  <a:latin typeface="Arial" charset="0"/>
                  <a:cs typeface="Arial" charset="0"/>
                </a:defRPr>
              </a:lvl4pPr>
              <a:lvl5pPr marL="2057400" indent="-228600" eaLnBrk="0" hangingPunct="0">
                <a:spcAft>
                  <a:spcPct val="50000"/>
                </a:spcAft>
                <a:buClr>
                  <a:schemeClr val="tx2"/>
                </a:buClr>
                <a:buChar char="•"/>
                <a:defRPr>
                  <a:solidFill>
                    <a:schemeClr val="tx1"/>
                  </a:solidFill>
                  <a:latin typeface="Arial" charset="0"/>
                  <a:cs typeface="Arial" charset="0"/>
                </a:defRPr>
              </a:lvl5pPr>
              <a:lvl6pPr marL="2514600" indent="-228600" eaLnBrk="0" fontAlgn="base" hangingPunct="0">
                <a:spcBef>
                  <a:spcPct val="0"/>
                </a:spcBef>
                <a:spcAft>
                  <a:spcPct val="50000"/>
                </a:spcAft>
                <a:buClr>
                  <a:schemeClr val="tx2"/>
                </a:buClr>
                <a:buChar char="•"/>
                <a:defRPr>
                  <a:solidFill>
                    <a:schemeClr val="tx1"/>
                  </a:solidFill>
                  <a:latin typeface="Arial" charset="0"/>
                  <a:cs typeface="Arial" charset="0"/>
                </a:defRPr>
              </a:lvl6pPr>
              <a:lvl7pPr marL="2971800" indent="-228600" eaLnBrk="0" fontAlgn="base" hangingPunct="0">
                <a:spcBef>
                  <a:spcPct val="0"/>
                </a:spcBef>
                <a:spcAft>
                  <a:spcPct val="50000"/>
                </a:spcAft>
                <a:buClr>
                  <a:schemeClr val="tx2"/>
                </a:buClr>
                <a:buChar char="•"/>
                <a:defRPr>
                  <a:solidFill>
                    <a:schemeClr val="tx1"/>
                  </a:solidFill>
                  <a:latin typeface="Arial" charset="0"/>
                  <a:cs typeface="Arial" charset="0"/>
                </a:defRPr>
              </a:lvl7pPr>
              <a:lvl8pPr marL="3429000" indent="-228600" eaLnBrk="0" fontAlgn="base" hangingPunct="0">
                <a:spcBef>
                  <a:spcPct val="0"/>
                </a:spcBef>
                <a:spcAft>
                  <a:spcPct val="50000"/>
                </a:spcAft>
                <a:buClr>
                  <a:schemeClr val="tx2"/>
                </a:buClr>
                <a:buChar char="•"/>
                <a:defRPr>
                  <a:solidFill>
                    <a:schemeClr val="tx1"/>
                  </a:solidFill>
                  <a:latin typeface="Arial" charset="0"/>
                  <a:cs typeface="Arial" charset="0"/>
                </a:defRPr>
              </a:lvl8pPr>
              <a:lvl9pPr marL="3886200" indent="-228600" eaLnBrk="0" fontAlgn="base" hangingPunct="0">
                <a:spcBef>
                  <a:spcPct val="0"/>
                </a:spcBef>
                <a:spcAft>
                  <a:spcPct val="50000"/>
                </a:spcAft>
                <a:buClr>
                  <a:schemeClr val="tx2"/>
                </a:buClr>
                <a:buChar char="•"/>
                <a:defRPr>
                  <a:solidFill>
                    <a:schemeClr val="tx1"/>
                  </a:solidFill>
                  <a:latin typeface="Arial" charset="0"/>
                  <a:cs typeface="Arial" charset="0"/>
                </a:defRPr>
              </a:lvl9pPr>
            </a:lstStyle>
            <a:p>
              <a:pPr algn="ctr" eaLnBrk="1" hangingPunct="1">
                <a:lnSpc>
                  <a:spcPct val="100000"/>
                </a:lnSpc>
                <a:spcBef>
                  <a:spcPct val="0"/>
                </a:spcBef>
              </a:pPr>
              <a:r>
                <a:rPr lang="en-US" altLang="en-US" sz="1100" dirty="0" err="1" smtClean="0">
                  <a:solidFill>
                    <a:schemeClr val="tx1"/>
                  </a:solidFill>
                  <a:latin typeface="Franklin Gothic Book" panose="020B0503020102020204" pitchFamily="34" charset="0"/>
                </a:rPr>
                <a:t>Romgaz</a:t>
              </a:r>
              <a:endParaRPr lang="en-US" altLang="en-US" sz="1100" dirty="0">
                <a:solidFill>
                  <a:schemeClr val="tx1"/>
                </a:solidFill>
                <a:latin typeface="Franklin Gothic Book" panose="020B0503020102020204" pitchFamily="34" charset="0"/>
              </a:endParaRPr>
            </a:p>
            <a:p>
              <a:pPr algn="ctr" eaLnBrk="1" hangingPunct="1">
                <a:lnSpc>
                  <a:spcPct val="100000"/>
                </a:lnSpc>
                <a:spcBef>
                  <a:spcPct val="0"/>
                </a:spcBef>
              </a:pPr>
              <a:r>
                <a:rPr lang="en-US" altLang="en-US" sz="1100" dirty="0" smtClean="0">
                  <a:solidFill>
                    <a:schemeClr val="tx1"/>
                  </a:solidFill>
                  <a:latin typeface="Franklin Gothic Book" panose="020B0503020102020204" pitchFamily="34" charset="0"/>
                </a:rPr>
                <a:t>2013 </a:t>
              </a:r>
            </a:p>
            <a:p>
              <a:pPr algn="ctr" eaLnBrk="1" hangingPunct="1">
                <a:lnSpc>
                  <a:spcPct val="100000"/>
                </a:lnSpc>
                <a:spcBef>
                  <a:spcPct val="0"/>
                </a:spcBef>
              </a:pPr>
              <a:r>
                <a:rPr lang="en-US" altLang="en-US" sz="1100" dirty="0" smtClean="0">
                  <a:solidFill>
                    <a:schemeClr val="tx1"/>
                  </a:solidFill>
                  <a:latin typeface="Franklin Gothic Book" panose="020B0503020102020204" pitchFamily="34" charset="0"/>
                </a:rPr>
                <a:t>EUR 50 million </a:t>
              </a:r>
            </a:p>
            <a:p>
              <a:pPr algn="ctr" eaLnBrk="1" hangingPunct="1">
                <a:lnSpc>
                  <a:spcPct val="100000"/>
                </a:lnSpc>
                <a:spcBef>
                  <a:spcPct val="0"/>
                </a:spcBef>
              </a:pPr>
              <a:r>
                <a:rPr lang="en-US" altLang="en-US" sz="1100" dirty="0" smtClean="0">
                  <a:solidFill>
                    <a:schemeClr val="tx1"/>
                  </a:solidFill>
                  <a:latin typeface="Franklin Gothic Book" panose="020B0503020102020204" pitchFamily="34" charset="0"/>
                </a:rPr>
                <a:t>IPO</a:t>
              </a:r>
              <a:endParaRPr lang="en-US" altLang="en-US" sz="1100" dirty="0">
                <a:solidFill>
                  <a:schemeClr val="tx1"/>
                </a:solidFill>
                <a:latin typeface="Franklin Gothic Book" panose="020B0503020102020204" pitchFamily="34" charset="0"/>
              </a:endParaRPr>
            </a:p>
            <a:p>
              <a:pPr algn="ctr" eaLnBrk="1" hangingPunct="1">
                <a:lnSpc>
                  <a:spcPct val="100000"/>
                </a:lnSpc>
                <a:spcBef>
                  <a:spcPct val="0"/>
                </a:spcBef>
              </a:pPr>
              <a:endParaRPr lang="en-GB" altLang="en-US" sz="1200" dirty="0">
                <a:solidFill>
                  <a:schemeClr val="tx1"/>
                </a:solidFill>
              </a:endParaRPr>
            </a:p>
          </p:txBody>
        </p:sp>
        <p:pic>
          <p:nvPicPr>
            <p:cNvPr id="1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2781" y="4493868"/>
              <a:ext cx="811085" cy="84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1612" y="2223351"/>
            <a:ext cx="666466" cy="65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5" name="Group 134"/>
          <p:cNvGrpSpPr/>
          <p:nvPr/>
        </p:nvGrpSpPr>
        <p:grpSpPr>
          <a:xfrm>
            <a:off x="6167180" y="2096693"/>
            <a:ext cx="2221370" cy="1829867"/>
            <a:chOff x="3553246" y="2146009"/>
            <a:chExt cx="1674034" cy="1795051"/>
          </a:xfrm>
        </p:grpSpPr>
        <p:sp>
          <p:nvSpPr>
            <p:cNvPr id="139" name="Rectangle 31"/>
            <p:cNvSpPr>
              <a:spLocks noChangeArrowheads="1"/>
            </p:cNvSpPr>
            <p:nvPr/>
          </p:nvSpPr>
          <p:spPr bwMode="auto">
            <a:xfrm>
              <a:off x="3557811" y="3010281"/>
              <a:ext cx="1669469" cy="93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Bef>
                  <a:spcPct val="20000"/>
                </a:spcBef>
                <a:defRPr>
                  <a:solidFill>
                    <a:schemeClr val="tx2"/>
                  </a:solidFill>
                  <a:latin typeface="Arial" charset="0"/>
                  <a:cs typeface="Arial" charset="0"/>
                </a:defRPr>
              </a:lvl1pPr>
              <a:lvl2pPr marL="742950" indent="-285750" eaLnBrk="0" hangingPunct="0">
                <a:lnSpc>
                  <a:spcPct val="90000"/>
                </a:lnSpc>
                <a:spcBef>
                  <a:spcPct val="10000"/>
                </a:spcBef>
                <a:spcAft>
                  <a:spcPct val="20000"/>
                </a:spcAft>
                <a:defRPr sz="1600">
                  <a:solidFill>
                    <a:schemeClr val="tx1"/>
                  </a:solidFill>
                  <a:latin typeface="Arial" charset="0"/>
                  <a:cs typeface="Arial" charset="0"/>
                </a:defRPr>
              </a:lvl2pPr>
              <a:lvl3pPr marL="1143000" indent="-228600" eaLnBrk="0" hangingPunct="0">
                <a:spcBef>
                  <a:spcPct val="50000"/>
                </a:spcBef>
                <a:spcAft>
                  <a:spcPct val="50000"/>
                </a:spcAft>
                <a:buClr>
                  <a:schemeClr val="tx2"/>
                </a:buClr>
                <a:buFont typeface="Wingdings 2" pitchFamily="18" charset="2"/>
                <a:buChar char=""/>
                <a:defRPr>
                  <a:solidFill>
                    <a:schemeClr val="tx1"/>
                  </a:solidFill>
                  <a:latin typeface="Arial" charset="0"/>
                  <a:cs typeface="Arial" charset="0"/>
                </a:defRPr>
              </a:lvl3pPr>
              <a:lvl4pPr marL="1600200" indent="-228600" eaLnBrk="0" hangingPunct="0">
                <a:spcAft>
                  <a:spcPct val="50000"/>
                </a:spcAft>
                <a:buClr>
                  <a:schemeClr val="tx2"/>
                </a:buClr>
                <a:buSzPct val="90000"/>
                <a:buFont typeface="Arial" charset="0"/>
                <a:buChar char="–"/>
                <a:defRPr>
                  <a:solidFill>
                    <a:schemeClr val="tx1"/>
                  </a:solidFill>
                  <a:latin typeface="Arial" charset="0"/>
                  <a:cs typeface="Arial" charset="0"/>
                </a:defRPr>
              </a:lvl4pPr>
              <a:lvl5pPr marL="2057400" indent="-228600" eaLnBrk="0" hangingPunct="0">
                <a:spcAft>
                  <a:spcPct val="50000"/>
                </a:spcAft>
                <a:buClr>
                  <a:schemeClr val="tx2"/>
                </a:buClr>
                <a:buChar char="•"/>
                <a:defRPr>
                  <a:solidFill>
                    <a:schemeClr val="tx1"/>
                  </a:solidFill>
                  <a:latin typeface="Arial" charset="0"/>
                  <a:cs typeface="Arial" charset="0"/>
                </a:defRPr>
              </a:lvl5pPr>
              <a:lvl6pPr marL="2514600" indent="-228600" eaLnBrk="0" fontAlgn="base" hangingPunct="0">
                <a:spcBef>
                  <a:spcPct val="0"/>
                </a:spcBef>
                <a:spcAft>
                  <a:spcPct val="50000"/>
                </a:spcAft>
                <a:buClr>
                  <a:schemeClr val="tx2"/>
                </a:buClr>
                <a:buChar char="•"/>
                <a:defRPr>
                  <a:solidFill>
                    <a:schemeClr val="tx1"/>
                  </a:solidFill>
                  <a:latin typeface="Arial" charset="0"/>
                  <a:cs typeface="Arial" charset="0"/>
                </a:defRPr>
              </a:lvl6pPr>
              <a:lvl7pPr marL="2971800" indent="-228600" eaLnBrk="0" fontAlgn="base" hangingPunct="0">
                <a:spcBef>
                  <a:spcPct val="0"/>
                </a:spcBef>
                <a:spcAft>
                  <a:spcPct val="50000"/>
                </a:spcAft>
                <a:buClr>
                  <a:schemeClr val="tx2"/>
                </a:buClr>
                <a:buChar char="•"/>
                <a:defRPr>
                  <a:solidFill>
                    <a:schemeClr val="tx1"/>
                  </a:solidFill>
                  <a:latin typeface="Arial" charset="0"/>
                  <a:cs typeface="Arial" charset="0"/>
                </a:defRPr>
              </a:lvl7pPr>
              <a:lvl8pPr marL="3429000" indent="-228600" eaLnBrk="0" fontAlgn="base" hangingPunct="0">
                <a:spcBef>
                  <a:spcPct val="0"/>
                </a:spcBef>
                <a:spcAft>
                  <a:spcPct val="50000"/>
                </a:spcAft>
                <a:buClr>
                  <a:schemeClr val="tx2"/>
                </a:buClr>
                <a:buChar char="•"/>
                <a:defRPr>
                  <a:solidFill>
                    <a:schemeClr val="tx1"/>
                  </a:solidFill>
                  <a:latin typeface="Arial" charset="0"/>
                  <a:cs typeface="Arial" charset="0"/>
                </a:defRPr>
              </a:lvl8pPr>
              <a:lvl9pPr marL="3886200" indent="-228600" eaLnBrk="0" fontAlgn="base" hangingPunct="0">
                <a:spcBef>
                  <a:spcPct val="0"/>
                </a:spcBef>
                <a:spcAft>
                  <a:spcPct val="50000"/>
                </a:spcAft>
                <a:buClr>
                  <a:schemeClr val="tx2"/>
                </a:buClr>
                <a:buChar char="•"/>
                <a:defRPr>
                  <a:solidFill>
                    <a:schemeClr val="tx1"/>
                  </a:solidFill>
                  <a:latin typeface="Arial" charset="0"/>
                  <a:cs typeface="Arial" charset="0"/>
                </a:defRPr>
              </a:lvl9pPr>
            </a:lstStyle>
            <a:p>
              <a:pPr algn="ctr" eaLnBrk="1" hangingPunct="1">
                <a:lnSpc>
                  <a:spcPct val="100000"/>
                </a:lnSpc>
                <a:spcBef>
                  <a:spcPct val="0"/>
                </a:spcBef>
              </a:pPr>
              <a:r>
                <a:rPr lang="en-US" altLang="en-US" sz="1100" dirty="0" smtClean="0">
                  <a:solidFill>
                    <a:schemeClr val="tx1"/>
                  </a:solidFill>
                  <a:latin typeface="Franklin Gothic Book" panose="020B0503020102020204" pitchFamily="34" charset="0"/>
                </a:rPr>
                <a:t>Bucharest Stock Exchange</a:t>
              </a:r>
            </a:p>
            <a:p>
              <a:pPr algn="ctr" eaLnBrk="1" hangingPunct="1">
                <a:lnSpc>
                  <a:spcPct val="100000"/>
                </a:lnSpc>
                <a:spcBef>
                  <a:spcPct val="0"/>
                </a:spcBef>
              </a:pPr>
              <a:r>
                <a:rPr lang="en-US" altLang="en-US" sz="1100" dirty="0" smtClean="0">
                  <a:solidFill>
                    <a:schemeClr val="tx1"/>
                  </a:solidFill>
                  <a:latin typeface="Franklin Gothic Book" panose="020B0503020102020204" pitchFamily="34" charset="0"/>
                </a:rPr>
                <a:t>Romania, 2014 </a:t>
              </a:r>
            </a:p>
            <a:p>
              <a:pPr algn="ctr" eaLnBrk="1" hangingPunct="1">
                <a:lnSpc>
                  <a:spcPct val="100000"/>
                </a:lnSpc>
                <a:spcBef>
                  <a:spcPct val="0"/>
                </a:spcBef>
              </a:pPr>
              <a:r>
                <a:rPr lang="en-US" altLang="en-US" sz="1100" dirty="0" smtClean="0">
                  <a:solidFill>
                    <a:schemeClr val="tx1"/>
                  </a:solidFill>
                  <a:latin typeface="Franklin Gothic Book" panose="020B0503020102020204" pitchFamily="34" charset="0"/>
                </a:rPr>
                <a:t>Equity </a:t>
              </a:r>
              <a:r>
                <a:rPr lang="en-US" altLang="en-US" sz="1100" dirty="0">
                  <a:solidFill>
                    <a:schemeClr val="tx1"/>
                  </a:solidFill>
                  <a:latin typeface="Franklin Gothic Book" panose="020B0503020102020204" pitchFamily="34" charset="0"/>
                </a:rPr>
                <a:t>investment</a:t>
              </a:r>
            </a:p>
            <a:p>
              <a:pPr algn="ctr" eaLnBrk="1" hangingPunct="1">
                <a:lnSpc>
                  <a:spcPct val="100000"/>
                </a:lnSpc>
                <a:spcBef>
                  <a:spcPct val="0"/>
                </a:spcBef>
              </a:pPr>
              <a:r>
                <a:rPr lang="en-US" altLang="en-US" sz="1100" dirty="0" smtClean="0">
                  <a:solidFill>
                    <a:schemeClr val="tx1"/>
                  </a:solidFill>
                  <a:latin typeface="Franklin Gothic Book" panose="020B0503020102020204" pitchFamily="34" charset="0"/>
                </a:rPr>
                <a:t>EUR 3 million</a:t>
              </a:r>
            </a:p>
            <a:p>
              <a:pPr algn="ctr" eaLnBrk="1" hangingPunct="1">
                <a:lnSpc>
                  <a:spcPct val="100000"/>
                </a:lnSpc>
                <a:spcBef>
                  <a:spcPct val="0"/>
                </a:spcBef>
              </a:pPr>
              <a:endParaRPr lang="en-GB" altLang="en-US" sz="1100" dirty="0">
                <a:solidFill>
                  <a:schemeClr val="tx1"/>
                </a:solidFill>
                <a:latin typeface="Franklin Gothic Book" panose="020B0503020102020204" pitchFamily="34" charset="0"/>
              </a:endParaRPr>
            </a:p>
          </p:txBody>
        </p:sp>
        <p:sp>
          <p:nvSpPr>
            <p:cNvPr id="143" name="Rounded Rectangle 142"/>
            <p:cNvSpPr/>
            <p:nvPr/>
          </p:nvSpPr>
          <p:spPr>
            <a:xfrm>
              <a:off x="3553246" y="2146009"/>
              <a:ext cx="1654211" cy="1693359"/>
            </a:xfrm>
            <a:prstGeom prst="roundRect">
              <a:avLst/>
            </a:prstGeom>
            <a:noFill/>
            <a:ln w="25400">
              <a:solidFill>
                <a:schemeClr val="accent1">
                  <a:shade val="95000"/>
                  <a:satMod val="105000"/>
                  <a:alpha val="61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grpSp>
      <p:grpSp>
        <p:nvGrpSpPr>
          <p:cNvPr id="151" name="Group 150"/>
          <p:cNvGrpSpPr/>
          <p:nvPr/>
        </p:nvGrpSpPr>
        <p:grpSpPr>
          <a:xfrm>
            <a:off x="765139" y="4137882"/>
            <a:ext cx="2010436" cy="1998247"/>
            <a:chOff x="5413967" y="2040182"/>
            <a:chExt cx="1714183" cy="1262911"/>
          </a:xfrm>
        </p:grpSpPr>
        <p:sp>
          <p:nvSpPr>
            <p:cNvPr id="152" name="Rectangle 42"/>
            <p:cNvSpPr>
              <a:spLocks noChangeArrowheads="1"/>
            </p:cNvSpPr>
            <p:nvPr/>
          </p:nvSpPr>
          <p:spPr bwMode="auto">
            <a:xfrm>
              <a:off x="5413968" y="2706114"/>
              <a:ext cx="1689100" cy="59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Bef>
                  <a:spcPct val="20000"/>
                </a:spcBef>
                <a:defRPr>
                  <a:solidFill>
                    <a:schemeClr val="tx2"/>
                  </a:solidFill>
                  <a:latin typeface="Arial" charset="0"/>
                  <a:cs typeface="Arial" charset="0"/>
                </a:defRPr>
              </a:lvl1pPr>
              <a:lvl2pPr marL="742950" indent="-285750" eaLnBrk="0" hangingPunct="0">
                <a:lnSpc>
                  <a:spcPct val="90000"/>
                </a:lnSpc>
                <a:spcBef>
                  <a:spcPct val="10000"/>
                </a:spcBef>
                <a:spcAft>
                  <a:spcPct val="20000"/>
                </a:spcAft>
                <a:defRPr sz="1600">
                  <a:solidFill>
                    <a:schemeClr val="tx1"/>
                  </a:solidFill>
                  <a:latin typeface="Arial" charset="0"/>
                  <a:cs typeface="Arial" charset="0"/>
                </a:defRPr>
              </a:lvl2pPr>
              <a:lvl3pPr marL="1143000" indent="-228600" eaLnBrk="0" hangingPunct="0">
                <a:spcBef>
                  <a:spcPct val="50000"/>
                </a:spcBef>
                <a:spcAft>
                  <a:spcPct val="50000"/>
                </a:spcAft>
                <a:buClr>
                  <a:schemeClr val="tx2"/>
                </a:buClr>
                <a:buFont typeface="Wingdings 2" pitchFamily="18" charset="2"/>
                <a:buChar char=""/>
                <a:defRPr>
                  <a:solidFill>
                    <a:schemeClr val="tx1"/>
                  </a:solidFill>
                  <a:latin typeface="Arial" charset="0"/>
                  <a:cs typeface="Arial" charset="0"/>
                </a:defRPr>
              </a:lvl3pPr>
              <a:lvl4pPr marL="1600200" indent="-228600" eaLnBrk="0" hangingPunct="0">
                <a:spcAft>
                  <a:spcPct val="50000"/>
                </a:spcAft>
                <a:buClr>
                  <a:schemeClr val="tx2"/>
                </a:buClr>
                <a:buSzPct val="90000"/>
                <a:buFont typeface="Arial" charset="0"/>
                <a:buChar char="–"/>
                <a:defRPr>
                  <a:solidFill>
                    <a:schemeClr val="tx1"/>
                  </a:solidFill>
                  <a:latin typeface="Arial" charset="0"/>
                  <a:cs typeface="Arial" charset="0"/>
                </a:defRPr>
              </a:lvl4pPr>
              <a:lvl5pPr marL="2057400" indent="-228600" eaLnBrk="0" hangingPunct="0">
                <a:spcAft>
                  <a:spcPct val="50000"/>
                </a:spcAft>
                <a:buClr>
                  <a:schemeClr val="tx2"/>
                </a:buClr>
                <a:buChar char="•"/>
                <a:defRPr>
                  <a:solidFill>
                    <a:schemeClr val="tx1"/>
                  </a:solidFill>
                  <a:latin typeface="Arial" charset="0"/>
                  <a:cs typeface="Arial" charset="0"/>
                </a:defRPr>
              </a:lvl5pPr>
              <a:lvl6pPr marL="2514600" indent="-228600" eaLnBrk="0" fontAlgn="base" hangingPunct="0">
                <a:spcBef>
                  <a:spcPct val="0"/>
                </a:spcBef>
                <a:spcAft>
                  <a:spcPct val="50000"/>
                </a:spcAft>
                <a:buClr>
                  <a:schemeClr val="tx2"/>
                </a:buClr>
                <a:buChar char="•"/>
                <a:defRPr>
                  <a:solidFill>
                    <a:schemeClr val="tx1"/>
                  </a:solidFill>
                  <a:latin typeface="Arial" charset="0"/>
                  <a:cs typeface="Arial" charset="0"/>
                </a:defRPr>
              </a:lvl6pPr>
              <a:lvl7pPr marL="2971800" indent="-228600" eaLnBrk="0" fontAlgn="base" hangingPunct="0">
                <a:spcBef>
                  <a:spcPct val="0"/>
                </a:spcBef>
                <a:spcAft>
                  <a:spcPct val="50000"/>
                </a:spcAft>
                <a:buClr>
                  <a:schemeClr val="tx2"/>
                </a:buClr>
                <a:buChar char="•"/>
                <a:defRPr>
                  <a:solidFill>
                    <a:schemeClr val="tx1"/>
                  </a:solidFill>
                  <a:latin typeface="Arial" charset="0"/>
                  <a:cs typeface="Arial" charset="0"/>
                </a:defRPr>
              </a:lvl7pPr>
              <a:lvl8pPr marL="3429000" indent="-228600" eaLnBrk="0" fontAlgn="base" hangingPunct="0">
                <a:spcBef>
                  <a:spcPct val="0"/>
                </a:spcBef>
                <a:spcAft>
                  <a:spcPct val="50000"/>
                </a:spcAft>
                <a:buClr>
                  <a:schemeClr val="tx2"/>
                </a:buClr>
                <a:buChar char="•"/>
                <a:defRPr>
                  <a:solidFill>
                    <a:schemeClr val="tx1"/>
                  </a:solidFill>
                  <a:latin typeface="Arial" charset="0"/>
                  <a:cs typeface="Arial" charset="0"/>
                </a:defRPr>
              </a:lvl8pPr>
              <a:lvl9pPr marL="3886200" indent="-228600" eaLnBrk="0" fontAlgn="base" hangingPunct="0">
                <a:spcBef>
                  <a:spcPct val="0"/>
                </a:spcBef>
                <a:spcAft>
                  <a:spcPct val="50000"/>
                </a:spcAft>
                <a:buClr>
                  <a:schemeClr val="tx2"/>
                </a:buClr>
                <a:buChar char="•"/>
                <a:defRPr>
                  <a:solidFill>
                    <a:schemeClr val="tx1"/>
                  </a:solidFill>
                  <a:latin typeface="Arial" charset="0"/>
                  <a:cs typeface="Arial" charset="0"/>
                </a:defRPr>
              </a:lvl9pPr>
            </a:lstStyle>
            <a:p>
              <a:pPr algn="ctr" eaLnBrk="1" hangingPunct="1">
                <a:lnSpc>
                  <a:spcPct val="100000"/>
                </a:lnSpc>
                <a:spcBef>
                  <a:spcPct val="0"/>
                </a:spcBef>
              </a:pPr>
              <a:r>
                <a:rPr lang="en-US" altLang="en-US" sz="1100" dirty="0" smtClean="0">
                  <a:solidFill>
                    <a:schemeClr val="tx1"/>
                  </a:solidFill>
                  <a:latin typeface="Franklin Gothic Book" panose="020B0503020102020204" pitchFamily="34" charset="0"/>
                </a:rPr>
                <a:t>Bond </a:t>
              </a:r>
              <a:r>
                <a:rPr lang="en-US" altLang="en-US" sz="1100" dirty="0">
                  <a:solidFill>
                    <a:schemeClr val="tx1"/>
                  </a:solidFill>
                  <a:latin typeface="Franklin Gothic Book" panose="020B0503020102020204" pitchFamily="34" charset="0"/>
                </a:rPr>
                <a:t>subscriptions</a:t>
              </a:r>
            </a:p>
            <a:p>
              <a:pPr algn="ctr" eaLnBrk="1" hangingPunct="1">
                <a:lnSpc>
                  <a:spcPct val="100000"/>
                </a:lnSpc>
                <a:spcBef>
                  <a:spcPct val="0"/>
                </a:spcBef>
              </a:pPr>
              <a:r>
                <a:rPr lang="en-US" altLang="en-US" sz="1100" dirty="0" smtClean="0">
                  <a:solidFill>
                    <a:schemeClr val="tx1"/>
                  </a:solidFill>
                  <a:latin typeface="Franklin Gothic Book" panose="020B0503020102020204" pitchFamily="34" charset="0"/>
                </a:rPr>
                <a:t>2014</a:t>
              </a:r>
              <a:r>
                <a:rPr lang="en-US" altLang="en-US" sz="1100" dirty="0">
                  <a:solidFill>
                    <a:schemeClr val="tx1"/>
                  </a:solidFill>
                  <a:latin typeface="Franklin Gothic Book" panose="020B0503020102020204" pitchFamily="34" charset="0"/>
                </a:rPr>
                <a:t>: EUR  25.1 </a:t>
              </a:r>
              <a:r>
                <a:rPr lang="en-US" altLang="en-US" sz="1100" dirty="0" smtClean="0">
                  <a:solidFill>
                    <a:schemeClr val="tx1"/>
                  </a:solidFill>
                  <a:latin typeface="Franklin Gothic Book" panose="020B0503020102020204" pitchFamily="34" charset="0"/>
                </a:rPr>
                <a:t>million</a:t>
              </a:r>
            </a:p>
            <a:p>
              <a:pPr algn="ctr" eaLnBrk="1" hangingPunct="1">
                <a:lnSpc>
                  <a:spcPct val="100000"/>
                </a:lnSpc>
                <a:spcBef>
                  <a:spcPct val="0"/>
                </a:spcBef>
              </a:pPr>
              <a:r>
                <a:rPr lang="en-US" altLang="en-US" sz="1100" dirty="0">
                  <a:solidFill>
                    <a:schemeClr val="tx1"/>
                  </a:solidFill>
                  <a:latin typeface="Franklin Gothic Book" panose="020B0503020102020204" pitchFamily="34" charset="0"/>
                </a:rPr>
                <a:t>2013: EUR 12.7 </a:t>
              </a:r>
              <a:r>
                <a:rPr lang="en-US" altLang="en-US" sz="1100" dirty="0" smtClean="0">
                  <a:solidFill>
                    <a:schemeClr val="tx1"/>
                  </a:solidFill>
                  <a:latin typeface="Franklin Gothic Book" panose="020B0503020102020204" pitchFamily="34" charset="0"/>
                </a:rPr>
                <a:t>million</a:t>
              </a:r>
            </a:p>
            <a:p>
              <a:pPr algn="ctr" eaLnBrk="1" hangingPunct="1">
                <a:lnSpc>
                  <a:spcPct val="100000"/>
                </a:lnSpc>
                <a:spcBef>
                  <a:spcPct val="0"/>
                </a:spcBef>
              </a:pPr>
              <a:endParaRPr lang="en-US" altLang="en-US" sz="400" dirty="0">
                <a:solidFill>
                  <a:schemeClr val="tx1"/>
                </a:solidFill>
                <a:latin typeface="Franklin Gothic Book" panose="020B0503020102020204" pitchFamily="34" charset="0"/>
              </a:endParaRPr>
            </a:p>
            <a:p>
              <a:pPr algn="ctr" eaLnBrk="1" hangingPunct="1">
                <a:lnSpc>
                  <a:spcPct val="100000"/>
                </a:lnSpc>
                <a:spcBef>
                  <a:spcPct val="0"/>
                </a:spcBef>
              </a:pPr>
              <a:endParaRPr lang="en-US" altLang="en-US" sz="1100" dirty="0">
                <a:solidFill>
                  <a:schemeClr val="tx1"/>
                </a:solidFill>
                <a:latin typeface="Franklin Gothic Book" panose="020B0503020102020204" pitchFamily="34" charset="0"/>
              </a:endParaRPr>
            </a:p>
            <a:p>
              <a:pPr algn="ctr" eaLnBrk="1" hangingPunct="1">
                <a:lnSpc>
                  <a:spcPct val="100000"/>
                </a:lnSpc>
                <a:spcBef>
                  <a:spcPct val="0"/>
                </a:spcBef>
              </a:pPr>
              <a:endParaRPr lang="en-US" altLang="en-US" sz="1100" dirty="0">
                <a:solidFill>
                  <a:schemeClr val="tx1"/>
                </a:solidFill>
                <a:latin typeface="Franklin Gothic Book" panose="020B0503020102020204" pitchFamily="34" charset="0"/>
              </a:endParaRPr>
            </a:p>
            <a:p>
              <a:pPr algn="ctr" eaLnBrk="1" hangingPunct="1">
                <a:lnSpc>
                  <a:spcPct val="100000"/>
                </a:lnSpc>
                <a:spcBef>
                  <a:spcPct val="0"/>
                </a:spcBef>
              </a:pPr>
              <a:endParaRPr lang="en-GB" altLang="en-US" sz="1100" dirty="0">
                <a:solidFill>
                  <a:schemeClr val="tx1"/>
                </a:solidFill>
                <a:latin typeface="Franklin Gothic Book" panose="020B0503020102020204" pitchFamily="34" charset="0"/>
              </a:endParaRPr>
            </a:p>
          </p:txBody>
        </p:sp>
        <p:pic>
          <p:nvPicPr>
            <p:cNvPr id="153" name="Picture 152" descr="raiffeisen-bank"/>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526733" y="2040182"/>
              <a:ext cx="1496338" cy="784225"/>
            </a:xfrm>
            <a:prstGeom prst="rect">
              <a:avLst/>
            </a:prstGeom>
            <a:noFill/>
          </p:spPr>
        </p:pic>
        <p:sp>
          <p:nvSpPr>
            <p:cNvPr id="154" name="Rounded Rectangle 153"/>
            <p:cNvSpPr/>
            <p:nvPr/>
          </p:nvSpPr>
          <p:spPr>
            <a:xfrm>
              <a:off x="5413967" y="2150896"/>
              <a:ext cx="1714183" cy="1106836"/>
            </a:xfrm>
            <a:prstGeom prst="roundRect">
              <a:avLst/>
            </a:prstGeom>
            <a:noFill/>
            <a:ln w="25400">
              <a:solidFill>
                <a:schemeClr val="accent1">
                  <a:shade val="95000"/>
                  <a:satMod val="105000"/>
                  <a:alpha val="61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grpSp>
      <p:grpSp>
        <p:nvGrpSpPr>
          <p:cNvPr id="86" name="Group 85"/>
          <p:cNvGrpSpPr/>
          <p:nvPr/>
        </p:nvGrpSpPr>
        <p:grpSpPr>
          <a:xfrm>
            <a:off x="0" y="1079500"/>
            <a:ext cx="9144000" cy="583782"/>
            <a:chOff x="0" y="1079500"/>
            <a:chExt cx="9144000" cy="583782"/>
          </a:xfrm>
        </p:grpSpPr>
        <p:grpSp>
          <p:nvGrpSpPr>
            <p:cNvPr id="87" name="Group 86"/>
            <p:cNvGrpSpPr/>
            <p:nvPr/>
          </p:nvGrpSpPr>
          <p:grpSpPr>
            <a:xfrm>
              <a:off x="0" y="1079500"/>
              <a:ext cx="9137079" cy="549525"/>
              <a:chOff x="0" y="1079500"/>
              <a:chExt cx="9137079" cy="549525"/>
            </a:xfrm>
          </p:grpSpPr>
          <p:sp>
            <p:nvSpPr>
              <p:cNvPr id="89"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EBRD’s activities</a:t>
                </a:r>
                <a:endParaRPr lang="en-GB" dirty="0">
                  <a:latin typeface="Franklin Gothic Book"/>
                </a:endParaRPr>
              </a:p>
            </p:txBody>
          </p:sp>
          <p:sp>
            <p:nvSpPr>
              <p:cNvPr id="90"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91"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Financing instruments</a:t>
                </a:r>
              </a:p>
            </p:txBody>
          </p:sp>
          <p:sp>
            <p:nvSpPr>
              <p:cNvPr id="92"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93" name="Rounded Rectangle 53"/>
              <p:cNvSpPr/>
              <p:nvPr/>
            </p:nvSpPr>
            <p:spPr bwMode="auto">
              <a:xfrm>
                <a:off x="7337079" y="1079500"/>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Selected Investments</a:t>
                </a:r>
              </a:p>
            </p:txBody>
          </p:sp>
        </p:grpSp>
        <p:sp>
          <p:nvSpPr>
            <p:cNvPr id="88" name="Rectangle 87"/>
            <p:cNvSpPr/>
            <p:nvPr userDrawn="1"/>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94" name="Date Placeholder 28671"/>
          <p:cNvSpPr txBox="1">
            <a:spLocks/>
          </p:cNvSpPr>
          <p:nvPr/>
        </p:nvSpPr>
        <p:spPr>
          <a:xfrm>
            <a:off x="719136" y="6480000"/>
            <a:ext cx="1871664" cy="378000"/>
          </a:xfrm>
          <a:prstGeom prst="rect">
            <a:avLst/>
          </a:prstGeom>
        </p:spPr>
        <p:txBody>
          <a:bodyPr lIns="0" tIns="0" rIns="0" bIns="0" anchor="ctr"/>
          <a:lstStyle>
            <a:defPPr>
              <a:defRPr lang="en-GB"/>
            </a:defPPr>
            <a:lvl1pPr>
              <a:defRPr sz="800">
                <a:solidFill>
                  <a:schemeClr val="accent1"/>
                </a:solidFill>
                <a:latin typeface="Franklin Gothic Book"/>
                <a:cs typeface="Franklin Gothic Book"/>
              </a:defRPr>
            </a:lvl1pPr>
          </a:lstStyle>
          <a:p>
            <a:fld id="{E0D265A9-ECD5-7B4E-9199-E237B318164C}" type="datetime3">
              <a:rPr lang="en-GB"/>
              <a:pPr/>
              <a:t>24 May, 2016</a:t>
            </a:fld>
            <a:endParaRPr lang="en-GB" dirty="0"/>
          </a:p>
        </p:txBody>
      </p:sp>
    </p:spTree>
    <p:extLst>
      <p:ext uri="{BB962C8B-B14F-4D97-AF65-F5344CB8AC3E}">
        <p14:creationId xmlns:p14="http://schemas.microsoft.com/office/powerpoint/2010/main" val="119118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US" dirty="0" smtClean="0"/>
              <a:t>Case Studies – </a:t>
            </a:r>
            <a:r>
              <a:rPr lang="en-US" dirty="0" err="1" smtClean="0"/>
              <a:t>Profi</a:t>
            </a:r>
            <a:r>
              <a:rPr lang="en-US" dirty="0" smtClean="0"/>
              <a:t> expansion</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7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latin typeface="Franklin Gothic Book" panose="020B0503020102020204" pitchFamily="34" charset="0"/>
              </a:rPr>
              <a:pPr/>
              <a:t>22</a:t>
            </a:fld>
            <a:endParaRPr lang="en-GB" dirty="0">
              <a:latin typeface="Franklin Gothic Book" panose="020B0503020102020204" pitchFamily="34" charset="0"/>
            </a:endParaRPr>
          </a:p>
        </p:txBody>
      </p:sp>
      <p:sp>
        <p:nvSpPr>
          <p:cNvPr id="75" name="Rectangle 74"/>
          <p:cNvSpPr/>
          <p:nvPr/>
        </p:nvSpPr>
        <p:spPr>
          <a:xfrm>
            <a:off x="2371071" y="3124351"/>
            <a:ext cx="4572000" cy="461665"/>
          </a:xfrm>
          <a:prstGeom prst="rect">
            <a:avLst/>
          </a:prstGeom>
        </p:spPr>
        <p:txBody>
          <a:bodyPr>
            <a:spAutoFit/>
          </a:bodyPr>
          <a:lstStyle/>
          <a:p>
            <a:r>
              <a:rPr lang="en-US" dirty="0">
                <a:latin typeface="Franklin Gothic Book" panose="020B0503020102020204" pitchFamily="34" charset="0"/>
              </a:rPr>
              <a:t>Geographic expansion of the Bank’s region </a:t>
            </a:r>
            <a:br>
              <a:rPr lang="en-US" dirty="0">
                <a:latin typeface="Franklin Gothic Book" panose="020B0503020102020204" pitchFamily="34" charset="0"/>
              </a:rPr>
            </a:br>
            <a:r>
              <a:rPr lang="en-US" dirty="0">
                <a:latin typeface="Franklin Gothic Book" panose="020B0503020102020204" pitchFamily="34" charset="0"/>
              </a:rPr>
              <a:t>of operations</a:t>
            </a:r>
            <a:endParaRPr lang="en-GB" dirty="0">
              <a:latin typeface="Franklin Gothic Book" panose="020B0503020102020204" pitchFamily="34" charset="0"/>
            </a:endParaRPr>
          </a:p>
        </p:txBody>
      </p:sp>
      <p:sp>
        <p:nvSpPr>
          <p:cNvPr id="76" name="Rectangle 75"/>
          <p:cNvSpPr/>
          <p:nvPr/>
        </p:nvSpPr>
        <p:spPr>
          <a:xfrm>
            <a:off x="2371071" y="2486154"/>
            <a:ext cx="4572000" cy="1920526"/>
          </a:xfrm>
          <a:prstGeom prst="rect">
            <a:avLst/>
          </a:prstGeom>
        </p:spPr>
        <p:txBody>
          <a:bodyPr>
            <a:spAutoFit/>
          </a:bodyPr>
          <a:lstStyle/>
          <a:p>
            <a:pPr>
              <a:lnSpc>
                <a:spcPct val="80000"/>
              </a:lnSpc>
              <a:spcBef>
                <a:spcPct val="100000"/>
              </a:spcBef>
            </a:pPr>
            <a:r>
              <a:rPr lang="en-GB" altLang="en-US" dirty="0">
                <a:latin typeface="Franklin Gothic Book" panose="020B0503020102020204" pitchFamily="34" charset="0"/>
              </a:rPr>
              <a:t>A delegated facility for </a:t>
            </a:r>
            <a:r>
              <a:rPr lang="en-GB" altLang="en-US" b="1" dirty="0">
                <a:latin typeface="Franklin Gothic Book" panose="020B0503020102020204" pitchFamily="34" charset="0"/>
              </a:rPr>
              <a:t>equity </a:t>
            </a:r>
            <a:r>
              <a:rPr lang="en-GB" altLang="en-US" dirty="0">
                <a:latin typeface="Franklin Gothic Book" panose="020B0503020102020204" pitchFamily="34" charset="0"/>
              </a:rPr>
              <a:t>and </a:t>
            </a:r>
            <a:r>
              <a:rPr lang="en-GB" altLang="en-US" b="1" dirty="0">
                <a:latin typeface="Franklin Gothic Book" panose="020B0503020102020204" pitchFamily="34" charset="0"/>
              </a:rPr>
              <a:t>quasi-equity</a:t>
            </a:r>
            <a:r>
              <a:rPr lang="en-GB" altLang="en-US" dirty="0">
                <a:latin typeface="Franklin Gothic Book" panose="020B0503020102020204" pitchFamily="34" charset="0"/>
              </a:rPr>
              <a:t> investments, as well as </a:t>
            </a:r>
            <a:r>
              <a:rPr lang="en-GB" altLang="en-US" b="1" dirty="0">
                <a:latin typeface="Franklin Gothic Book" panose="020B0503020102020204" pitchFamily="34" charset="0"/>
              </a:rPr>
              <a:t>tailor-made debt </a:t>
            </a:r>
            <a:r>
              <a:rPr lang="en-GB" altLang="en-US" dirty="0">
                <a:latin typeface="Franklin Gothic Book" panose="020B0503020102020204" pitchFamily="34" charset="0"/>
              </a:rPr>
              <a:t>financing</a:t>
            </a:r>
          </a:p>
          <a:p>
            <a:pPr>
              <a:lnSpc>
                <a:spcPct val="80000"/>
              </a:lnSpc>
              <a:spcBef>
                <a:spcPct val="85000"/>
              </a:spcBef>
            </a:pPr>
            <a:r>
              <a:rPr lang="en-GB" altLang="en-US" dirty="0" smtClean="0">
                <a:latin typeface="Franklin Gothic Book" panose="020B0503020102020204" pitchFamily="34" charset="0"/>
              </a:rPr>
              <a:t>Established jointly by the EBRD and the Italian Government in 2006</a:t>
            </a:r>
          </a:p>
          <a:p>
            <a:pPr>
              <a:lnSpc>
                <a:spcPct val="80000"/>
              </a:lnSpc>
              <a:spcBef>
                <a:spcPct val="85000"/>
              </a:spcBef>
            </a:pPr>
            <a:r>
              <a:rPr lang="en-GB" altLang="en-US" dirty="0" smtClean="0">
                <a:latin typeface="Franklin Gothic Book" panose="020B0503020102020204" pitchFamily="34" charset="0"/>
              </a:rPr>
              <a:t>For </a:t>
            </a:r>
            <a:r>
              <a:rPr lang="en-GB" altLang="en-US" dirty="0">
                <a:latin typeface="Franklin Gothic Book" panose="020B0503020102020204" pitchFamily="34" charset="0"/>
              </a:rPr>
              <a:t>investments in the </a:t>
            </a:r>
            <a:r>
              <a:rPr lang="en-GB" altLang="en-US" b="1" dirty="0">
                <a:latin typeface="Franklin Gothic Book" panose="020B0503020102020204" pitchFamily="34" charset="0"/>
              </a:rPr>
              <a:t>Balkans</a:t>
            </a:r>
            <a:r>
              <a:rPr lang="en-GB" altLang="en-US" dirty="0">
                <a:latin typeface="Franklin Gothic Book" panose="020B0503020102020204" pitchFamily="34" charset="0"/>
              </a:rPr>
              <a:t> (Albania, Bosnia &amp; Herzegovina, Bulgaria, Croatia, FYR Macedonia, Kosovo, Montenegro, Romania,  Serbia), </a:t>
            </a:r>
            <a:r>
              <a:rPr lang="en-GB" altLang="en-US" b="1" dirty="0">
                <a:latin typeface="Franklin Gothic Book" panose="020B0503020102020204" pitchFamily="34" charset="0"/>
              </a:rPr>
              <a:t>Turkey</a:t>
            </a:r>
            <a:r>
              <a:rPr lang="en-GB" altLang="en-US" dirty="0">
                <a:latin typeface="Franklin Gothic Book" panose="020B0503020102020204" pitchFamily="34" charset="0"/>
              </a:rPr>
              <a:t>, and the </a:t>
            </a:r>
            <a:r>
              <a:rPr lang="en-GB" altLang="en-US" b="1" dirty="0">
                <a:latin typeface="Franklin Gothic Book" panose="020B0503020102020204" pitchFamily="34" charset="0"/>
              </a:rPr>
              <a:t>SEMED region </a:t>
            </a:r>
            <a:r>
              <a:rPr lang="en-GB" altLang="en-US" dirty="0">
                <a:latin typeface="Franklin Gothic Book" panose="020B0503020102020204" pitchFamily="34" charset="0"/>
              </a:rPr>
              <a:t>(Egypt, Jordan, Morocco, Tunisia)</a:t>
            </a:r>
          </a:p>
          <a:p>
            <a:pPr>
              <a:lnSpc>
                <a:spcPct val="80000"/>
              </a:lnSpc>
              <a:spcBef>
                <a:spcPct val="100000"/>
              </a:spcBef>
            </a:pPr>
            <a:r>
              <a:rPr lang="en-GB" altLang="en-US" dirty="0">
                <a:latin typeface="Franklin Gothic Book" panose="020B0503020102020204" pitchFamily="34" charset="0"/>
              </a:rPr>
              <a:t>To meet the growing </a:t>
            </a:r>
            <a:r>
              <a:rPr lang="en-GB" altLang="en-US" b="1" dirty="0">
                <a:latin typeface="Franklin Gothic Book" panose="020B0503020102020204" pitchFamily="34" charset="0"/>
              </a:rPr>
              <a:t>financing needs of dynamic local SMEs</a:t>
            </a:r>
            <a:r>
              <a:rPr lang="en-GB" altLang="en-US" dirty="0">
                <a:latin typeface="Franklin Gothic Book" panose="020B0503020102020204" pitchFamily="34" charset="0"/>
              </a:rPr>
              <a:t>, not sufficiently supported by other financing sources</a:t>
            </a:r>
            <a:endParaRPr lang="en-GB" dirty="0">
              <a:latin typeface="Franklin Gothic Book" panose="020B0503020102020204" pitchFamily="34" charset="0"/>
            </a:endParaRPr>
          </a:p>
        </p:txBody>
      </p:sp>
      <p:sp>
        <p:nvSpPr>
          <p:cNvPr id="77" name="Rectangle 3"/>
          <p:cNvSpPr txBox="1">
            <a:spLocks noChangeArrowheads="1"/>
          </p:cNvSpPr>
          <p:nvPr/>
        </p:nvSpPr>
        <p:spPr bwMode="auto">
          <a:xfrm>
            <a:off x="400050" y="4140201"/>
            <a:ext cx="8512175" cy="2169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55600" indent="-355600"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marL="0" indent="0" algn="just" eaLnBrk="1" hangingPunct="1">
              <a:lnSpc>
                <a:spcPct val="95000"/>
              </a:lnSpc>
              <a:spcAft>
                <a:spcPct val="20000"/>
              </a:spcAft>
              <a:buSzPct val="150000"/>
            </a:pPr>
            <a:r>
              <a:rPr lang="en-GB" altLang="en-US" sz="1400" b="0" dirty="0" err="1">
                <a:solidFill>
                  <a:schemeClr val="accent6">
                    <a:lumMod val="85000"/>
                    <a:lumOff val="15000"/>
                  </a:schemeClr>
                </a:solidFill>
                <a:latin typeface="Franklin Gothic Book" panose="020B0503020102020204" pitchFamily="34" charset="0"/>
              </a:rPr>
              <a:t>Profi</a:t>
            </a:r>
            <a:r>
              <a:rPr lang="en-GB" altLang="en-US" sz="1400" b="0" dirty="0">
                <a:solidFill>
                  <a:schemeClr val="accent6">
                    <a:lumMod val="85000"/>
                    <a:lumOff val="15000"/>
                  </a:schemeClr>
                </a:solidFill>
                <a:latin typeface="Franklin Gothic Book" panose="020B0503020102020204" pitchFamily="34" charset="0"/>
              </a:rPr>
              <a:t> is a leading food retailer in Romania, owned by Polish Enterprise Fund VI, a private equity fund managed by Enterprise Investors</a:t>
            </a:r>
            <a:r>
              <a:rPr lang="en-GB" altLang="en-US" sz="1400" b="0" dirty="0" smtClean="0">
                <a:solidFill>
                  <a:schemeClr val="accent6">
                    <a:lumMod val="85000"/>
                    <a:lumOff val="15000"/>
                  </a:schemeClr>
                </a:solidFill>
                <a:latin typeface="Franklin Gothic Book" panose="020B0503020102020204" pitchFamily="34" charset="0"/>
              </a:rPr>
              <a:t>. </a:t>
            </a:r>
          </a:p>
          <a:p>
            <a:pPr marL="0" indent="0" algn="just" eaLnBrk="1" hangingPunct="1">
              <a:lnSpc>
                <a:spcPct val="95000"/>
              </a:lnSpc>
              <a:spcAft>
                <a:spcPct val="20000"/>
              </a:spcAft>
              <a:buSzPct val="150000"/>
            </a:pPr>
            <a:r>
              <a:rPr lang="en-GB" sz="1400" b="0" dirty="0" smtClean="0">
                <a:solidFill>
                  <a:schemeClr val="accent6">
                    <a:lumMod val="85000"/>
                    <a:lumOff val="15000"/>
                  </a:schemeClr>
                </a:solidFill>
                <a:latin typeface="Franklin Gothic Book" panose="020B0503020102020204" pitchFamily="34" charset="0"/>
              </a:rPr>
              <a:t>The </a:t>
            </a:r>
            <a:r>
              <a:rPr lang="en-GB" sz="1400" b="0" dirty="0">
                <a:solidFill>
                  <a:schemeClr val="accent6">
                    <a:lumMod val="85000"/>
                    <a:lumOff val="15000"/>
                  </a:schemeClr>
                </a:solidFill>
                <a:latin typeface="Franklin Gothic Book" panose="020B0503020102020204" pitchFamily="34" charset="0"/>
              </a:rPr>
              <a:t>Bank’s financing </a:t>
            </a:r>
            <a:r>
              <a:rPr lang="en-GB" sz="1400" b="0" dirty="0" smtClean="0">
                <a:solidFill>
                  <a:schemeClr val="accent6">
                    <a:lumMod val="85000"/>
                    <a:lumOff val="15000"/>
                  </a:schemeClr>
                </a:solidFill>
                <a:latin typeface="Franklin Gothic Book" panose="020B0503020102020204" pitchFamily="34" charset="0"/>
              </a:rPr>
              <a:t>is parallel </a:t>
            </a:r>
            <a:r>
              <a:rPr lang="en-GB" sz="1400" b="0" dirty="0">
                <a:solidFill>
                  <a:schemeClr val="accent6">
                    <a:lumMod val="85000"/>
                    <a:lumOff val="15000"/>
                  </a:schemeClr>
                </a:solidFill>
                <a:latin typeface="Franklin Gothic Book" panose="020B0503020102020204" pitchFamily="34" charset="0"/>
              </a:rPr>
              <a:t>to a </a:t>
            </a:r>
            <a:r>
              <a:rPr lang="en-GB" sz="1400" b="0" dirty="0" smtClean="0">
                <a:solidFill>
                  <a:schemeClr val="accent6">
                    <a:lumMod val="85000"/>
                    <a:lumOff val="15000"/>
                  </a:schemeClr>
                </a:solidFill>
                <a:latin typeface="Franklin Gothic Book" panose="020B0503020102020204" pitchFamily="34" charset="0"/>
              </a:rPr>
              <a:t>EUR 15 </a:t>
            </a:r>
            <a:r>
              <a:rPr lang="en-GB" sz="1400" b="0" dirty="0">
                <a:solidFill>
                  <a:schemeClr val="accent6">
                    <a:lumMod val="85000"/>
                    <a:lumOff val="15000"/>
                  </a:schemeClr>
                </a:solidFill>
                <a:latin typeface="Franklin Gothic Book" panose="020B0503020102020204" pitchFamily="34" charset="0"/>
              </a:rPr>
              <a:t>million loan from a commercial lender. The loan would be used to finance the expansion of </a:t>
            </a:r>
            <a:r>
              <a:rPr lang="en-GB" sz="1400" b="0" dirty="0" err="1">
                <a:solidFill>
                  <a:schemeClr val="accent6">
                    <a:lumMod val="85000"/>
                    <a:lumOff val="15000"/>
                  </a:schemeClr>
                </a:solidFill>
                <a:latin typeface="Franklin Gothic Book" panose="020B0503020102020204" pitchFamily="34" charset="0"/>
              </a:rPr>
              <a:t>Profi’s</a:t>
            </a:r>
            <a:r>
              <a:rPr lang="en-GB" sz="1400" b="0" dirty="0">
                <a:solidFill>
                  <a:schemeClr val="accent6">
                    <a:lumMod val="85000"/>
                    <a:lumOff val="15000"/>
                  </a:schemeClr>
                </a:solidFill>
                <a:latin typeface="Franklin Gothic Book" panose="020B0503020102020204" pitchFamily="34" charset="0"/>
              </a:rPr>
              <a:t> retail network in rural areas of Romania and the </a:t>
            </a:r>
            <a:r>
              <a:rPr lang="en-GB" sz="1400" b="0" dirty="0" smtClean="0">
                <a:solidFill>
                  <a:schemeClr val="accent6">
                    <a:lumMod val="85000"/>
                    <a:lumOff val="15000"/>
                  </a:schemeClr>
                </a:solidFill>
                <a:latin typeface="Franklin Gothic Book" panose="020B0503020102020204" pitchFamily="34" charset="0"/>
              </a:rPr>
              <a:t>company’s </a:t>
            </a:r>
            <a:r>
              <a:rPr lang="en-GB" sz="1400" b="0" dirty="0">
                <a:solidFill>
                  <a:schemeClr val="accent6">
                    <a:lumMod val="85000"/>
                    <a:lumOff val="15000"/>
                  </a:schemeClr>
                </a:solidFill>
                <a:latin typeface="Franklin Gothic Book" panose="020B0503020102020204" pitchFamily="34" charset="0"/>
              </a:rPr>
              <a:t>working capital needs following a capital structure optimisation transaction. </a:t>
            </a:r>
            <a:endParaRPr lang="en-GB" sz="1400" b="0" dirty="0" smtClean="0">
              <a:solidFill>
                <a:schemeClr val="accent6">
                  <a:lumMod val="85000"/>
                  <a:lumOff val="15000"/>
                </a:schemeClr>
              </a:solidFill>
              <a:latin typeface="Franklin Gothic Book" panose="020B0503020102020204" pitchFamily="34" charset="0"/>
            </a:endParaRPr>
          </a:p>
          <a:p>
            <a:pPr marL="0" indent="0" algn="just" eaLnBrk="1" hangingPunct="1">
              <a:lnSpc>
                <a:spcPct val="95000"/>
              </a:lnSpc>
              <a:spcAft>
                <a:spcPct val="20000"/>
              </a:spcAft>
              <a:buSzPct val="150000"/>
            </a:pPr>
            <a:r>
              <a:rPr lang="en-GB" altLang="en-US" sz="1400" b="0" dirty="0" smtClean="0">
                <a:solidFill>
                  <a:schemeClr val="accent6">
                    <a:lumMod val="85000"/>
                    <a:lumOff val="15000"/>
                  </a:schemeClr>
                </a:solidFill>
                <a:latin typeface="Franklin Gothic Book" panose="020B0503020102020204" pitchFamily="34" charset="0"/>
              </a:rPr>
              <a:t>The </a:t>
            </a:r>
            <a:r>
              <a:rPr lang="en-GB" sz="1400" b="0" dirty="0" smtClean="0">
                <a:solidFill>
                  <a:schemeClr val="accent6">
                    <a:lumMod val="85000"/>
                    <a:lumOff val="15000"/>
                  </a:schemeClr>
                </a:solidFill>
                <a:latin typeface="Franklin Gothic Book" panose="020B0503020102020204" pitchFamily="34" charset="0"/>
              </a:rPr>
              <a:t>transition impact of the project is expected to stem from expansion of modern retail operations into smaller towns of Romania and setting standards of corporate governance and business conduct, in particular with respect to potentially improving standards of energy efficiency in existing and new stores.</a:t>
            </a:r>
            <a:endParaRPr lang="en-GB" altLang="en-US" sz="1400" b="0" dirty="0">
              <a:solidFill>
                <a:schemeClr val="accent6">
                  <a:lumMod val="85000"/>
                  <a:lumOff val="15000"/>
                </a:schemeClr>
              </a:solidFill>
              <a:latin typeface="Franklin Gothic Book" panose="020B0503020102020204" pitchFamily="34" charset="0"/>
            </a:endParaRPr>
          </a:p>
        </p:txBody>
      </p:sp>
      <p:sp>
        <p:nvSpPr>
          <p:cNvPr id="78" name="Rectangle 4"/>
          <p:cNvSpPr>
            <a:spLocks noChangeArrowheads="1"/>
          </p:cNvSpPr>
          <p:nvPr/>
        </p:nvSpPr>
        <p:spPr bwMode="auto">
          <a:xfrm>
            <a:off x="400050" y="3824289"/>
            <a:ext cx="8512175" cy="209550"/>
          </a:xfrm>
          <a:prstGeom prst="rect">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chemeClr val="bg1"/>
                </a:solidFill>
                <a:latin typeface="Franklin Gothic Book" panose="020B0503020102020204" pitchFamily="34" charset="0"/>
              </a:rPr>
              <a:t>Highlights</a:t>
            </a:r>
          </a:p>
        </p:txBody>
      </p:sp>
      <p:sp>
        <p:nvSpPr>
          <p:cNvPr id="79" name="Rectangle 5"/>
          <p:cNvSpPr>
            <a:spLocks noChangeArrowheads="1"/>
          </p:cNvSpPr>
          <p:nvPr/>
        </p:nvSpPr>
        <p:spPr bwMode="auto">
          <a:xfrm>
            <a:off x="400050" y="2000251"/>
            <a:ext cx="8512175" cy="246063"/>
          </a:xfrm>
          <a:prstGeom prst="rect">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chemeClr val="bg1"/>
                </a:solidFill>
                <a:latin typeface="Franklin Gothic Book" panose="020B0503020102020204" pitchFamily="34" charset="0"/>
              </a:rPr>
              <a:t>Project Summary</a:t>
            </a:r>
          </a:p>
        </p:txBody>
      </p:sp>
      <p:sp>
        <p:nvSpPr>
          <p:cNvPr id="80" name="AutoShape 6"/>
          <p:cNvSpPr>
            <a:spLocks noChangeArrowheads="1"/>
          </p:cNvSpPr>
          <p:nvPr/>
        </p:nvSpPr>
        <p:spPr bwMode="auto">
          <a:xfrm>
            <a:off x="400050" y="2820989"/>
            <a:ext cx="1150937"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chemeClr val="bg1"/>
                </a:solidFill>
                <a:latin typeface="Franklin Gothic Book" panose="020B0503020102020204" pitchFamily="34" charset="0"/>
              </a:rPr>
              <a:t>  Country</a:t>
            </a:r>
          </a:p>
        </p:txBody>
      </p:sp>
      <p:sp>
        <p:nvSpPr>
          <p:cNvPr id="85" name="AutoShape 7"/>
          <p:cNvSpPr>
            <a:spLocks noChangeArrowheads="1"/>
          </p:cNvSpPr>
          <p:nvPr/>
        </p:nvSpPr>
        <p:spPr bwMode="auto">
          <a:xfrm>
            <a:off x="1644650" y="2820989"/>
            <a:ext cx="1933575"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US" altLang="en-US" sz="1200" dirty="0">
                <a:solidFill>
                  <a:srgbClr val="213795"/>
                </a:solidFill>
                <a:latin typeface="Franklin Gothic Book" panose="020B0503020102020204" pitchFamily="34" charset="0"/>
              </a:rPr>
              <a:t>Romania		</a:t>
            </a:r>
          </a:p>
        </p:txBody>
      </p:sp>
      <p:sp>
        <p:nvSpPr>
          <p:cNvPr id="86" name="AutoShape 8"/>
          <p:cNvSpPr>
            <a:spLocks noChangeArrowheads="1"/>
          </p:cNvSpPr>
          <p:nvPr/>
        </p:nvSpPr>
        <p:spPr bwMode="auto">
          <a:xfrm>
            <a:off x="400050" y="3319464"/>
            <a:ext cx="1150937"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latin typeface="Franklin Gothic Book" panose="020B0503020102020204" pitchFamily="34" charset="0"/>
              </a:rPr>
              <a:t> Sector</a:t>
            </a:r>
          </a:p>
        </p:txBody>
      </p:sp>
      <p:sp>
        <p:nvSpPr>
          <p:cNvPr id="87" name="AutoShape 9"/>
          <p:cNvSpPr>
            <a:spLocks noChangeArrowheads="1"/>
          </p:cNvSpPr>
          <p:nvPr/>
        </p:nvSpPr>
        <p:spPr bwMode="auto">
          <a:xfrm>
            <a:off x="1644650" y="3319464"/>
            <a:ext cx="1933575"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US" altLang="en-US" sz="1200" smtClean="0">
                <a:solidFill>
                  <a:srgbClr val="213795"/>
                </a:solidFill>
                <a:latin typeface="Franklin Gothic Book" panose="020B0503020102020204" pitchFamily="34" charset="0"/>
              </a:rPr>
              <a:t>Retail</a:t>
            </a:r>
            <a:endParaRPr lang="en-US" altLang="en-US" sz="1200" dirty="0">
              <a:solidFill>
                <a:srgbClr val="213795"/>
              </a:solidFill>
              <a:latin typeface="Franklin Gothic Book" panose="020B0503020102020204" pitchFamily="34" charset="0"/>
            </a:endParaRPr>
          </a:p>
        </p:txBody>
      </p:sp>
      <p:sp>
        <p:nvSpPr>
          <p:cNvPr id="88" name="AutoShape 10"/>
          <p:cNvSpPr>
            <a:spLocks noChangeArrowheads="1"/>
          </p:cNvSpPr>
          <p:nvPr/>
        </p:nvSpPr>
        <p:spPr bwMode="auto">
          <a:xfrm>
            <a:off x="3679529" y="2820989"/>
            <a:ext cx="1057571"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latin typeface="Franklin Gothic Book" panose="020B0503020102020204" pitchFamily="34" charset="0"/>
              </a:rPr>
              <a:t> Product</a:t>
            </a:r>
          </a:p>
        </p:txBody>
      </p:sp>
      <p:sp>
        <p:nvSpPr>
          <p:cNvPr id="89" name="AutoShape 11"/>
          <p:cNvSpPr>
            <a:spLocks noChangeArrowheads="1"/>
          </p:cNvSpPr>
          <p:nvPr/>
        </p:nvSpPr>
        <p:spPr bwMode="auto">
          <a:xfrm>
            <a:off x="4830762" y="2820989"/>
            <a:ext cx="1933575"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tabLst>
                <a:tab pos="87313" algn="l"/>
              </a:tabLst>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tabLst>
                <a:tab pos="87313" algn="l"/>
              </a:tabLs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tabLst>
                <a:tab pos="87313" algn="l"/>
              </a:tabLst>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rgbClr val="213795"/>
                </a:solidFill>
                <a:latin typeface="Franklin Gothic Book" panose="020B0503020102020204" pitchFamily="34" charset="0"/>
              </a:rPr>
              <a:t>Senior </a:t>
            </a:r>
            <a:r>
              <a:rPr lang="en-GB" altLang="en-US" sz="1200" smtClean="0">
                <a:solidFill>
                  <a:srgbClr val="213795"/>
                </a:solidFill>
                <a:latin typeface="Franklin Gothic Book" panose="020B0503020102020204" pitchFamily="34" charset="0"/>
              </a:rPr>
              <a:t>debt - Parallel</a:t>
            </a:r>
            <a:endParaRPr lang="en-GB" altLang="en-US" sz="1200" dirty="0">
              <a:solidFill>
                <a:srgbClr val="213795"/>
              </a:solidFill>
              <a:latin typeface="Franklin Gothic Book" panose="020B0503020102020204" pitchFamily="34" charset="0"/>
            </a:endParaRPr>
          </a:p>
        </p:txBody>
      </p:sp>
      <p:sp>
        <p:nvSpPr>
          <p:cNvPr id="90" name="AutoShape 12"/>
          <p:cNvSpPr>
            <a:spLocks noChangeArrowheads="1"/>
          </p:cNvSpPr>
          <p:nvPr/>
        </p:nvSpPr>
        <p:spPr bwMode="auto">
          <a:xfrm>
            <a:off x="3679529" y="3319464"/>
            <a:ext cx="1057571"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latin typeface="Franklin Gothic Book" panose="020B0503020102020204" pitchFamily="34" charset="0"/>
              </a:rPr>
              <a:t> Amount</a:t>
            </a:r>
          </a:p>
        </p:txBody>
      </p:sp>
      <p:sp>
        <p:nvSpPr>
          <p:cNvPr id="91" name="AutoShape 13"/>
          <p:cNvSpPr>
            <a:spLocks noChangeArrowheads="1"/>
          </p:cNvSpPr>
          <p:nvPr/>
        </p:nvSpPr>
        <p:spPr bwMode="auto">
          <a:xfrm>
            <a:off x="4830762" y="3319464"/>
            <a:ext cx="1933575"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rgbClr val="213795"/>
                </a:solidFill>
                <a:latin typeface="Franklin Gothic Book" panose="020B0503020102020204" pitchFamily="34" charset="0"/>
              </a:rPr>
              <a:t>EUR </a:t>
            </a:r>
            <a:r>
              <a:rPr lang="en-GB" altLang="en-US" sz="1200" smtClean="0">
                <a:solidFill>
                  <a:srgbClr val="213795"/>
                </a:solidFill>
                <a:latin typeface="Franklin Gothic Book" panose="020B0503020102020204" pitchFamily="34" charset="0"/>
              </a:rPr>
              <a:t>25 m</a:t>
            </a:r>
            <a:endParaRPr lang="en-GB" altLang="en-US" sz="1200" dirty="0">
              <a:solidFill>
                <a:srgbClr val="213795"/>
              </a:solidFill>
              <a:latin typeface="Franklin Gothic Book" panose="020B0503020102020204" pitchFamily="34" charset="0"/>
            </a:endParaRPr>
          </a:p>
        </p:txBody>
      </p:sp>
      <p:sp>
        <p:nvSpPr>
          <p:cNvPr id="92" name="AutoShape 14"/>
          <p:cNvSpPr>
            <a:spLocks noChangeArrowheads="1"/>
          </p:cNvSpPr>
          <p:nvPr/>
        </p:nvSpPr>
        <p:spPr bwMode="auto">
          <a:xfrm>
            <a:off x="400050" y="2325689"/>
            <a:ext cx="1150937"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latin typeface="Franklin Gothic Book" panose="020B0503020102020204" pitchFamily="34" charset="0"/>
              </a:rPr>
              <a:t>Client</a:t>
            </a:r>
          </a:p>
        </p:txBody>
      </p:sp>
      <p:sp>
        <p:nvSpPr>
          <p:cNvPr id="93" name="AutoShape 15"/>
          <p:cNvSpPr>
            <a:spLocks noChangeArrowheads="1"/>
          </p:cNvSpPr>
          <p:nvPr/>
        </p:nvSpPr>
        <p:spPr bwMode="auto">
          <a:xfrm>
            <a:off x="1644650" y="2325689"/>
            <a:ext cx="1933575"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sz="1200">
                <a:solidFill>
                  <a:srgbClr val="213795"/>
                </a:solidFill>
                <a:latin typeface="Franklin Gothic Book" panose="020B0503020102020204" pitchFamily="34" charset="0"/>
              </a:rPr>
              <a:t>Profi Rom Food</a:t>
            </a:r>
            <a:r>
              <a:rPr lang="en-US" altLang="en-US" sz="1200" dirty="0">
                <a:solidFill>
                  <a:srgbClr val="213795"/>
                </a:solidFill>
                <a:latin typeface="Franklin Gothic Book" panose="020B0503020102020204" pitchFamily="34" charset="0"/>
              </a:rPr>
              <a:t>	</a:t>
            </a:r>
          </a:p>
        </p:txBody>
      </p:sp>
      <p:sp>
        <p:nvSpPr>
          <p:cNvPr id="94" name="AutoShape 16"/>
          <p:cNvSpPr>
            <a:spLocks noChangeArrowheads="1"/>
          </p:cNvSpPr>
          <p:nvPr/>
        </p:nvSpPr>
        <p:spPr bwMode="auto">
          <a:xfrm>
            <a:off x="3679529" y="2325689"/>
            <a:ext cx="1057571"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chemeClr val="bg1"/>
                </a:solidFill>
                <a:latin typeface="Franklin Gothic Book" panose="020B0503020102020204" pitchFamily="34" charset="0"/>
              </a:rPr>
              <a:t>Signed in</a:t>
            </a:r>
          </a:p>
        </p:txBody>
      </p:sp>
      <p:sp>
        <p:nvSpPr>
          <p:cNvPr id="95" name="AutoShape 17"/>
          <p:cNvSpPr>
            <a:spLocks noChangeArrowheads="1"/>
          </p:cNvSpPr>
          <p:nvPr/>
        </p:nvSpPr>
        <p:spPr bwMode="auto">
          <a:xfrm>
            <a:off x="4830762" y="2325689"/>
            <a:ext cx="1933575"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tabLst>
                <a:tab pos="87313" algn="l"/>
              </a:tabLst>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tabLst>
                <a:tab pos="87313" algn="l"/>
              </a:tabLs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tabLst>
                <a:tab pos="87313" algn="l"/>
              </a:tabLst>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9pPr>
          </a:lstStyle>
          <a:p>
            <a:pPr>
              <a:lnSpc>
                <a:spcPct val="100000"/>
              </a:lnSpc>
              <a:spcBef>
                <a:spcPct val="0"/>
              </a:spcBef>
            </a:pPr>
            <a:r>
              <a:rPr lang="en-US" altLang="en-US" sz="1200" smtClean="0">
                <a:solidFill>
                  <a:srgbClr val="213795"/>
                </a:solidFill>
                <a:latin typeface="Franklin Gothic Book" panose="020B0503020102020204" pitchFamily="34" charset="0"/>
              </a:rPr>
              <a:t>2016</a:t>
            </a:r>
            <a:endParaRPr lang="en-US" altLang="en-US" sz="1200">
              <a:solidFill>
                <a:srgbClr val="213795"/>
              </a:solidFill>
              <a:latin typeface="Franklin Gothic Book" panose="020B0503020102020204" pitchFamily="34" charset="0"/>
            </a:endParaRPr>
          </a:p>
        </p:txBody>
      </p:sp>
      <p:pic>
        <p:nvPicPr>
          <p:cNvPr id="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9214" y="2532857"/>
            <a:ext cx="2013011" cy="572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6" name="Group 95"/>
          <p:cNvGrpSpPr/>
          <p:nvPr/>
        </p:nvGrpSpPr>
        <p:grpSpPr>
          <a:xfrm>
            <a:off x="0" y="1079500"/>
            <a:ext cx="9144000" cy="583782"/>
            <a:chOff x="0" y="1079500"/>
            <a:chExt cx="9144000" cy="583782"/>
          </a:xfrm>
        </p:grpSpPr>
        <p:grpSp>
          <p:nvGrpSpPr>
            <p:cNvPr id="98" name="Group 97"/>
            <p:cNvGrpSpPr/>
            <p:nvPr/>
          </p:nvGrpSpPr>
          <p:grpSpPr>
            <a:xfrm>
              <a:off x="0" y="1079500"/>
              <a:ext cx="9137079" cy="549525"/>
              <a:chOff x="0" y="1079500"/>
              <a:chExt cx="9137079" cy="549525"/>
            </a:xfrm>
          </p:grpSpPr>
          <p:sp>
            <p:nvSpPr>
              <p:cNvPr id="100"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EBRD’s activities</a:t>
                </a:r>
                <a:endParaRPr lang="en-GB" dirty="0">
                  <a:latin typeface="Franklin Gothic Book"/>
                </a:endParaRPr>
              </a:p>
            </p:txBody>
          </p:sp>
          <p:sp>
            <p:nvSpPr>
              <p:cNvPr id="101"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102"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Financing instruments</a:t>
                </a:r>
              </a:p>
            </p:txBody>
          </p:sp>
          <p:sp>
            <p:nvSpPr>
              <p:cNvPr id="103"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104" name="Rounded Rectangle 53"/>
              <p:cNvSpPr/>
              <p:nvPr/>
            </p:nvSpPr>
            <p:spPr bwMode="auto">
              <a:xfrm>
                <a:off x="7337079" y="1079500"/>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Selected Investments</a:t>
                </a:r>
              </a:p>
            </p:txBody>
          </p:sp>
        </p:grpSp>
        <p:sp>
          <p:nvSpPr>
            <p:cNvPr id="99" name="Rectangle 98"/>
            <p:cNvSpPr/>
            <p:nvPr userDrawn="1"/>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105" name="Date Placeholder 28671"/>
          <p:cNvSpPr txBox="1">
            <a:spLocks/>
          </p:cNvSpPr>
          <p:nvPr/>
        </p:nvSpPr>
        <p:spPr>
          <a:xfrm>
            <a:off x="719136" y="6480000"/>
            <a:ext cx="1871664" cy="378000"/>
          </a:xfrm>
          <a:prstGeom prst="rect">
            <a:avLst/>
          </a:prstGeom>
        </p:spPr>
        <p:txBody>
          <a:bodyPr lIns="0" tIns="0" rIns="0" bIns="0" anchor="ctr"/>
          <a:lstStyle>
            <a:defPPr>
              <a:defRPr lang="en-GB"/>
            </a:defPPr>
            <a:lvl1pPr>
              <a:defRPr sz="800">
                <a:solidFill>
                  <a:schemeClr val="accent1"/>
                </a:solidFill>
                <a:latin typeface="Franklin Gothic Book"/>
                <a:cs typeface="Franklin Gothic Book"/>
              </a:defRPr>
            </a:lvl1pPr>
          </a:lstStyle>
          <a:p>
            <a:fld id="{E0D265A9-ECD5-7B4E-9199-E237B318164C}" type="datetime3">
              <a:rPr lang="en-GB"/>
              <a:pPr/>
              <a:t>24 May, 2016</a:t>
            </a:fld>
            <a:endParaRPr lang="en-GB" dirty="0"/>
          </a:p>
        </p:txBody>
      </p:sp>
    </p:spTree>
    <p:extLst>
      <p:ext uri="{BB962C8B-B14F-4D97-AF65-F5344CB8AC3E}">
        <p14:creationId xmlns:p14="http://schemas.microsoft.com/office/powerpoint/2010/main" val="340594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US" dirty="0" smtClean="0"/>
              <a:t>Green Group – equity investment</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7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latin typeface="Franklin Gothic Book" panose="020B0503020102020204" pitchFamily="34" charset="0"/>
              </a:rPr>
              <a:pPr/>
              <a:t>23</a:t>
            </a:fld>
            <a:endParaRPr lang="en-GB" dirty="0">
              <a:latin typeface="Franklin Gothic Book" panose="020B0503020102020204" pitchFamily="34" charset="0"/>
            </a:endParaRPr>
          </a:p>
        </p:txBody>
      </p:sp>
      <p:sp>
        <p:nvSpPr>
          <p:cNvPr id="172" name="Title 59"/>
          <p:cNvSpPr txBox="1">
            <a:spLocks/>
          </p:cNvSpPr>
          <p:nvPr/>
        </p:nvSpPr>
        <p:spPr>
          <a:xfrm>
            <a:off x="720725" y="-1"/>
            <a:ext cx="5903913" cy="1080000"/>
          </a:xfrm>
          <a:prstGeom prst="rect">
            <a:avLst/>
          </a:prstGeom>
        </p:spPr>
        <p:txBody>
          <a:bodyPr vert="horz" lIns="0" tIns="0" rIns="0" bIns="0" rtlCol="0" anchor="ctr">
            <a:normAutofit/>
          </a:bodyPr>
          <a:lstStyle>
            <a:lvl1pPr algn="l" rtl="0" eaLnBrk="0" fontAlgn="base" hangingPunct="0">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endParaRPr lang="en-US" dirty="0">
              <a:latin typeface="Franklin Gothic Book" panose="020B0503020102020204" pitchFamily="34" charset="0"/>
            </a:endParaRPr>
          </a:p>
        </p:txBody>
      </p:sp>
      <p:grpSp>
        <p:nvGrpSpPr>
          <p:cNvPr id="173" name="Group 172"/>
          <p:cNvGrpSpPr/>
          <p:nvPr/>
        </p:nvGrpSpPr>
        <p:grpSpPr>
          <a:xfrm>
            <a:off x="-903288" y="0"/>
            <a:ext cx="9902857" cy="7638450"/>
            <a:chOff x="-903288" y="0"/>
            <a:chExt cx="9902857" cy="7638450"/>
          </a:xfrm>
        </p:grpSpPr>
        <p:cxnSp>
          <p:nvCxnSpPr>
            <p:cNvPr id="174" name="Straight Connector 173"/>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2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latin typeface="Franklin Gothic Book" panose="020B0503020102020204" pitchFamily="34" charset="0"/>
              </a:rPr>
              <a:t>24 May, 2016</a:t>
            </a:fld>
            <a:endParaRPr lang="en-GB" dirty="0">
              <a:latin typeface="Franklin Gothic Book" panose="020B0503020102020204" pitchFamily="34" charset="0"/>
            </a:endParaRPr>
          </a:p>
        </p:txBody>
      </p:sp>
      <p:sp>
        <p:nvSpPr>
          <p:cNvPr id="222" name="Slide Number Placeholder 5"/>
          <p:cNvSpPr txBox="1">
            <a:spLocks/>
          </p:cNvSpPr>
          <p:nvPr/>
        </p:nvSpPr>
        <p:spPr>
          <a:xfrm>
            <a:off x="8279567" y="6480000"/>
            <a:ext cx="360002" cy="378000"/>
          </a:xfrm>
          <a:prstGeom prst="rect">
            <a:avLst/>
          </a:prstGeom>
        </p:spPr>
        <p:txBody>
          <a:bodyPr lIns="0" tIns="0" rIns="0" bIns="0" anchor="ctr"/>
          <a:lstStyle>
            <a:defPPr>
              <a:defRPr lang="en-GB"/>
            </a:defPPr>
            <a:lvl1pPr algn="r" rtl="0" fontAlgn="base">
              <a:spcBef>
                <a:spcPct val="0"/>
              </a:spcBef>
              <a:spcAft>
                <a:spcPct val="0"/>
              </a:spcAft>
              <a:defRPr sz="800" kern="1200">
                <a:solidFill>
                  <a:schemeClr val="accent1"/>
                </a:solidFill>
                <a:latin typeface="Franklin Gothic Book"/>
                <a:ea typeface="ＭＳ Ｐゴシック" charset="0"/>
                <a:cs typeface="Franklin Gothic Book"/>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mtClean="0">
                <a:latin typeface="Franklin Gothic Book" panose="020B0503020102020204" pitchFamily="34" charset="0"/>
              </a:rPr>
              <a:pPr/>
              <a:t>23</a:t>
            </a:fld>
            <a:endParaRPr lang="en-GB" dirty="0">
              <a:latin typeface="Franklin Gothic Book" panose="020B0503020102020204" pitchFamily="34" charset="0"/>
            </a:endParaRPr>
          </a:p>
        </p:txBody>
      </p:sp>
      <p:sp>
        <p:nvSpPr>
          <p:cNvPr id="223" name="Rectangle 222"/>
          <p:cNvSpPr/>
          <p:nvPr/>
        </p:nvSpPr>
        <p:spPr>
          <a:xfrm>
            <a:off x="2286000" y="3198168"/>
            <a:ext cx="4572000" cy="461665"/>
          </a:xfrm>
          <a:prstGeom prst="rect">
            <a:avLst/>
          </a:prstGeom>
        </p:spPr>
        <p:txBody>
          <a:bodyPr>
            <a:spAutoFit/>
          </a:bodyPr>
          <a:lstStyle/>
          <a:p>
            <a:r>
              <a:rPr lang="en-US" dirty="0">
                <a:latin typeface="Franklin Gothic Book" panose="020B0503020102020204" pitchFamily="34" charset="0"/>
              </a:rPr>
              <a:t>Geographic expansion of the Bank’s region </a:t>
            </a:r>
            <a:br>
              <a:rPr lang="en-US" dirty="0">
                <a:latin typeface="Franklin Gothic Book" panose="020B0503020102020204" pitchFamily="34" charset="0"/>
              </a:rPr>
            </a:br>
            <a:r>
              <a:rPr lang="en-US" dirty="0">
                <a:latin typeface="Franklin Gothic Book" panose="020B0503020102020204" pitchFamily="34" charset="0"/>
              </a:rPr>
              <a:t>of operations</a:t>
            </a:r>
            <a:endParaRPr lang="en-GB" dirty="0">
              <a:latin typeface="Franklin Gothic Book" panose="020B0503020102020204" pitchFamily="34" charset="0"/>
            </a:endParaRPr>
          </a:p>
        </p:txBody>
      </p:sp>
      <p:sp>
        <p:nvSpPr>
          <p:cNvPr id="224" name="Rectangle 223"/>
          <p:cNvSpPr/>
          <p:nvPr/>
        </p:nvSpPr>
        <p:spPr>
          <a:xfrm>
            <a:off x="2289173" y="2394871"/>
            <a:ext cx="4572000" cy="1920526"/>
          </a:xfrm>
          <a:prstGeom prst="rect">
            <a:avLst/>
          </a:prstGeom>
        </p:spPr>
        <p:txBody>
          <a:bodyPr>
            <a:spAutoFit/>
          </a:bodyPr>
          <a:lstStyle/>
          <a:p>
            <a:pPr>
              <a:lnSpc>
                <a:spcPct val="80000"/>
              </a:lnSpc>
              <a:spcBef>
                <a:spcPct val="100000"/>
              </a:spcBef>
            </a:pPr>
            <a:r>
              <a:rPr lang="en-GB" altLang="en-US" dirty="0">
                <a:latin typeface="Franklin Gothic Book" panose="020B0503020102020204" pitchFamily="34" charset="0"/>
              </a:rPr>
              <a:t>A delegated facility for </a:t>
            </a:r>
            <a:r>
              <a:rPr lang="en-GB" altLang="en-US" b="1" dirty="0">
                <a:latin typeface="Franklin Gothic Book" panose="020B0503020102020204" pitchFamily="34" charset="0"/>
              </a:rPr>
              <a:t>equity </a:t>
            </a:r>
            <a:r>
              <a:rPr lang="en-GB" altLang="en-US" dirty="0">
                <a:latin typeface="Franklin Gothic Book" panose="020B0503020102020204" pitchFamily="34" charset="0"/>
              </a:rPr>
              <a:t>and </a:t>
            </a:r>
            <a:r>
              <a:rPr lang="en-GB" altLang="en-US" b="1" dirty="0">
                <a:latin typeface="Franklin Gothic Book" panose="020B0503020102020204" pitchFamily="34" charset="0"/>
              </a:rPr>
              <a:t>quasi-equity</a:t>
            </a:r>
            <a:r>
              <a:rPr lang="en-GB" altLang="en-US" dirty="0">
                <a:latin typeface="Franklin Gothic Book" panose="020B0503020102020204" pitchFamily="34" charset="0"/>
              </a:rPr>
              <a:t> investments, as well as </a:t>
            </a:r>
            <a:r>
              <a:rPr lang="en-GB" altLang="en-US" b="1" dirty="0">
                <a:latin typeface="Franklin Gothic Book" panose="020B0503020102020204" pitchFamily="34" charset="0"/>
              </a:rPr>
              <a:t>tailor-made debt </a:t>
            </a:r>
            <a:r>
              <a:rPr lang="en-GB" altLang="en-US" dirty="0">
                <a:latin typeface="Franklin Gothic Book" panose="020B0503020102020204" pitchFamily="34" charset="0"/>
              </a:rPr>
              <a:t>financing</a:t>
            </a:r>
          </a:p>
          <a:p>
            <a:pPr>
              <a:lnSpc>
                <a:spcPct val="80000"/>
              </a:lnSpc>
              <a:spcBef>
                <a:spcPct val="85000"/>
              </a:spcBef>
            </a:pPr>
            <a:r>
              <a:rPr lang="en-GB" altLang="en-US" dirty="0" smtClean="0">
                <a:latin typeface="Franklin Gothic Book" panose="020B0503020102020204" pitchFamily="34" charset="0"/>
              </a:rPr>
              <a:t>Established jointly by the EBRD and the Italian Government in 2006</a:t>
            </a:r>
          </a:p>
          <a:p>
            <a:pPr>
              <a:lnSpc>
                <a:spcPct val="80000"/>
              </a:lnSpc>
              <a:spcBef>
                <a:spcPct val="85000"/>
              </a:spcBef>
            </a:pPr>
            <a:r>
              <a:rPr lang="en-GB" altLang="en-US" dirty="0" smtClean="0">
                <a:latin typeface="Franklin Gothic Book" panose="020B0503020102020204" pitchFamily="34" charset="0"/>
              </a:rPr>
              <a:t>For </a:t>
            </a:r>
            <a:r>
              <a:rPr lang="en-GB" altLang="en-US" dirty="0">
                <a:latin typeface="Franklin Gothic Book" panose="020B0503020102020204" pitchFamily="34" charset="0"/>
              </a:rPr>
              <a:t>investments in the </a:t>
            </a:r>
            <a:r>
              <a:rPr lang="en-GB" altLang="en-US" b="1" dirty="0">
                <a:latin typeface="Franklin Gothic Book" panose="020B0503020102020204" pitchFamily="34" charset="0"/>
              </a:rPr>
              <a:t>Balkans</a:t>
            </a:r>
            <a:r>
              <a:rPr lang="en-GB" altLang="en-US" dirty="0">
                <a:latin typeface="Franklin Gothic Book" panose="020B0503020102020204" pitchFamily="34" charset="0"/>
              </a:rPr>
              <a:t> (Albania, Bosnia &amp; Herzegovina, Bulgaria, Croatia, FYR Macedonia, Kosovo, Montenegro, Romania,  Serbia), </a:t>
            </a:r>
            <a:r>
              <a:rPr lang="en-GB" altLang="en-US" b="1" dirty="0">
                <a:latin typeface="Franklin Gothic Book" panose="020B0503020102020204" pitchFamily="34" charset="0"/>
              </a:rPr>
              <a:t>Turkey</a:t>
            </a:r>
            <a:r>
              <a:rPr lang="en-GB" altLang="en-US" dirty="0">
                <a:latin typeface="Franklin Gothic Book" panose="020B0503020102020204" pitchFamily="34" charset="0"/>
              </a:rPr>
              <a:t>, and the </a:t>
            </a:r>
            <a:r>
              <a:rPr lang="en-GB" altLang="en-US" b="1" dirty="0">
                <a:latin typeface="Franklin Gothic Book" panose="020B0503020102020204" pitchFamily="34" charset="0"/>
              </a:rPr>
              <a:t>SEMED region </a:t>
            </a:r>
            <a:r>
              <a:rPr lang="en-GB" altLang="en-US" dirty="0">
                <a:latin typeface="Franklin Gothic Book" panose="020B0503020102020204" pitchFamily="34" charset="0"/>
              </a:rPr>
              <a:t>(Egypt, Jordan, Morocco, Tunisia)</a:t>
            </a:r>
          </a:p>
          <a:p>
            <a:pPr>
              <a:lnSpc>
                <a:spcPct val="80000"/>
              </a:lnSpc>
              <a:spcBef>
                <a:spcPct val="100000"/>
              </a:spcBef>
            </a:pPr>
            <a:r>
              <a:rPr lang="en-GB" altLang="en-US" dirty="0">
                <a:latin typeface="Franklin Gothic Book" panose="020B0503020102020204" pitchFamily="34" charset="0"/>
              </a:rPr>
              <a:t>To meet the growing </a:t>
            </a:r>
            <a:r>
              <a:rPr lang="en-GB" altLang="en-US" b="1" dirty="0">
                <a:latin typeface="Franklin Gothic Book" panose="020B0503020102020204" pitchFamily="34" charset="0"/>
              </a:rPr>
              <a:t>financing needs of dynamic local SMEs</a:t>
            </a:r>
            <a:r>
              <a:rPr lang="en-GB" altLang="en-US" dirty="0">
                <a:latin typeface="Franklin Gothic Book" panose="020B0503020102020204" pitchFamily="34" charset="0"/>
              </a:rPr>
              <a:t>, not sufficiently supported by other financing sources</a:t>
            </a:r>
            <a:endParaRPr lang="en-GB" dirty="0">
              <a:latin typeface="Franklin Gothic Book" panose="020B0503020102020204" pitchFamily="34" charset="0"/>
            </a:endParaRPr>
          </a:p>
        </p:txBody>
      </p:sp>
      <p:sp>
        <p:nvSpPr>
          <p:cNvPr id="225" name="Rectangle 4"/>
          <p:cNvSpPr>
            <a:spLocks noChangeArrowheads="1"/>
          </p:cNvSpPr>
          <p:nvPr/>
        </p:nvSpPr>
        <p:spPr bwMode="auto">
          <a:xfrm>
            <a:off x="314370" y="3736343"/>
            <a:ext cx="8512175" cy="224469"/>
          </a:xfrm>
          <a:prstGeom prst="rect">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chemeClr val="bg1"/>
                </a:solidFill>
                <a:latin typeface="Franklin Gothic Book" panose="020B0503020102020204" pitchFamily="34" charset="0"/>
              </a:rPr>
              <a:t>Highlights</a:t>
            </a:r>
          </a:p>
        </p:txBody>
      </p:sp>
      <p:sp>
        <p:nvSpPr>
          <p:cNvPr id="237" name="AutoShape 8"/>
          <p:cNvSpPr>
            <a:spLocks noChangeArrowheads="1"/>
          </p:cNvSpPr>
          <p:nvPr/>
        </p:nvSpPr>
        <p:spPr bwMode="auto">
          <a:xfrm>
            <a:off x="314370" y="3290453"/>
            <a:ext cx="1011721" cy="369380"/>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latin typeface="Franklin Gothic Book" panose="020B0503020102020204" pitchFamily="34" charset="0"/>
              </a:rPr>
              <a:t> Sector</a:t>
            </a:r>
          </a:p>
        </p:txBody>
      </p:sp>
      <p:sp>
        <p:nvSpPr>
          <p:cNvPr id="238" name="AutoShape 9"/>
          <p:cNvSpPr>
            <a:spLocks noChangeArrowheads="1"/>
          </p:cNvSpPr>
          <p:nvPr/>
        </p:nvSpPr>
        <p:spPr bwMode="auto">
          <a:xfrm>
            <a:off x="1418511" y="3290453"/>
            <a:ext cx="1933575" cy="369380"/>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rgbClr val="213795"/>
                </a:solidFill>
                <a:latin typeface="Franklin Gothic Book" panose="020B0503020102020204" pitchFamily="34" charset="0"/>
              </a:rPr>
              <a:t>Recycling</a:t>
            </a:r>
            <a:endParaRPr lang="en-GB" altLang="en-US" sz="1200" dirty="0">
              <a:solidFill>
                <a:srgbClr val="213795"/>
              </a:solidFill>
              <a:latin typeface="Franklin Gothic Book" panose="020B0503020102020204" pitchFamily="34" charset="0"/>
            </a:endParaRPr>
          </a:p>
        </p:txBody>
      </p:sp>
      <p:sp>
        <p:nvSpPr>
          <p:cNvPr id="239" name="AutoShape 10"/>
          <p:cNvSpPr>
            <a:spLocks noChangeArrowheads="1"/>
          </p:cNvSpPr>
          <p:nvPr/>
        </p:nvSpPr>
        <p:spPr bwMode="auto">
          <a:xfrm>
            <a:off x="3419872" y="2824832"/>
            <a:ext cx="1091089" cy="373336"/>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chemeClr val="bg1"/>
                </a:solidFill>
                <a:latin typeface="Franklin Gothic Book" panose="020B0503020102020204" pitchFamily="34" charset="0"/>
              </a:rPr>
              <a:t> Product</a:t>
            </a:r>
          </a:p>
        </p:txBody>
      </p:sp>
      <p:sp>
        <p:nvSpPr>
          <p:cNvPr id="240" name="AutoShape 11"/>
          <p:cNvSpPr>
            <a:spLocks noChangeArrowheads="1"/>
          </p:cNvSpPr>
          <p:nvPr/>
        </p:nvSpPr>
        <p:spPr bwMode="auto">
          <a:xfrm>
            <a:off x="4604623" y="2824832"/>
            <a:ext cx="1933575" cy="373336"/>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tabLst>
                <a:tab pos="87313" algn="l"/>
              </a:tabLst>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tabLst>
                <a:tab pos="87313" algn="l"/>
              </a:tabLs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tabLst>
                <a:tab pos="87313" algn="l"/>
              </a:tabLst>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rgbClr val="213795"/>
                </a:solidFill>
                <a:latin typeface="Franklin Gothic Book" panose="020B0503020102020204" pitchFamily="34" charset="0"/>
              </a:rPr>
              <a:t>Equity</a:t>
            </a:r>
          </a:p>
        </p:txBody>
      </p:sp>
      <p:sp>
        <p:nvSpPr>
          <p:cNvPr id="241" name="AutoShape 12"/>
          <p:cNvSpPr>
            <a:spLocks noChangeArrowheads="1"/>
          </p:cNvSpPr>
          <p:nvPr/>
        </p:nvSpPr>
        <p:spPr bwMode="auto">
          <a:xfrm>
            <a:off x="3419872" y="3290452"/>
            <a:ext cx="1091089" cy="369381"/>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latin typeface="Franklin Gothic Book" panose="020B0503020102020204" pitchFamily="34" charset="0"/>
              </a:rPr>
              <a:t> Amount</a:t>
            </a:r>
          </a:p>
        </p:txBody>
      </p:sp>
      <p:sp>
        <p:nvSpPr>
          <p:cNvPr id="242" name="AutoShape 13"/>
          <p:cNvSpPr>
            <a:spLocks noChangeArrowheads="1"/>
          </p:cNvSpPr>
          <p:nvPr/>
        </p:nvSpPr>
        <p:spPr bwMode="auto">
          <a:xfrm>
            <a:off x="4604623" y="3290452"/>
            <a:ext cx="1933575" cy="369381"/>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rgbClr val="213795"/>
                </a:solidFill>
                <a:latin typeface="Franklin Gothic Book" panose="020B0503020102020204" pitchFamily="34" charset="0"/>
              </a:rPr>
              <a:t>EUR 6.8mn</a:t>
            </a:r>
            <a:r>
              <a:rPr lang="en-GB" altLang="en-US" sz="1200" smtClean="0">
                <a:solidFill>
                  <a:srgbClr val="213795"/>
                </a:solidFill>
                <a:latin typeface="Franklin Gothic Book" panose="020B0503020102020204" pitchFamily="34" charset="0"/>
              </a:rPr>
              <a:t> </a:t>
            </a:r>
            <a:endParaRPr lang="en-GB" altLang="en-US" sz="1200" dirty="0">
              <a:solidFill>
                <a:srgbClr val="213795"/>
              </a:solidFill>
              <a:latin typeface="Franklin Gothic Book" panose="020B0503020102020204" pitchFamily="34" charset="0"/>
            </a:endParaRPr>
          </a:p>
        </p:txBody>
      </p:sp>
      <p:sp>
        <p:nvSpPr>
          <p:cNvPr id="246" name="AutoShape 17"/>
          <p:cNvSpPr>
            <a:spLocks noChangeArrowheads="1"/>
          </p:cNvSpPr>
          <p:nvPr/>
        </p:nvSpPr>
        <p:spPr bwMode="auto">
          <a:xfrm>
            <a:off x="4604623" y="2329531"/>
            <a:ext cx="1933575"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tabLst>
                <a:tab pos="87313" algn="l"/>
              </a:tabLst>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tabLst>
                <a:tab pos="87313" algn="l"/>
              </a:tabLs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tabLst>
                <a:tab pos="87313" algn="l"/>
              </a:tabLst>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9pPr>
          </a:lstStyle>
          <a:p>
            <a:pPr>
              <a:lnSpc>
                <a:spcPct val="100000"/>
              </a:lnSpc>
              <a:spcBef>
                <a:spcPct val="0"/>
              </a:spcBef>
            </a:pPr>
            <a:r>
              <a:rPr lang="en-GB" altLang="en-US" sz="1200" smtClean="0">
                <a:solidFill>
                  <a:srgbClr val="213795"/>
                </a:solidFill>
                <a:latin typeface="Franklin Gothic Book" panose="020B0503020102020204" pitchFamily="34" charset="0"/>
              </a:rPr>
              <a:t>2011</a:t>
            </a:r>
            <a:endParaRPr lang="en-GB" altLang="en-US" sz="1200">
              <a:solidFill>
                <a:srgbClr val="213795"/>
              </a:solidFill>
              <a:latin typeface="Franklin Gothic Book" panose="020B0503020102020204" pitchFamily="34" charset="0"/>
            </a:endParaRPr>
          </a:p>
        </p:txBody>
      </p:sp>
      <p:sp>
        <p:nvSpPr>
          <p:cNvPr id="247" name="Rectangle 5"/>
          <p:cNvSpPr>
            <a:spLocks noChangeArrowheads="1"/>
          </p:cNvSpPr>
          <p:nvPr/>
        </p:nvSpPr>
        <p:spPr bwMode="auto">
          <a:xfrm>
            <a:off x="314370" y="2025214"/>
            <a:ext cx="8512175" cy="246063"/>
          </a:xfrm>
          <a:prstGeom prst="rect">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chemeClr val="bg1"/>
                </a:solidFill>
                <a:latin typeface="Franklin Gothic Book" panose="020B0503020102020204" pitchFamily="34" charset="0"/>
              </a:rPr>
              <a:t>Project Summary</a:t>
            </a:r>
          </a:p>
        </p:txBody>
      </p:sp>
      <p:sp>
        <p:nvSpPr>
          <p:cNvPr id="248" name="AutoShape 6"/>
          <p:cNvSpPr>
            <a:spLocks noChangeArrowheads="1"/>
          </p:cNvSpPr>
          <p:nvPr/>
        </p:nvSpPr>
        <p:spPr bwMode="auto">
          <a:xfrm>
            <a:off x="314371" y="2824833"/>
            <a:ext cx="1010478" cy="373336"/>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latin typeface="Franklin Gothic Book" panose="020B0503020102020204" pitchFamily="34" charset="0"/>
              </a:rPr>
              <a:t>  Country</a:t>
            </a:r>
          </a:p>
        </p:txBody>
      </p:sp>
      <p:sp>
        <p:nvSpPr>
          <p:cNvPr id="249" name="AutoShape 7"/>
          <p:cNvSpPr>
            <a:spLocks noChangeArrowheads="1"/>
          </p:cNvSpPr>
          <p:nvPr/>
        </p:nvSpPr>
        <p:spPr bwMode="auto">
          <a:xfrm>
            <a:off x="1418511" y="2824833"/>
            <a:ext cx="1933575" cy="373336"/>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rgbClr val="213795"/>
                </a:solidFill>
                <a:latin typeface="Franklin Gothic Book" panose="020B0503020102020204" pitchFamily="34" charset="0"/>
              </a:rPr>
              <a:t>Romania</a:t>
            </a:r>
          </a:p>
        </p:txBody>
      </p:sp>
      <p:sp>
        <p:nvSpPr>
          <p:cNvPr id="250" name="AutoShape 14"/>
          <p:cNvSpPr>
            <a:spLocks noChangeArrowheads="1"/>
          </p:cNvSpPr>
          <p:nvPr/>
        </p:nvSpPr>
        <p:spPr bwMode="auto">
          <a:xfrm>
            <a:off x="314370" y="2329532"/>
            <a:ext cx="1031185"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chemeClr val="bg1"/>
                </a:solidFill>
                <a:latin typeface="Franklin Gothic Book" panose="020B0503020102020204" pitchFamily="34" charset="0"/>
              </a:rPr>
              <a:t>Client</a:t>
            </a:r>
          </a:p>
        </p:txBody>
      </p:sp>
      <p:sp>
        <p:nvSpPr>
          <p:cNvPr id="251" name="AutoShape 15"/>
          <p:cNvSpPr>
            <a:spLocks noChangeArrowheads="1"/>
          </p:cNvSpPr>
          <p:nvPr/>
        </p:nvSpPr>
        <p:spPr bwMode="auto">
          <a:xfrm>
            <a:off x="1418511" y="2329532"/>
            <a:ext cx="1933575"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US" altLang="en-US" sz="1200" smtClean="0">
                <a:solidFill>
                  <a:srgbClr val="213795"/>
                </a:solidFill>
                <a:latin typeface="Franklin Gothic Book" panose="020B0503020102020204" pitchFamily="34" charset="0"/>
              </a:rPr>
              <a:t>Green Group</a:t>
            </a:r>
            <a:endParaRPr lang="en-GB" altLang="en-US" sz="1200" dirty="0">
              <a:solidFill>
                <a:srgbClr val="213795"/>
              </a:solidFill>
              <a:latin typeface="Franklin Gothic Book" panose="020B0503020102020204" pitchFamily="34" charset="0"/>
            </a:endParaRPr>
          </a:p>
        </p:txBody>
      </p:sp>
      <p:sp>
        <p:nvSpPr>
          <p:cNvPr id="252" name="AutoShape 16"/>
          <p:cNvSpPr>
            <a:spLocks noChangeArrowheads="1"/>
          </p:cNvSpPr>
          <p:nvPr/>
        </p:nvSpPr>
        <p:spPr bwMode="auto">
          <a:xfrm>
            <a:off x="3419872" y="2329532"/>
            <a:ext cx="1091089"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chemeClr val="bg1"/>
                </a:solidFill>
                <a:latin typeface="Franklin Gothic Book" panose="020B0503020102020204" pitchFamily="34" charset="0"/>
              </a:rPr>
              <a:t>Signed in</a:t>
            </a:r>
          </a:p>
        </p:txBody>
      </p:sp>
      <p:sp>
        <p:nvSpPr>
          <p:cNvPr id="253" name="Rectangle 3"/>
          <p:cNvSpPr txBox="1">
            <a:spLocks noChangeArrowheads="1"/>
          </p:cNvSpPr>
          <p:nvPr/>
        </p:nvSpPr>
        <p:spPr bwMode="auto">
          <a:xfrm>
            <a:off x="314369" y="4077072"/>
            <a:ext cx="8512175" cy="2304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55600" indent="-355600"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marL="0" indent="0" eaLnBrk="1" hangingPunct="1">
              <a:lnSpc>
                <a:spcPct val="95000"/>
              </a:lnSpc>
              <a:spcAft>
                <a:spcPct val="20000"/>
              </a:spcAft>
              <a:buSzPct val="150000"/>
            </a:pPr>
            <a:r>
              <a:rPr lang="en-GB" altLang="en-US" sz="1400" b="0" dirty="0" smtClean="0">
                <a:solidFill>
                  <a:schemeClr val="accent6">
                    <a:lumMod val="85000"/>
                    <a:lumOff val="15000"/>
                  </a:schemeClr>
                </a:solidFill>
                <a:latin typeface="Franklin Gothic Book" panose="020B0503020102020204" pitchFamily="34" charset="0"/>
              </a:rPr>
              <a:t>Green </a:t>
            </a:r>
            <a:r>
              <a:rPr lang="en-GB" altLang="en-US" sz="1400" b="0" dirty="0">
                <a:solidFill>
                  <a:schemeClr val="accent6">
                    <a:lumMod val="85000"/>
                    <a:lumOff val="15000"/>
                  </a:schemeClr>
                </a:solidFill>
                <a:latin typeface="Franklin Gothic Book" panose="020B0503020102020204" pitchFamily="34" charset="0"/>
              </a:rPr>
              <a:t>Group is the only waste recycling integrated park from Romania and was set up following the acquisition of the majority stake by Global Finance’s South East Europe Fund (SEEF) in consortium with EBRD from </a:t>
            </a:r>
            <a:r>
              <a:rPr lang="en-GB" altLang="en-US" sz="1400" b="0" dirty="0" err="1" smtClean="0">
                <a:solidFill>
                  <a:schemeClr val="accent6">
                    <a:lumMod val="85000"/>
                    <a:lumOff val="15000"/>
                  </a:schemeClr>
                </a:solidFill>
                <a:latin typeface="Franklin Gothic Book" panose="020B0503020102020204" pitchFamily="34" charset="0"/>
              </a:rPr>
              <a:t>Romcarbon</a:t>
            </a:r>
            <a:r>
              <a:rPr lang="en-GB" altLang="en-US" sz="1400" b="0" dirty="0" smtClean="0">
                <a:solidFill>
                  <a:schemeClr val="accent6">
                    <a:lumMod val="85000"/>
                    <a:lumOff val="15000"/>
                  </a:schemeClr>
                </a:solidFill>
                <a:latin typeface="Franklin Gothic Book" panose="020B0503020102020204" pitchFamily="34" charset="0"/>
              </a:rPr>
              <a:t>.</a:t>
            </a:r>
            <a:endParaRPr lang="en-GB" altLang="en-US" sz="1400" b="0" dirty="0">
              <a:solidFill>
                <a:schemeClr val="accent6">
                  <a:lumMod val="85000"/>
                  <a:lumOff val="15000"/>
                </a:schemeClr>
              </a:solidFill>
              <a:latin typeface="Franklin Gothic Book" panose="020B0503020102020204" pitchFamily="34" charset="0"/>
            </a:endParaRPr>
          </a:p>
          <a:p>
            <a:pPr marL="0" indent="0" eaLnBrk="1" hangingPunct="1">
              <a:lnSpc>
                <a:spcPct val="95000"/>
              </a:lnSpc>
              <a:spcAft>
                <a:spcPct val="20000"/>
              </a:spcAft>
              <a:buSzPct val="150000"/>
            </a:pPr>
            <a:r>
              <a:rPr lang="en-GB" altLang="en-US" sz="1400" b="0" dirty="0">
                <a:solidFill>
                  <a:schemeClr val="accent6">
                    <a:lumMod val="85000"/>
                    <a:lumOff val="15000"/>
                  </a:schemeClr>
                </a:solidFill>
                <a:latin typeface="Franklin Gothic Book" panose="020B0503020102020204" pitchFamily="34" charset="0"/>
              </a:rPr>
              <a:t>Green Group consists of </a:t>
            </a:r>
            <a:r>
              <a:rPr lang="en-GB" altLang="en-US" sz="1400" b="0" dirty="0" err="1">
                <a:solidFill>
                  <a:schemeClr val="accent6">
                    <a:lumMod val="85000"/>
                    <a:lumOff val="15000"/>
                  </a:schemeClr>
                </a:solidFill>
                <a:latin typeface="Franklin Gothic Book" panose="020B0503020102020204" pitchFamily="34" charset="0"/>
              </a:rPr>
              <a:t>GreenTech</a:t>
            </a:r>
            <a:r>
              <a:rPr lang="en-GB" altLang="en-US" sz="1400" b="0" dirty="0">
                <a:solidFill>
                  <a:schemeClr val="accent6">
                    <a:lumMod val="85000"/>
                    <a:lumOff val="15000"/>
                  </a:schemeClr>
                </a:solidFill>
                <a:latin typeface="Franklin Gothic Book" panose="020B0503020102020204" pitchFamily="34" charset="0"/>
              </a:rPr>
              <a:t> SA (PET bottles recycling), </a:t>
            </a:r>
            <a:r>
              <a:rPr lang="en-GB" altLang="en-US" sz="1400" b="0" dirty="0" err="1">
                <a:solidFill>
                  <a:schemeClr val="accent6">
                    <a:lumMod val="85000"/>
                    <a:lumOff val="15000"/>
                  </a:schemeClr>
                </a:solidFill>
                <a:latin typeface="Franklin Gothic Book" panose="020B0503020102020204" pitchFamily="34" charset="0"/>
              </a:rPr>
              <a:t>GreenFiber</a:t>
            </a:r>
            <a:r>
              <a:rPr lang="en-GB" altLang="en-US" sz="1400" b="0" dirty="0">
                <a:solidFill>
                  <a:schemeClr val="accent6">
                    <a:lumMod val="85000"/>
                    <a:lumOff val="15000"/>
                  </a:schemeClr>
                </a:solidFill>
                <a:latin typeface="Franklin Gothic Book" panose="020B0503020102020204" pitchFamily="34" charset="0"/>
              </a:rPr>
              <a:t> </a:t>
            </a:r>
            <a:r>
              <a:rPr lang="en-GB" altLang="en-US" sz="1400" b="0" dirty="0" err="1">
                <a:solidFill>
                  <a:schemeClr val="accent6">
                    <a:lumMod val="85000"/>
                    <a:lumOff val="15000"/>
                  </a:schemeClr>
                </a:solidFill>
                <a:latin typeface="Franklin Gothic Book" panose="020B0503020102020204" pitchFamily="34" charset="0"/>
              </a:rPr>
              <a:t>Internațional</a:t>
            </a:r>
            <a:r>
              <a:rPr lang="en-GB" altLang="en-US" sz="1400" b="0" dirty="0">
                <a:solidFill>
                  <a:schemeClr val="accent6">
                    <a:lumMod val="85000"/>
                    <a:lumOff val="15000"/>
                  </a:schemeClr>
                </a:solidFill>
                <a:latin typeface="Franklin Gothic Book" panose="020B0503020102020204" pitchFamily="34" charset="0"/>
              </a:rPr>
              <a:t> SA (PET </a:t>
            </a:r>
            <a:r>
              <a:rPr lang="en-GB" altLang="en-US" sz="1400" b="0" dirty="0" err="1">
                <a:solidFill>
                  <a:schemeClr val="accent6">
                    <a:lumMod val="85000"/>
                    <a:lumOff val="15000"/>
                  </a:schemeClr>
                </a:solidFill>
                <a:latin typeface="Franklin Gothic Book" panose="020B0503020102020204" pitchFamily="34" charset="0"/>
              </a:rPr>
              <a:t>fiber</a:t>
            </a:r>
            <a:r>
              <a:rPr lang="en-GB" altLang="en-US" sz="1400" b="0" dirty="0">
                <a:solidFill>
                  <a:schemeClr val="accent6">
                    <a:lumMod val="85000"/>
                    <a:lumOff val="15000"/>
                  </a:schemeClr>
                </a:solidFill>
                <a:latin typeface="Franklin Gothic Book" panose="020B0503020102020204" pitchFamily="34" charset="0"/>
              </a:rPr>
              <a:t> producer), </a:t>
            </a:r>
            <a:r>
              <a:rPr lang="en-GB" altLang="en-US" sz="1400" b="0" dirty="0" err="1">
                <a:solidFill>
                  <a:schemeClr val="accent6">
                    <a:lumMod val="85000"/>
                    <a:lumOff val="15000"/>
                  </a:schemeClr>
                </a:solidFill>
                <a:latin typeface="Franklin Gothic Book" panose="020B0503020102020204" pitchFamily="34" charset="0"/>
              </a:rPr>
              <a:t>GreenWEEE</a:t>
            </a:r>
            <a:r>
              <a:rPr lang="en-GB" altLang="en-US" sz="1400" b="0" dirty="0">
                <a:solidFill>
                  <a:schemeClr val="accent6">
                    <a:lumMod val="85000"/>
                    <a:lumOff val="15000"/>
                  </a:schemeClr>
                </a:solidFill>
                <a:latin typeface="Franklin Gothic Book" panose="020B0503020102020204" pitchFamily="34" charset="0"/>
              </a:rPr>
              <a:t> </a:t>
            </a:r>
            <a:r>
              <a:rPr lang="en-GB" altLang="en-US" sz="1400" b="0" dirty="0" err="1">
                <a:solidFill>
                  <a:schemeClr val="accent6">
                    <a:lumMod val="85000"/>
                    <a:lumOff val="15000"/>
                  </a:schemeClr>
                </a:solidFill>
                <a:latin typeface="Franklin Gothic Book" panose="020B0503020102020204" pitchFamily="34" charset="0"/>
              </a:rPr>
              <a:t>Internațional</a:t>
            </a:r>
            <a:r>
              <a:rPr lang="en-GB" altLang="en-US" sz="1400" b="0" dirty="0">
                <a:solidFill>
                  <a:schemeClr val="accent6">
                    <a:lumMod val="85000"/>
                    <a:lumOff val="15000"/>
                  </a:schemeClr>
                </a:solidFill>
                <a:latin typeface="Franklin Gothic Book" panose="020B0503020102020204" pitchFamily="34" charset="0"/>
              </a:rPr>
              <a:t> SA (WEEE recycling) </a:t>
            </a:r>
            <a:r>
              <a:rPr lang="en-GB" altLang="en-US" sz="1400" b="0" dirty="0" smtClean="0">
                <a:solidFill>
                  <a:schemeClr val="accent6">
                    <a:lumMod val="85000"/>
                    <a:lumOff val="15000"/>
                  </a:schemeClr>
                </a:solidFill>
                <a:latin typeface="Franklin Gothic Book" panose="020B0503020102020204" pitchFamily="34" charset="0"/>
              </a:rPr>
              <a:t>and </a:t>
            </a:r>
            <a:r>
              <a:rPr lang="en-GB" altLang="en-US" sz="1400" b="0" dirty="0" err="1">
                <a:solidFill>
                  <a:schemeClr val="accent6">
                    <a:lumMod val="85000"/>
                    <a:lumOff val="15000"/>
                  </a:schemeClr>
                </a:solidFill>
                <a:latin typeface="Franklin Gothic Book" panose="020B0503020102020204" pitchFamily="34" charset="0"/>
              </a:rPr>
              <a:t>GreenLamp</a:t>
            </a:r>
            <a:r>
              <a:rPr lang="en-GB" altLang="en-US" sz="1400" b="0" dirty="0">
                <a:solidFill>
                  <a:schemeClr val="accent6">
                    <a:lumMod val="85000"/>
                    <a:lumOff val="15000"/>
                  </a:schemeClr>
                </a:solidFill>
                <a:latin typeface="Franklin Gothic Book" panose="020B0503020102020204" pitchFamily="34" charset="0"/>
              </a:rPr>
              <a:t> </a:t>
            </a:r>
            <a:r>
              <a:rPr lang="en-GB" altLang="en-US" sz="1400" b="0" dirty="0" err="1">
                <a:solidFill>
                  <a:schemeClr val="accent6">
                    <a:lumMod val="85000"/>
                    <a:lumOff val="15000"/>
                  </a:schemeClr>
                </a:solidFill>
                <a:latin typeface="Franklin Gothic Book" panose="020B0503020102020204" pitchFamily="34" charset="0"/>
              </a:rPr>
              <a:t>Reciclare</a:t>
            </a:r>
            <a:r>
              <a:rPr lang="en-GB" altLang="en-US" sz="1400" b="0" dirty="0">
                <a:solidFill>
                  <a:schemeClr val="accent6">
                    <a:lumMod val="85000"/>
                    <a:lumOff val="15000"/>
                  </a:schemeClr>
                </a:solidFill>
                <a:latin typeface="Franklin Gothic Book" panose="020B0503020102020204" pitchFamily="34" charset="0"/>
              </a:rPr>
              <a:t> SA (lamp and </a:t>
            </a:r>
            <a:r>
              <a:rPr lang="en-GB" altLang="en-US" sz="1400" b="0" dirty="0" err="1">
                <a:solidFill>
                  <a:schemeClr val="accent6">
                    <a:lumMod val="85000"/>
                    <a:lumOff val="15000"/>
                  </a:schemeClr>
                </a:solidFill>
                <a:latin typeface="Franklin Gothic Book" panose="020B0503020102020204" pitchFamily="34" charset="0"/>
              </a:rPr>
              <a:t>baterries</a:t>
            </a:r>
            <a:r>
              <a:rPr lang="en-GB" altLang="en-US" sz="1400" b="0" dirty="0">
                <a:solidFill>
                  <a:schemeClr val="accent6">
                    <a:lumMod val="85000"/>
                    <a:lumOff val="15000"/>
                  </a:schemeClr>
                </a:solidFill>
                <a:latin typeface="Franklin Gothic Book" panose="020B0503020102020204" pitchFamily="34" charset="0"/>
              </a:rPr>
              <a:t> recycling)</a:t>
            </a:r>
          </a:p>
          <a:p>
            <a:pPr marL="0" indent="0" eaLnBrk="1" hangingPunct="1">
              <a:lnSpc>
                <a:spcPct val="95000"/>
              </a:lnSpc>
              <a:spcAft>
                <a:spcPct val="20000"/>
              </a:spcAft>
              <a:buSzPct val="150000"/>
            </a:pPr>
            <a:r>
              <a:rPr lang="en-GB" altLang="en-US" sz="1400" b="0" dirty="0">
                <a:solidFill>
                  <a:schemeClr val="accent6">
                    <a:lumMod val="85000"/>
                    <a:lumOff val="15000"/>
                  </a:schemeClr>
                </a:solidFill>
                <a:latin typeface="Franklin Gothic Book" panose="020B0503020102020204" pitchFamily="34" charset="0"/>
              </a:rPr>
              <a:t>The total investment value of EBRD and SEEF in Green Group reached EUR 22.7 million. The project represents a major capital transaction in the recycling industry field and will sustain the Green Group’ strategy in becoming the most important waste recycling park </a:t>
            </a:r>
            <a:r>
              <a:rPr lang="en-GB" altLang="en-US" sz="1400" b="0" dirty="0" smtClean="0">
                <a:solidFill>
                  <a:schemeClr val="accent6">
                    <a:lumMod val="85000"/>
                    <a:lumOff val="15000"/>
                  </a:schemeClr>
                </a:solidFill>
                <a:latin typeface="Franklin Gothic Book" panose="020B0503020102020204" pitchFamily="34" charset="0"/>
              </a:rPr>
              <a:t>in SE Europe.</a:t>
            </a:r>
            <a:endParaRPr lang="en-GB" altLang="en-US" sz="1400" b="0" dirty="0">
              <a:solidFill>
                <a:schemeClr val="accent6">
                  <a:lumMod val="85000"/>
                  <a:lumOff val="15000"/>
                </a:schemeClr>
              </a:solidFill>
              <a:latin typeface="Franklin Gothic Book" panose="020B0503020102020204" pitchFamily="34" charset="0"/>
            </a:endParaRPr>
          </a:p>
          <a:p>
            <a:pPr marL="0" indent="0" eaLnBrk="1" hangingPunct="1">
              <a:lnSpc>
                <a:spcPct val="95000"/>
              </a:lnSpc>
              <a:spcAft>
                <a:spcPct val="20000"/>
              </a:spcAft>
              <a:buSzPct val="150000"/>
            </a:pPr>
            <a:r>
              <a:rPr lang="en-GB" altLang="en-US" sz="1400" b="0" dirty="0">
                <a:solidFill>
                  <a:schemeClr val="accent6">
                    <a:lumMod val="85000"/>
                    <a:lumOff val="15000"/>
                  </a:schemeClr>
                </a:solidFill>
                <a:latin typeface="Franklin Gothic Book" panose="020B0503020102020204" pitchFamily="34" charset="0"/>
              </a:rPr>
              <a:t>South East Europe Fund is a private equity fund managed by Global Finance, an independent investment firm that pioneered private equity in the region. The EBRD is one of the anchor investors in </a:t>
            </a:r>
            <a:r>
              <a:rPr lang="en-GB" altLang="en-US" sz="1400" b="0" dirty="0" smtClean="0">
                <a:solidFill>
                  <a:schemeClr val="accent6">
                    <a:lumMod val="85000"/>
                    <a:lumOff val="15000"/>
                  </a:schemeClr>
                </a:solidFill>
                <a:latin typeface="Franklin Gothic Book" panose="020B0503020102020204" pitchFamily="34" charset="0"/>
              </a:rPr>
              <a:t>SEEF.</a:t>
            </a:r>
            <a:endParaRPr lang="en-GB" altLang="en-US" sz="1400" b="0" dirty="0">
              <a:solidFill>
                <a:schemeClr val="accent6">
                  <a:lumMod val="85000"/>
                  <a:lumOff val="15000"/>
                </a:schemeClr>
              </a:solidFill>
              <a:latin typeface="Franklin Gothic Book" panose="020B0503020102020204" pitchFamily="34" charset="0"/>
            </a:endParaRPr>
          </a:p>
          <a:p>
            <a:pPr eaLnBrk="1" hangingPunct="1">
              <a:lnSpc>
                <a:spcPct val="95000"/>
              </a:lnSpc>
              <a:spcAft>
                <a:spcPct val="20000"/>
              </a:spcAft>
              <a:buSzPct val="150000"/>
            </a:pPr>
            <a:endParaRPr lang="en-GB" altLang="en-US" sz="1400" b="0" dirty="0">
              <a:solidFill>
                <a:schemeClr val="tx1"/>
              </a:solidFill>
              <a:latin typeface="Franklin Gothic Book" panose="020B0503020102020204" pitchFamily="34" charset="0"/>
            </a:endParaRPr>
          </a:p>
        </p:txBody>
      </p:sp>
      <p:pic>
        <p:nvPicPr>
          <p:cNvPr id="254" name="Picture 26" descr="image0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198" y="2568724"/>
            <a:ext cx="12255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0" name="Group 129"/>
          <p:cNvGrpSpPr/>
          <p:nvPr/>
        </p:nvGrpSpPr>
        <p:grpSpPr>
          <a:xfrm>
            <a:off x="0" y="1079500"/>
            <a:ext cx="9144000" cy="583782"/>
            <a:chOff x="0" y="1079500"/>
            <a:chExt cx="9144000" cy="583782"/>
          </a:xfrm>
        </p:grpSpPr>
        <p:grpSp>
          <p:nvGrpSpPr>
            <p:cNvPr id="131" name="Group 130"/>
            <p:cNvGrpSpPr/>
            <p:nvPr/>
          </p:nvGrpSpPr>
          <p:grpSpPr>
            <a:xfrm>
              <a:off x="0" y="1079500"/>
              <a:ext cx="9137079" cy="549525"/>
              <a:chOff x="0" y="1079500"/>
              <a:chExt cx="9137079" cy="549525"/>
            </a:xfrm>
          </p:grpSpPr>
          <p:sp>
            <p:nvSpPr>
              <p:cNvPr id="133"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EBRD’s activities</a:t>
                </a:r>
                <a:endParaRPr lang="en-GB" dirty="0">
                  <a:latin typeface="Franklin Gothic Book"/>
                </a:endParaRPr>
              </a:p>
            </p:txBody>
          </p:sp>
          <p:sp>
            <p:nvSpPr>
              <p:cNvPr id="134"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135"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Financing instruments</a:t>
                </a:r>
              </a:p>
            </p:txBody>
          </p:sp>
          <p:sp>
            <p:nvSpPr>
              <p:cNvPr id="136"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137" name="Rounded Rectangle 53"/>
              <p:cNvSpPr/>
              <p:nvPr/>
            </p:nvSpPr>
            <p:spPr bwMode="auto">
              <a:xfrm>
                <a:off x="7337079" y="1079500"/>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Selected Investments</a:t>
                </a:r>
              </a:p>
            </p:txBody>
          </p:sp>
        </p:grpSp>
        <p:sp>
          <p:nvSpPr>
            <p:cNvPr id="132" name="Rectangle 131"/>
            <p:cNvSpPr/>
            <p:nvPr userDrawn="1"/>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329719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Renault Technologies Romania -  </a:t>
            </a:r>
            <a:r>
              <a:rPr lang="fr-FR" dirty="0" err="1"/>
              <a:t>Titu</a:t>
            </a:r>
            <a:r>
              <a:rPr lang="fr-FR" dirty="0"/>
              <a:t> Test Centre</a:t>
            </a:r>
            <a:endParaRPr lang="en-GB" dirty="0"/>
          </a:p>
        </p:txBody>
      </p:sp>
      <p:sp>
        <p:nvSpPr>
          <p:cNvPr id="21" name="Rectangle 3"/>
          <p:cNvSpPr txBox="1">
            <a:spLocks noChangeArrowheads="1"/>
          </p:cNvSpPr>
          <p:nvPr/>
        </p:nvSpPr>
        <p:spPr>
          <a:xfrm>
            <a:off x="339725" y="4216400"/>
            <a:ext cx="8461375" cy="2203450"/>
          </a:xfrm>
          <a:prstGeom prst="rect">
            <a:avLst/>
          </a:prstGeom>
        </p:spPr>
        <p:txBody>
          <a:bodyPr vert="horz" lIns="0" tIns="0" rIns="0" bIns="0" rtlCol="0">
            <a:noAutofit/>
          </a:bodyPr>
          <a:lst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en-GB" altLang="en-US" sz="1400" dirty="0" smtClean="0">
                <a:solidFill>
                  <a:schemeClr val="accent6">
                    <a:lumMod val="85000"/>
                    <a:lumOff val="15000"/>
                  </a:schemeClr>
                </a:solidFill>
                <a:ea typeface="Franklin Gothic Book"/>
              </a:rPr>
              <a:t>Renault </a:t>
            </a:r>
            <a:r>
              <a:rPr lang="en-GB" altLang="en-US" sz="1400" dirty="0">
                <a:solidFill>
                  <a:schemeClr val="accent6">
                    <a:lumMod val="85000"/>
                    <a:lumOff val="15000"/>
                  </a:schemeClr>
                </a:solidFill>
                <a:ea typeface="Franklin Gothic Book"/>
              </a:rPr>
              <a:t>started operating in Romania in 1999 when it acquired 51% of Dacia SA when it was privatised. Renault incorporated Renault </a:t>
            </a:r>
            <a:r>
              <a:rPr lang="en-GB" altLang="en-US" sz="1400" dirty="0" err="1">
                <a:solidFill>
                  <a:schemeClr val="accent6">
                    <a:lumMod val="85000"/>
                    <a:lumOff val="15000"/>
                  </a:schemeClr>
                </a:solidFill>
                <a:ea typeface="Franklin Gothic Book"/>
              </a:rPr>
              <a:t>Technologie</a:t>
            </a:r>
            <a:r>
              <a:rPr lang="en-GB" altLang="en-US" sz="1400" dirty="0">
                <a:solidFill>
                  <a:schemeClr val="accent6">
                    <a:lumMod val="85000"/>
                    <a:lumOff val="15000"/>
                  </a:schemeClr>
                </a:solidFill>
                <a:ea typeface="Franklin Gothic Book"/>
              </a:rPr>
              <a:t> </a:t>
            </a:r>
            <a:r>
              <a:rPr lang="en-GB" altLang="en-US" sz="1400" dirty="0" err="1">
                <a:solidFill>
                  <a:schemeClr val="accent6">
                    <a:lumMod val="85000"/>
                    <a:lumOff val="15000"/>
                  </a:schemeClr>
                </a:solidFill>
                <a:ea typeface="Franklin Gothic Book"/>
              </a:rPr>
              <a:t>Roumanie</a:t>
            </a:r>
            <a:r>
              <a:rPr lang="en-GB" altLang="en-US" sz="1400" dirty="0">
                <a:solidFill>
                  <a:schemeClr val="accent6">
                    <a:lumMod val="85000"/>
                    <a:lumOff val="15000"/>
                  </a:schemeClr>
                </a:solidFill>
                <a:ea typeface="Franklin Gothic Book"/>
              </a:rPr>
              <a:t> (RTR) in 2006 with the aim to develop the engineering capabilities outside </a:t>
            </a:r>
            <a:r>
              <a:rPr lang="en-GB" altLang="en-US" sz="1400" dirty="0" smtClean="0">
                <a:solidFill>
                  <a:schemeClr val="accent6">
                    <a:lumMod val="85000"/>
                    <a:lumOff val="15000"/>
                  </a:schemeClr>
                </a:solidFill>
                <a:ea typeface="Franklin Gothic Book"/>
              </a:rPr>
              <a:t>France </a:t>
            </a:r>
          </a:p>
          <a:p>
            <a:pPr lvl="0" algn="just"/>
            <a:r>
              <a:rPr lang="en-GB" altLang="en-US" sz="1400" dirty="0" smtClean="0">
                <a:solidFill>
                  <a:schemeClr val="accent6">
                    <a:lumMod val="85000"/>
                    <a:lumOff val="15000"/>
                  </a:schemeClr>
                </a:solidFill>
                <a:ea typeface="Franklin Gothic Book"/>
              </a:rPr>
              <a:t>EBRD </a:t>
            </a:r>
            <a:r>
              <a:rPr lang="en-GB" altLang="en-US" sz="1400" dirty="0">
                <a:solidFill>
                  <a:schemeClr val="accent6">
                    <a:lumMod val="85000"/>
                    <a:lumOff val="15000"/>
                  </a:schemeClr>
                </a:solidFill>
                <a:ea typeface="Franklin Gothic Book"/>
              </a:rPr>
              <a:t>provided EUR 44 million portage equity finance for building </a:t>
            </a:r>
            <a:r>
              <a:rPr lang="en-GB" altLang="en-US" sz="1400" dirty="0" err="1">
                <a:solidFill>
                  <a:schemeClr val="accent6">
                    <a:lumMod val="85000"/>
                    <a:lumOff val="15000"/>
                  </a:schemeClr>
                </a:solidFill>
                <a:ea typeface="Franklin Gothic Book"/>
              </a:rPr>
              <a:t>Titu</a:t>
            </a:r>
            <a:r>
              <a:rPr lang="en-GB" altLang="en-US" sz="1400" dirty="0">
                <a:solidFill>
                  <a:schemeClr val="accent6">
                    <a:lumMod val="85000"/>
                    <a:lumOff val="15000"/>
                  </a:schemeClr>
                </a:solidFill>
                <a:ea typeface="Franklin Gothic Book"/>
              </a:rPr>
              <a:t> Test Centre, Renault’s largest test centre outside France and one of the very few investments in automotive engineering in Central and Eastern Europe or the former Soviet Union</a:t>
            </a:r>
            <a:r>
              <a:rPr lang="en-GB" altLang="en-US" sz="1400" dirty="0" smtClean="0">
                <a:solidFill>
                  <a:schemeClr val="accent6">
                    <a:lumMod val="85000"/>
                    <a:lumOff val="15000"/>
                  </a:schemeClr>
                </a:solidFill>
                <a:ea typeface="Franklin Gothic Book"/>
              </a:rPr>
              <a:t>. </a:t>
            </a:r>
          </a:p>
          <a:p>
            <a:pPr lvl="0" algn="just"/>
            <a:r>
              <a:rPr lang="en-GB" altLang="en-US" sz="1400" dirty="0" smtClean="0">
                <a:solidFill>
                  <a:schemeClr val="accent6">
                    <a:lumMod val="85000"/>
                    <a:lumOff val="15000"/>
                  </a:schemeClr>
                </a:solidFill>
                <a:ea typeface="Franklin Gothic Book"/>
              </a:rPr>
              <a:t>EBRD </a:t>
            </a:r>
            <a:r>
              <a:rPr lang="en-GB" altLang="en-US" sz="1400" dirty="0">
                <a:solidFill>
                  <a:schemeClr val="accent6">
                    <a:lumMod val="85000"/>
                    <a:lumOff val="15000"/>
                  </a:schemeClr>
                </a:solidFill>
                <a:ea typeface="Franklin Gothic Book"/>
              </a:rPr>
              <a:t>supported the projects as it promotes links with local universities and other academic institutions and improves the technological level and quality of components produced by local suppliers through closer contact and more rapid feedback </a:t>
            </a:r>
          </a:p>
        </p:txBody>
      </p:sp>
      <p:sp>
        <p:nvSpPr>
          <p:cNvPr id="22" name="Rectangle 4"/>
          <p:cNvSpPr>
            <a:spLocks noChangeArrowheads="1"/>
          </p:cNvSpPr>
          <p:nvPr/>
        </p:nvSpPr>
        <p:spPr bwMode="auto">
          <a:xfrm>
            <a:off x="339725" y="3833813"/>
            <a:ext cx="8435975" cy="209550"/>
          </a:xfrm>
          <a:prstGeom prst="rect">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chemeClr val="bg1"/>
                </a:solidFill>
              </a:rPr>
              <a:t>Highlights</a:t>
            </a:r>
          </a:p>
        </p:txBody>
      </p:sp>
      <p:sp>
        <p:nvSpPr>
          <p:cNvPr id="23" name="Rectangle 5"/>
          <p:cNvSpPr>
            <a:spLocks noChangeArrowheads="1"/>
          </p:cNvSpPr>
          <p:nvPr/>
        </p:nvSpPr>
        <p:spPr bwMode="auto">
          <a:xfrm>
            <a:off x="339725" y="2009775"/>
            <a:ext cx="8435975" cy="246063"/>
          </a:xfrm>
          <a:prstGeom prst="rect">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chemeClr val="bg1"/>
                </a:solidFill>
              </a:rPr>
              <a:t>Project Summary</a:t>
            </a:r>
          </a:p>
        </p:txBody>
      </p:sp>
      <p:sp>
        <p:nvSpPr>
          <p:cNvPr id="24" name="AutoShape 6"/>
          <p:cNvSpPr>
            <a:spLocks noChangeArrowheads="1"/>
          </p:cNvSpPr>
          <p:nvPr/>
        </p:nvSpPr>
        <p:spPr bwMode="auto">
          <a:xfrm>
            <a:off x="333375" y="2830513"/>
            <a:ext cx="981075"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  Country</a:t>
            </a:r>
          </a:p>
        </p:txBody>
      </p:sp>
      <p:sp>
        <p:nvSpPr>
          <p:cNvPr id="25" name="AutoShape 7"/>
          <p:cNvSpPr>
            <a:spLocks noChangeArrowheads="1"/>
          </p:cNvSpPr>
          <p:nvPr/>
        </p:nvSpPr>
        <p:spPr bwMode="auto">
          <a:xfrm>
            <a:off x="1408113" y="2830513"/>
            <a:ext cx="1933575"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rgbClr val="213795"/>
                </a:solidFill>
              </a:rPr>
              <a:t>Romania</a:t>
            </a:r>
          </a:p>
        </p:txBody>
      </p:sp>
      <p:sp>
        <p:nvSpPr>
          <p:cNvPr id="26" name="AutoShape 8"/>
          <p:cNvSpPr>
            <a:spLocks noChangeArrowheads="1"/>
          </p:cNvSpPr>
          <p:nvPr/>
        </p:nvSpPr>
        <p:spPr bwMode="auto">
          <a:xfrm>
            <a:off x="333375" y="3328988"/>
            <a:ext cx="981075"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chemeClr val="bg1"/>
                </a:solidFill>
              </a:rPr>
              <a:t> Sector</a:t>
            </a:r>
          </a:p>
        </p:txBody>
      </p:sp>
      <p:sp>
        <p:nvSpPr>
          <p:cNvPr id="27" name="AutoShape 9"/>
          <p:cNvSpPr>
            <a:spLocks noChangeArrowheads="1"/>
          </p:cNvSpPr>
          <p:nvPr/>
        </p:nvSpPr>
        <p:spPr bwMode="auto">
          <a:xfrm>
            <a:off x="1408113" y="3328988"/>
            <a:ext cx="1933575"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rgbClr val="213795"/>
                </a:solidFill>
              </a:rPr>
              <a:t>Automotive</a:t>
            </a:r>
          </a:p>
        </p:txBody>
      </p:sp>
      <p:sp>
        <p:nvSpPr>
          <p:cNvPr id="28" name="AutoShape 10"/>
          <p:cNvSpPr>
            <a:spLocks noChangeArrowheads="1"/>
          </p:cNvSpPr>
          <p:nvPr/>
        </p:nvSpPr>
        <p:spPr bwMode="auto">
          <a:xfrm>
            <a:off x="3519488" y="2830513"/>
            <a:ext cx="981075"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 Product</a:t>
            </a:r>
          </a:p>
        </p:txBody>
      </p:sp>
      <p:sp>
        <p:nvSpPr>
          <p:cNvPr id="29" name="AutoShape 11"/>
          <p:cNvSpPr>
            <a:spLocks noChangeArrowheads="1"/>
          </p:cNvSpPr>
          <p:nvPr/>
        </p:nvSpPr>
        <p:spPr bwMode="auto">
          <a:xfrm>
            <a:off x="4594225" y="2830513"/>
            <a:ext cx="1933575"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tabLst>
                <a:tab pos="87313" algn="l"/>
              </a:tabLst>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tabLst>
                <a:tab pos="87313" algn="l"/>
              </a:tabLs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tabLst>
                <a:tab pos="87313" algn="l"/>
              </a:tabLst>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rgbClr val="213795"/>
                </a:solidFill>
              </a:rPr>
              <a:t>Portage equity </a:t>
            </a:r>
          </a:p>
        </p:txBody>
      </p:sp>
      <p:sp>
        <p:nvSpPr>
          <p:cNvPr id="30" name="AutoShape 12"/>
          <p:cNvSpPr>
            <a:spLocks noChangeArrowheads="1"/>
          </p:cNvSpPr>
          <p:nvPr/>
        </p:nvSpPr>
        <p:spPr bwMode="auto">
          <a:xfrm>
            <a:off x="3519488" y="3328988"/>
            <a:ext cx="981075"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 Amount</a:t>
            </a:r>
          </a:p>
        </p:txBody>
      </p:sp>
      <p:sp>
        <p:nvSpPr>
          <p:cNvPr id="31" name="AutoShape 13"/>
          <p:cNvSpPr>
            <a:spLocks noChangeArrowheads="1"/>
          </p:cNvSpPr>
          <p:nvPr/>
        </p:nvSpPr>
        <p:spPr bwMode="auto">
          <a:xfrm>
            <a:off x="4594225" y="3328988"/>
            <a:ext cx="1933575"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rgbClr val="213795"/>
                </a:solidFill>
              </a:rPr>
              <a:t>EUR </a:t>
            </a:r>
            <a:r>
              <a:rPr lang="en-GB" altLang="en-US" sz="1200" dirty="0" smtClean="0">
                <a:solidFill>
                  <a:srgbClr val="213795"/>
                </a:solidFill>
              </a:rPr>
              <a:t>44 million </a:t>
            </a:r>
            <a:endParaRPr lang="en-GB" altLang="en-US" sz="1200" dirty="0">
              <a:solidFill>
                <a:srgbClr val="213795"/>
              </a:solidFill>
            </a:endParaRPr>
          </a:p>
        </p:txBody>
      </p:sp>
      <p:sp>
        <p:nvSpPr>
          <p:cNvPr id="32" name="AutoShape 14"/>
          <p:cNvSpPr>
            <a:spLocks noChangeArrowheads="1"/>
          </p:cNvSpPr>
          <p:nvPr/>
        </p:nvSpPr>
        <p:spPr bwMode="auto">
          <a:xfrm>
            <a:off x="333375" y="2335213"/>
            <a:ext cx="981075"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chemeClr val="bg1"/>
                </a:solidFill>
              </a:rPr>
              <a:t>Client</a:t>
            </a:r>
          </a:p>
        </p:txBody>
      </p:sp>
      <p:sp>
        <p:nvSpPr>
          <p:cNvPr id="33" name="AutoShape 15"/>
          <p:cNvSpPr>
            <a:spLocks noChangeArrowheads="1"/>
          </p:cNvSpPr>
          <p:nvPr/>
        </p:nvSpPr>
        <p:spPr bwMode="auto">
          <a:xfrm>
            <a:off x="1408113" y="2335213"/>
            <a:ext cx="1933575"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rgbClr val="213795"/>
                </a:solidFill>
              </a:rPr>
              <a:t>RTR</a:t>
            </a:r>
          </a:p>
        </p:txBody>
      </p:sp>
      <p:sp>
        <p:nvSpPr>
          <p:cNvPr id="34" name="AutoShape 16"/>
          <p:cNvSpPr>
            <a:spLocks noChangeArrowheads="1"/>
          </p:cNvSpPr>
          <p:nvPr/>
        </p:nvSpPr>
        <p:spPr bwMode="auto">
          <a:xfrm>
            <a:off x="3519488" y="2335213"/>
            <a:ext cx="981075"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Signed in</a:t>
            </a:r>
          </a:p>
        </p:txBody>
      </p:sp>
      <p:sp>
        <p:nvSpPr>
          <p:cNvPr id="35" name="AutoShape 17"/>
          <p:cNvSpPr>
            <a:spLocks noChangeArrowheads="1"/>
          </p:cNvSpPr>
          <p:nvPr/>
        </p:nvSpPr>
        <p:spPr bwMode="auto">
          <a:xfrm>
            <a:off x="4594225" y="2335213"/>
            <a:ext cx="1933575"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tabLst>
                <a:tab pos="87313" algn="l"/>
              </a:tabLst>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tabLst>
                <a:tab pos="87313" algn="l"/>
              </a:tabLs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tabLst>
                <a:tab pos="87313" algn="l"/>
              </a:tabLst>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rgbClr val="213795"/>
                </a:solidFill>
              </a:rPr>
              <a:t>2009</a:t>
            </a:r>
          </a:p>
        </p:txBody>
      </p:sp>
      <p:pic>
        <p:nvPicPr>
          <p:cNvPr id="36"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925" y="2549525"/>
            <a:ext cx="6651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8" descr="Renault Technologie Roumanie"/>
          <p:cNvPicPr>
            <a:picLocks noChangeAspect="1" noChangeArrowheads="1"/>
          </p:cNvPicPr>
          <p:nvPr/>
        </p:nvPicPr>
        <p:blipFill>
          <a:blip r:embed="rId4">
            <a:extLst>
              <a:ext uri="{28A0092B-C50C-407E-A947-70E740481C1C}">
                <a14:useLocalDpi xmlns:a14="http://schemas.microsoft.com/office/drawing/2010/main" val="0"/>
              </a:ext>
            </a:extLst>
          </a:blip>
          <a:srcRect l="11111" t="8142" r="56187" b="10974"/>
          <a:stretch>
            <a:fillRect/>
          </a:stretch>
        </p:blipFill>
        <p:spPr bwMode="auto">
          <a:xfrm>
            <a:off x="6756400" y="3111500"/>
            <a:ext cx="1609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Slide Number Placeholder 6"/>
          <p:cNvSpPr txBox="1">
            <a:spLocks/>
          </p:cNvSpPr>
          <p:nvPr/>
        </p:nvSpPr>
        <p:spPr>
          <a:xfrm>
            <a:off x="8279567" y="6480000"/>
            <a:ext cx="360002"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z="800" smtClean="0">
                <a:solidFill>
                  <a:schemeClr val="accent1"/>
                </a:solidFill>
                <a:latin typeface="Franklin Gothic Book" panose="020B0503020102020204" pitchFamily="34" charset="0"/>
              </a:rPr>
              <a:pPr/>
              <a:t>24</a:t>
            </a:fld>
            <a:endParaRPr lang="en-GB" sz="800" dirty="0">
              <a:solidFill>
                <a:schemeClr val="accent1"/>
              </a:solidFill>
              <a:latin typeface="Franklin Gothic Book" panose="020B0503020102020204" pitchFamily="34" charset="0"/>
            </a:endParaRPr>
          </a:p>
        </p:txBody>
      </p:sp>
      <p:grpSp>
        <p:nvGrpSpPr>
          <p:cNvPr id="38" name="Group 37"/>
          <p:cNvGrpSpPr/>
          <p:nvPr/>
        </p:nvGrpSpPr>
        <p:grpSpPr>
          <a:xfrm>
            <a:off x="0" y="1079500"/>
            <a:ext cx="9144000" cy="583782"/>
            <a:chOff x="0" y="1079500"/>
            <a:chExt cx="9144000" cy="583782"/>
          </a:xfrm>
        </p:grpSpPr>
        <p:grpSp>
          <p:nvGrpSpPr>
            <p:cNvPr id="39" name="Group 38"/>
            <p:cNvGrpSpPr/>
            <p:nvPr/>
          </p:nvGrpSpPr>
          <p:grpSpPr>
            <a:xfrm>
              <a:off x="0" y="1079500"/>
              <a:ext cx="9137079" cy="549525"/>
              <a:chOff x="0" y="1079500"/>
              <a:chExt cx="9137079" cy="549525"/>
            </a:xfrm>
          </p:grpSpPr>
          <p:sp>
            <p:nvSpPr>
              <p:cNvPr id="41"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EBRD’s activities</a:t>
                </a:r>
                <a:endParaRPr lang="en-GB" dirty="0">
                  <a:latin typeface="Franklin Gothic Book"/>
                </a:endParaRPr>
              </a:p>
            </p:txBody>
          </p:sp>
          <p:sp>
            <p:nvSpPr>
              <p:cNvPr id="42"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43"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Financing instruments</a:t>
                </a:r>
              </a:p>
            </p:txBody>
          </p:sp>
          <p:sp>
            <p:nvSpPr>
              <p:cNvPr id="44"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45" name="Rounded Rectangle 53"/>
              <p:cNvSpPr/>
              <p:nvPr/>
            </p:nvSpPr>
            <p:spPr bwMode="auto">
              <a:xfrm>
                <a:off x="7337079" y="1079500"/>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Selected Investments</a:t>
                </a:r>
              </a:p>
            </p:txBody>
          </p:sp>
        </p:grpSp>
        <p:sp>
          <p:nvSpPr>
            <p:cNvPr id="40" name="Rectangle 39"/>
            <p:cNvSpPr/>
            <p:nvPr userDrawn="1"/>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46" name="Date Placeholder 28671"/>
          <p:cNvSpPr txBox="1">
            <a:spLocks/>
          </p:cNvSpPr>
          <p:nvPr/>
        </p:nvSpPr>
        <p:spPr>
          <a:xfrm>
            <a:off x="719136" y="6480000"/>
            <a:ext cx="1871664"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E0D265A9-ECD5-7B4E-9199-E237B318164C}" type="datetime3">
              <a:rPr lang="en-GB" sz="800">
                <a:solidFill>
                  <a:schemeClr val="accent1"/>
                </a:solidFill>
                <a:latin typeface="Franklin Gothic Book" panose="020B0503020102020204" pitchFamily="34" charset="0"/>
                <a:cs typeface="Franklin Gothic Book"/>
              </a:rPr>
              <a:pPr/>
              <a:t>24 May, 2016</a:t>
            </a:fld>
            <a:endParaRPr lang="en-GB" sz="800" dirty="0">
              <a:solidFill>
                <a:schemeClr val="accent1"/>
              </a:solidFill>
              <a:latin typeface="Franklin Gothic Book" panose="020B0503020102020204" pitchFamily="34" charset="0"/>
              <a:cs typeface="Franklin Gothic Book"/>
            </a:endParaRPr>
          </a:p>
        </p:txBody>
      </p:sp>
    </p:spTree>
    <p:extLst>
      <p:ext uri="{BB962C8B-B14F-4D97-AF65-F5344CB8AC3E}">
        <p14:creationId xmlns:p14="http://schemas.microsoft.com/office/powerpoint/2010/main" val="3148800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half" idx="1"/>
          </p:nvPr>
        </p:nvSpPr>
        <p:spPr>
          <a:xfrm>
            <a:off x="327270" y="4114799"/>
            <a:ext cx="8211526" cy="2365201"/>
          </a:xfrm>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lnSpc>
                <a:spcPct val="95000"/>
              </a:lnSpc>
              <a:spcAft>
                <a:spcPct val="20000"/>
              </a:spcAft>
              <a:buSzPct val="150000"/>
            </a:pPr>
            <a:r>
              <a:rPr lang="en-GB" sz="1400" dirty="0">
                <a:solidFill>
                  <a:schemeClr val="accent6">
                    <a:lumMod val="85000"/>
                    <a:lumOff val="15000"/>
                  </a:schemeClr>
                </a:solidFill>
                <a:latin typeface="Franklin Gothic Book" panose="020B0503020102020204" pitchFamily="34" charset="0"/>
              </a:rPr>
              <a:t>The EBRD took the lead in refinancing most of the debt of </a:t>
            </a:r>
            <a:r>
              <a:rPr lang="en-GB" sz="1400" dirty="0" err="1">
                <a:solidFill>
                  <a:schemeClr val="accent6">
                    <a:lumMod val="85000"/>
                    <a:lumOff val="15000"/>
                  </a:schemeClr>
                </a:solidFill>
                <a:latin typeface="Franklin Gothic Book" panose="020B0503020102020204" pitchFamily="34" charset="0"/>
              </a:rPr>
              <a:t>Alro</a:t>
            </a:r>
            <a:r>
              <a:rPr lang="en-GB" sz="1400" dirty="0">
                <a:solidFill>
                  <a:schemeClr val="accent6">
                    <a:lumMod val="85000"/>
                    <a:lumOff val="15000"/>
                  </a:schemeClr>
                </a:solidFill>
                <a:latin typeface="Franklin Gothic Book" panose="020B0503020102020204" pitchFamily="34" charset="0"/>
              </a:rPr>
              <a:t> S.A, one of the largest industrial companies in Romania and one of the major aluminium producers in Central and Eastern Europe.</a:t>
            </a:r>
          </a:p>
          <a:p>
            <a:pPr algn="just">
              <a:lnSpc>
                <a:spcPct val="95000"/>
              </a:lnSpc>
              <a:spcAft>
                <a:spcPct val="20000"/>
              </a:spcAft>
              <a:buSzPct val="150000"/>
            </a:pPr>
            <a:r>
              <a:rPr lang="en-GB" sz="1400" dirty="0">
                <a:solidFill>
                  <a:schemeClr val="accent6">
                    <a:lumMod val="85000"/>
                    <a:lumOff val="15000"/>
                  </a:schemeClr>
                </a:solidFill>
                <a:latin typeface="Franklin Gothic Book" panose="020B0503020102020204" pitchFamily="34" charset="0"/>
              </a:rPr>
              <a:t>Owing to the global crisis, the debt structure had a destabilising effect on the company, putting it under considerable strain. This had a negative effect on the ability of the company to pursue its strategy of shifting towards higher value added products. Bringing stability to the financing structure enabled </a:t>
            </a:r>
            <a:r>
              <a:rPr lang="en-GB" sz="1400" dirty="0" err="1">
                <a:solidFill>
                  <a:schemeClr val="accent6">
                    <a:lumMod val="85000"/>
                    <a:lumOff val="15000"/>
                  </a:schemeClr>
                </a:solidFill>
                <a:latin typeface="Franklin Gothic Book" panose="020B0503020102020204" pitchFamily="34" charset="0"/>
              </a:rPr>
              <a:t>Alro</a:t>
            </a:r>
            <a:r>
              <a:rPr lang="en-GB" sz="1400" dirty="0">
                <a:solidFill>
                  <a:schemeClr val="accent6">
                    <a:lumMod val="85000"/>
                    <a:lumOff val="15000"/>
                  </a:schemeClr>
                </a:solidFill>
                <a:latin typeface="Franklin Gothic Book" panose="020B0503020102020204" pitchFamily="34" charset="0"/>
              </a:rPr>
              <a:t> to proceed with a the investment programme which focused upon improving the quality and range of its products, and which included significant energy efficiency improvement projects.  </a:t>
            </a:r>
          </a:p>
          <a:p>
            <a:pPr algn="just">
              <a:lnSpc>
                <a:spcPct val="95000"/>
              </a:lnSpc>
              <a:spcAft>
                <a:spcPct val="20000"/>
              </a:spcAft>
              <a:buSzPct val="150000"/>
            </a:pPr>
            <a:r>
              <a:rPr lang="en-GB" sz="1400" dirty="0">
                <a:solidFill>
                  <a:schemeClr val="accent6">
                    <a:lumMod val="85000"/>
                    <a:lumOff val="15000"/>
                  </a:schemeClr>
                </a:solidFill>
                <a:latin typeface="Franklin Gothic Book" panose="020B0503020102020204" pitchFamily="34" charset="0"/>
              </a:rPr>
              <a:t>The project was an important crisis response transaction with transition impact derived from improvements in energy efficiency and environmental standards as well as from the demonstration effects of a </a:t>
            </a:r>
            <a:r>
              <a:rPr lang="en-GB" sz="1400" dirty="0" err="1">
                <a:solidFill>
                  <a:schemeClr val="accent6">
                    <a:lumMod val="85000"/>
                    <a:lumOff val="15000"/>
                  </a:schemeClr>
                </a:solidFill>
                <a:latin typeface="Franklin Gothic Book" panose="020B0503020102020204" pitchFamily="34" charset="0"/>
              </a:rPr>
              <a:t>succesfull</a:t>
            </a:r>
            <a:r>
              <a:rPr lang="en-GB" sz="1400" dirty="0">
                <a:solidFill>
                  <a:schemeClr val="accent6">
                    <a:lumMod val="85000"/>
                    <a:lumOff val="15000"/>
                  </a:schemeClr>
                </a:solidFill>
                <a:latin typeface="Franklin Gothic Book" panose="020B0503020102020204" pitchFamily="34" charset="0"/>
              </a:rPr>
              <a:t> restructuring.</a:t>
            </a:r>
            <a:endParaRPr lang="en-GB" altLang="en-US" sz="1400" dirty="0">
              <a:solidFill>
                <a:schemeClr val="accent6">
                  <a:lumMod val="85000"/>
                  <a:lumOff val="15000"/>
                </a:schemeClr>
              </a:solidFill>
              <a:latin typeface="Franklin Gothic Book" panose="020B0503020102020204" pitchFamily="34" charset="0"/>
            </a:endParaRPr>
          </a:p>
        </p:txBody>
      </p:sp>
      <p:sp>
        <p:nvSpPr>
          <p:cNvPr id="32772" name="Rectangle 4"/>
          <p:cNvSpPr>
            <a:spLocks noChangeArrowheads="1"/>
          </p:cNvSpPr>
          <p:nvPr/>
        </p:nvSpPr>
        <p:spPr bwMode="auto">
          <a:xfrm>
            <a:off x="335574" y="3808413"/>
            <a:ext cx="8363926" cy="209550"/>
          </a:xfrm>
          <a:prstGeom prst="rect">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chemeClr val="bg1"/>
                </a:solidFill>
              </a:rPr>
              <a:t>Highlights</a:t>
            </a:r>
          </a:p>
        </p:txBody>
      </p:sp>
      <p:sp>
        <p:nvSpPr>
          <p:cNvPr id="32773" name="Rectangle 5"/>
          <p:cNvSpPr>
            <a:spLocks noChangeArrowheads="1"/>
          </p:cNvSpPr>
          <p:nvPr/>
        </p:nvSpPr>
        <p:spPr bwMode="auto">
          <a:xfrm>
            <a:off x="335574" y="1984376"/>
            <a:ext cx="8363926" cy="246063"/>
          </a:xfrm>
          <a:prstGeom prst="rect">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Project Summary</a:t>
            </a:r>
          </a:p>
        </p:txBody>
      </p:sp>
      <p:sp>
        <p:nvSpPr>
          <p:cNvPr id="32774" name="AutoShape 6"/>
          <p:cNvSpPr>
            <a:spLocks noChangeArrowheads="1"/>
          </p:cNvSpPr>
          <p:nvPr/>
        </p:nvSpPr>
        <p:spPr bwMode="auto">
          <a:xfrm>
            <a:off x="327270" y="2805114"/>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  Country</a:t>
            </a:r>
          </a:p>
        </p:txBody>
      </p:sp>
      <p:sp>
        <p:nvSpPr>
          <p:cNvPr id="32775" name="AutoShape 7"/>
          <p:cNvSpPr>
            <a:spLocks noChangeArrowheads="1"/>
          </p:cNvSpPr>
          <p:nvPr/>
        </p:nvSpPr>
        <p:spPr bwMode="auto">
          <a:xfrm>
            <a:off x="1319336" y="2805114"/>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rgbClr val="213795"/>
                </a:solidFill>
              </a:rPr>
              <a:t>Romania</a:t>
            </a:r>
          </a:p>
        </p:txBody>
      </p:sp>
      <p:sp>
        <p:nvSpPr>
          <p:cNvPr id="32776" name="AutoShape 8"/>
          <p:cNvSpPr>
            <a:spLocks noChangeArrowheads="1"/>
          </p:cNvSpPr>
          <p:nvPr/>
        </p:nvSpPr>
        <p:spPr bwMode="auto">
          <a:xfrm>
            <a:off x="327270" y="3303589"/>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 Sector</a:t>
            </a:r>
          </a:p>
        </p:txBody>
      </p:sp>
      <p:sp>
        <p:nvSpPr>
          <p:cNvPr id="32777" name="AutoShape 9"/>
          <p:cNvSpPr>
            <a:spLocks noChangeArrowheads="1"/>
          </p:cNvSpPr>
          <p:nvPr/>
        </p:nvSpPr>
        <p:spPr bwMode="auto">
          <a:xfrm>
            <a:off x="1319336" y="3303589"/>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rgbClr val="213795"/>
                </a:solidFill>
              </a:rPr>
              <a:t>Non-ferrous metals</a:t>
            </a:r>
          </a:p>
        </p:txBody>
      </p:sp>
      <p:sp>
        <p:nvSpPr>
          <p:cNvPr id="32778" name="AutoShape 10"/>
          <p:cNvSpPr>
            <a:spLocks noChangeArrowheads="1"/>
          </p:cNvSpPr>
          <p:nvPr/>
        </p:nvSpPr>
        <p:spPr bwMode="auto">
          <a:xfrm>
            <a:off x="3268297" y="2805114"/>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 Product</a:t>
            </a:r>
          </a:p>
        </p:txBody>
      </p:sp>
      <p:sp>
        <p:nvSpPr>
          <p:cNvPr id="32779" name="AutoShape 11"/>
          <p:cNvSpPr>
            <a:spLocks noChangeArrowheads="1"/>
          </p:cNvSpPr>
          <p:nvPr/>
        </p:nvSpPr>
        <p:spPr bwMode="auto">
          <a:xfrm>
            <a:off x="4260362" y="2805114"/>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tabLst>
                <a:tab pos="87313" algn="l"/>
              </a:tabLst>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tabLst>
                <a:tab pos="87313" algn="l"/>
              </a:tabLs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tabLst>
                <a:tab pos="87313" algn="l"/>
              </a:tabLst>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rgbClr val="213795"/>
                </a:solidFill>
              </a:rPr>
              <a:t>Syndicated Loan </a:t>
            </a:r>
          </a:p>
        </p:txBody>
      </p:sp>
      <p:sp>
        <p:nvSpPr>
          <p:cNvPr id="32780" name="AutoShape 12"/>
          <p:cNvSpPr>
            <a:spLocks noChangeArrowheads="1"/>
          </p:cNvSpPr>
          <p:nvPr/>
        </p:nvSpPr>
        <p:spPr bwMode="auto">
          <a:xfrm>
            <a:off x="3268297" y="3303589"/>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 Amount</a:t>
            </a:r>
          </a:p>
        </p:txBody>
      </p:sp>
      <p:sp>
        <p:nvSpPr>
          <p:cNvPr id="32781" name="AutoShape 13"/>
          <p:cNvSpPr>
            <a:spLocks noChangeArrowheads="1"/>
          </p:cNvSpPr>
          <p:nvPr/>
        </p:nvSpPr>
        <p:spPr bwMode="auto">
          <a:xfrm>
            <a:off x="4260362" y="3303589"/>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rgbClr val="213795"/>
                </a:solidFill>
              </a:rPr>
              <a:t>USD </a:t>
            </a:r>
            <a:r>
              <a:rPr lang="en-GB" altLang="en-US" sz="1200" dirty="0" smtClean="0">
                <a:solidFill>
                  <a:srgbClr val="213795"/>
                </a:solidFill>
              </a:rPr>
              <a:t>180 million </a:t>
            </a:r>
            <a:endParaRPr lang="en-GB" altLang="en-US" sz="1200" dirty="0">
              <a:solidFill>
                <a:srgbClr val="213795"/>
              </a:solidFill>
            </a:endParaRPr>
          </a:p>
        </p:txBody>
      </p:sp>
      <p:sp>
        <p:nvSpPr>
          <p:cNvPr id="32782" name="AutoShape 14"/>
          <p:cNvSpPr>
            <a:spLocks noChangeArrowheads="1"/>
          </p:cNvSpPr>
          <p:nvPr/>
        </p:nvSpPr>
        <p:spPr bwMode="auto">
          <a:xfrm>
            <a:off x="327270" y="2309814"/>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Client</a:t>
            </a:r>
          </a:p>
        </p:txBody>
      </p:sp>
      <p:sp>
        <p:nvSpPr>
          <p:cNvPr id="32783" name="AutoShape 15"/>
          <p:cNvSpPr>
            <a:spLocks noChangeArrowheads="1"/>
          </p:cNvSpPr>
          <p:nvPr/>
        </p:nvSpPr>
        <p:spPr bwMode="auto">
          <a:xfrm>
            <a:off x="1319336" y="2309814"/>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rgbClr val="213795"/>
                </a:solidFill>
              </a:rPr>
              <a:t>Alro</a:t>
            </a:r>
          </a:p>
        </p:txBody>
      </p:sp>
      <p:sp>
        <p:nvSpPr>
          <p:cNvPr id="32784" name="AutoShape 16"/>
          <p:cNvSpPr>
            <a:spLocks noChangeArrowheads="1"/>
          </p:cNvSpPr>
          <p:nvPr/>
        </p:nvSpPr>
        <p:spPr bwMode="auto">
          <a:xfrm>
            <a:off x="3268297" y="2309814"/>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Signed in</a:t>
            </a:r>
          </a:p>
        </p:txBody>
      </p:sp>
      <p:sp>
        <p:nvSpPr>
          <p:cNvPr id="32785" name="AutoShape 17"/>
          <p:cNvSpPr>
            <a:spLocks noChangeArrowheads="1"/>
          </p:cNvSpPr>
          <p:nvPr/>
        </p:nvSpPr>
        <p:spPr bwMode="auto">
          <a:xfrm>
            <a:off x="4260362" y="2309814"/>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tabLst>
                <a:tab pos="87313" algn="l"/>
              </a:tabLst>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tabLst>
                <a:tab pos="87313" algn="l"/>
              </a:tabLs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tabLst>
                <a:tab pos="87313" algn="l"/>
              </a:tabLst>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rgbClr val="213795"/>
                </a:solidFill>
              </a:rPr>
              <a:t>2010</a:t>
            </a:r>
          </a:p>
        </p:txBody>
      </p:sp>
      <p:pic>
        <p:nvPicPr>
          <p:cNvPr id="32786" name="Picture 18" descr="Alro | Alr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7854" y="2809875"/>
            <a:ext cx="13012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txBox="1">
            <a:spLocks/>
          </p:cNvSpPr>
          <p:nvPr/>
        </p:nvSpPr>
        <p:spPr>
          <a:xfrm>
            <a:off x="720725" y="-1"/>
            <a:ext cx="5903913" cy="1080000"/>
          </a:xfrm>
          <a:prstGeom prst="rect">
            <a:avLst/>
          </a:prstGeom>
        </p:spPr>
        <p:txBody>
          <a:bodyPr vert="horz" lIns="0" tIns="0" rIns="0" bIns="0" rtlCol="0" anchor="ctr">
            <a:normAutofit/>
          </a:bodyPr>
          <a:lst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a:defRPr/>
            </a:pPr>
            <a:r>
              <a:rPr lang="en-US" altLang="en-US" dirty="0" err="1" smtClean="0"/>
              <a:t>Alro</a:t>
            </a:r>
            <a:r>
              <a:rPr lang="en-US" altLang="en-US" dirty="0" smtClean="0"/>
              <a:t> </a:t>
            </a:r>
            <a:r>
              <a:rPr lang="en-US" altLang="en-US" dirty="0" err="1" smtClean="0"/>
              <a:t>Slatina</a:t>
            </a:r>
            <a:r>
              <a:rPr lang="en-US" altLang="en-US" dirty="0" smtClean="0"/>
              <a:t> </a:t>
            </a:r>
            <a:endParaRPr lang="en-GB" dirty="0"/>
          </a:p>
        </p:txBody>
      </p:sp>
      <p:sp>
        <p:nvSpPr>
          <p:cNvPr id="27" name="Slide Number Placeholder 6"/>
          <p:cNvSpPr txBox="1">
            <a:spLocks/>
          </p:cNvSpPr>
          <p:nvPr/>
        </p:nvSpPr>
        <p:spPr>
          <a:xfrm>
            <a:off x="8279567" y="6480000"/>
            <a:ext cx="360002"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z="800" smtClean="0">
                <a:solidFill>
                  <a:schemeClr val="accent1"/>
                </a:solidFill>
                <a:latin typeface="Franklin Gothic Book" panose="020B0503020102020204" pitchFamily="34" charset="0"/>
              </a:rPr>
              <a:pPr/>
              <a:t>25</a:t>
            </a:fld>
            <a:endParaRPr lang="en-GB" sz="800" dirty="0">
              <a:solidFill>
                <a:schemeClr val="accent1"/>
              </a:solidFill>
              <a:latin typeface="Franklin Gothic Book" panose="020B0503020102020204" pitchFamily="34" charset="0"/>
            </a:endParaRPr>
          </a:p>
        </p:txBody>
      </p:sp>
      <p:grpSp>
        <p:nvGrpSpPr>
          <p:cNvPr id="21" name="Group 20"/>
          <p:cNvGrpSpPr/>
          <p:nvPr/>
        </p:nvGrpSpPr>
        <p:grpSpPr>
          <a:xfrm>
            <a:off x="0" y="1079500"/>
            <a:ext cx="9144000" cy="583782"/>
            <a:chOff x="0" y="1079500"/>
            <a:chExt cx="9144000" cy="583782"/>
          </a:xfrm>
        </p:grpSpPr>
        <p:grpSp>
          <p:nvGrpSpPr>
            <p:cNvPr id="22" name="Group 21"/>
            <p:cNvGrpSpPr/>
            <p:nvPr/>
          </p:nvGrpSpPr>
          <p:grpSpPr>
            <a:xfrm>
              <a:off x="0" y="1079500"/>
              <a:ext cx="9137079" cy="549525"/>
              <a:chOff x="0" y="1079500"/>
              <a:chExt cx="9137079" cy="549525"/>
            </a:xfrm>
          </p:grpSpPr>
          <p:sp>
            <p:nvSpPr>
              <p:cNvPr id="25"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EBRD’s activities</a:t>
                </a:r>
                <a:endParaRPr lang="en-GB" dirty="0">
                  <a:latin typeface="Franklin Gothic Book"/>
                </a:endParaRPr>
              </a:p>
            </p:txBody>
          </p:sp>
          <p:sp>
            <p:nvSpPr>
              <p:cNvPr id="26"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29"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Financing instruments</a:t>
                </a:r>
              </a:p>
            </p:txBody>
          </p:sp>
          <p:sp>
            <p:nvSpPr>
              <p:cNvPr id="30"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31" name="Rounded Rectangle 53"/>
              <p:cNvSpPr/>
              <p:nvPr/>
            </p:nvSpPr>
            <p:spPr bwMode="auto">
              <a:xfrm>
                <a:off x="7337079" y="1079500"/>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Selected Investments</a:t>
                </a:r>
              </a:p>
            </p:txBody>
          </p:sp>
        </p:grpSp>
        <p:sp>
          <p:nvSpPr>
            <p:cNvPr id="23" name="Rectangle 22"/>
            <p:cNvSpPr/>
            <p:nvPr userDrawn="1"/>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32" name="Date Placeholder 28671"/>
          <p:cNvSpPr txBox="1">
            <a:spLocks/>
          </p:cNvSpPr>
          <p:nvPr/>
        </p:nvSpPr>
        <p:spPr>
          <a:xfrm>
            <a:off x="719136" y="6480000"/>
            <a:ext cx="1871664"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E0D265A9-ECD5-7B4E-9199-E237B318164C}" type="datetime3">
              <a:rPr lang="en-GB" sz="800">
                <a:solidFill>
                  <a:schemeClr val="accent1"/>
                </a:solidFill>
                <a:latin typeface="Franklin Gothic Book" panose="020B0503020102020204" pitchFamily="34" charset="0"/>
                <a:cs typeface="Franklin Gothic Book"/>
              </a:rPr>
              <a:pPr/>
              <a:t>24 May, 2016</a:t>
            </a:fld>
            <a:endParaRPr lang="en-GB" sz="800" dirty="0">
              <a:solidFill>
                <a:schemeClr val="accent1"/>
              </a:solidFill>
              <a:latin typeface="Franklin Gothic Book" panose="020B0503020102020204" pitchFamily="34" charset="0"/>
              <a:cs typeface="Franklin Gothic Book"/>
            </a:endParaRPr>
          </a:p>
        </p:txBody>
      </p:sp>
    </p:spTree>
    <p:extLst>
      <p:ext uri="{BB962C8B-B14F-4D97-AF65-F5344CB8AC3E}">
        <p14:creationId xmlns:p14="http://schemas.microsoft.com/office/powerpoint/2010/main" val="726210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defTabSz="911225"/>
            <a:r>
              <a:rPr lang="en-GB" altLang="en-US" dirty="0" smtClean="0">
                <a:ea typeface="ＭＳ Ｐゴシック" pitchFamily="34" charset="-128"/>
              </a:rPr>
              <a:t>Energobit ESCO – energy efficiency</a:t>
            </a:r>
            <a:endParaRPr lang="en-GB" altLang="en-US" b="0" i="1" dirty="0" smtClean="0">
              <a:ea typeface="ＭＳ Ｐゴシック" pitchFamily="34" charset="-128"/>
            </a:endParaRPr>
          </a:p>
        </p:txBody>
      </p:sp>
      <p:sp>
        <p:nvSpPr>
          <p:cNvPr id="36867" name="Rectangle 3"/>
          <p:cNvSpPr txBox="1">
            <a:spLocks noChangeArrowheads="1"/>
          </p:cNvSpPr>
          <p:nvPr/>
        </p:nvSpPr>
        <p:spPr bwMode="auto">
          <a:xfrm>
            <a:off x="310174" y="4114801"/>
            <a:ext cx="8173426" cy="23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55600" indent="-355600"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marL="0" lvl="0" indent="0" algn="just" eaLnBrk="1" hangingPunct="1">
              <a:lnSpc>
                <a:spcPct val="100000"/>
              </a:lnSpc>
              <a:spcBef>
                <a:spcPts val="600"/>
              </a:spcBef>
            </a:pPr>
            <a:r>
              <a:rPr lang="en-GB" altLang="en-US" sz="1400" b="0" dirty="0" smtClean="0">
                <a:solidFill>
                  <a:schemeClr val="accent6">
                    <a:lumMod val="85000"/>
                    <a:lumOff val="15000"/>
                  </a:schemeClr>
                </a:solidFill>
                <a:latin typeface="Franklin Gothic Book"/>
                <a:ea typeface="Franklin Gothic Book"/>
                <a:cs typeface="Franklin Gothic Book"/>
              </a:rPr>
              <a:t>Energobit ESCO is a wholly owned subsidiary of </a:t>
            </a:r>
            <a:r>
              <a:rPr lang="en-GB" altLang="en-US" sz="1400" b="0" dirty="0">
                <a:solidFill>
                  <a:schemeClr val="accent6">
                    <a:lumMod val="85000"/>
                    <a:lumOff val="15000"/>
                  </a:schemeClr>
                </a:solidFill>
                <a:latin typeface="Franklin Gothic Book"/>
                <a:ea typeface="Franklin Gothic Book"/>
                <a:cs typeface="Franklin Gothic Book"/>
              </a:rPr>
              <a:t>Energobit SA, Romania’s largest electrical engineering group with over 20 years’ experience in electrical installation and engineering and more recently in renewable energy and energy efficiency</a:t>
            </a:r>
            <a:endParaRPr lang="en-GB" altLang="en-US" sz="1400" b="0" dirty="0" smtClean="0">
              <a:solidFill>
                <a:schemeClr val="accent6">
                  <a:lumMod val="85000"/>
                  <a:lumOff val="15000"/>
                </a:schemeClr>
              </a:solidFill>
              <a:latin typeface="Franklin Gothic Book"/>
              <a:ea typeface="Franklin Gothic Book"/>
              <a:cs typeface="Franklin Gothic Book"/>
            </a:endParaRPr>
          </a:p>
          <a:p>
            <a:pPr marL="0" lvl="0" indent="0" algn="just" eaLnBrk="1" hangingPunct="1">
              <a:lnSpc>
                <a:spcPct val="100000"/>
              </a:lnSpc>
              <a:spcBef>
                <a:spcPts val="600"/>
              </a:spcBef>
            </a:pPr>
            <a:r>
              <a:rPr lang="en-GB" altLang="en-US" sz="1400" b="0" dirty="0" smtClean="0">
                <a:solidFill>
                  <a:schemeClr val="accent6">
                    <a:lumMod val="85000"/>
                    <a:lumOff val="15000"/>
                  </a:schemeClr>
                </a:solidFill>
                <a:latin typeface="Franklin Gothic Book"/>
                <a:ea typeface="Franklin Gothic Book"/>
                <a:cs typeface="Franklin Gothic Book"/>
              </a:rPr>
              <a:t>The EBRD loan was meant to finance </a:t>
            </a:r>
            <a:r>
              <a:rPr lang="en-GB" altLang="en-US" sz="1400" b="0" dirty="0">
                <a:solidFill>
                  <a:schemeClr val="accent6">
                    <a:lumMod val="85000"/>
                    <a:lumOff val="15000"/>
                  </a:schemeClr>
                </a:solidFill>
                <a:latin typeface="Franklin Gothic Book"/>
                <a:ea typeface="Franklin Gothic Book"/>
                <a:cs typeface="Franklin Gothic Book"/>
              </a:rPr>
              <a:t>(</a:t>
            </a:r>
            <a:r>
              <a:rPr lang="en-GB" altLang="en-US" sz="1400" b="0" dirty="0" err="1">
                <a:solidFill>
                  <a:schemeClr val="accent6">
                    <a:lumMod val="85000"/>
                    <a:lumOff val="15000"/>
                  </a:schemeClr>
                </a:solidFill>
                <a:latin typeface="Franklin Gothic Book"/>
                <a:ea typeface="Franklin Gothic Book"/>
                <a:cs typeface="Franklin Gothic Book"/>
              </a:rPr>
              <a:t>i</a:t>
            </a:r>
            <a:r>
              <a:rPr lang="en-GB" altLang="en-US" sz="1400" b="0" dirty="0">
                <a:solidFill>
                  <a:schemeClr val="accent6">
                    <a:lumMod val="85000"/>
                    <a:lumOff val="15000"/>
                  </a:schemeClr>
                </a:solidFill>
                <a:latin typeface="Franklin Gothic Book"/>
                <a:ea typeface="Franklin Gothic Book"/>
                <a:cs typeface="Franklin Gothic Book"/>
              </a:rPr>
              <a:t>) the design and implementation of energy savings projects, (ii) combined heat and power (“CHP”) generation, and (iii) energy efficient </a:t>
            </a:r>
            <a:r>
              <a:rPr lang="en-GB" altLang="en-US" sz="1400" b="0" dirty="0" smtClean="0">
                <a:solidFill>
                  <a:schemeClr val="accent6">
                    <a:lumMod val="85000"/>
                    <a:lumOff val="15000"/>
                  </a:schemeClr>
                </a:solidFill>
                <a:latin typeface="Franklin Gothic Book"/>
                <a:ea typeface="Franklin Gothic Book"/>
                <a:cs typeface="Franklin Gothic Book"/>
              </a:rPr>
              <a:t>lighting. </a:t>
            </a:r>
          </a:p>
          <a:p>
            <a:pPr marL="0" lvl="0" indent="0" algn="just" eaLnBrk="1" hangingPunct="1">
              <a:lnSpc>
                <a:spcPct val="100000"/>
              </a:lnSpc>
              <a:spcBef>
                <a:spcPts val="600"/>
              </a:spcBef>
            </a:pPr>
            <a:r>
              <a:rPr lang="en-GB" altLang="en-US" sz="1400" b="0" dirty="0" smtClean="0">
                <a:solidFill>
                  <a:schemeClr val="accent6">
                    <a:lumMod val="85000"/>
                    <a:lumOff val="15000"/>
                  </a:schemeClr>
                </a:solidFill>
                <a:latin typeface="Franklin Gothic Book"/>
                <a:ea typeface="Franklin Gothic Book"/>
                <a:cs typeface="Franklin Gothic Book"/>
              </a:rPr>
              <a:t>Energobit ESCO targets mainly </a:t>
            </a:r>
            <a:r>
              <a:rPr lang="en-GB" altLang="en-US" sz="1400" b="0" dirty="0">
                <a:solidFill>
                  <a:schemeClr val="accent6">
                    <a:lumMod val="85000"/>
                    <a:lumOff val="15000"/>
                  </a:schemeClr>
                </a:solidFill>
                <a:latin typeface="Franklin Gothic Book"/>
                <a:ea typeface="Franklin Gothic Book"/>
                <a:cs typeface="Franklin Gothic Book"/>
              </a:rPr>
              <a:t>the municipal </a:t>
            </a:r>
            <a:r>
              <a:rPr lang="en-GB" altLang="en-US" sz="1400" b="0" dirty="0" smtClean="0">
                <a:solidFill>
                  <a:schemeClr val="accent6">
                    <a:lumMod val="85000"/>
                    <a:lumOff val="15000"/>
                  </a:schemeClr>
                </a:solidFill>
                <a:latin typeface="Franklin Gothic Book"/>
                <a:ea typeface="Franklin Gothic Book"/>
                <a:cs typeface="Franklin Gothic Book"/>
              </a:rPr>
              <a:t>sector, where Energobit SA has established relationships, but </a:t>
            </a:r>
            <a:r>
              <a:rPr lang="en-GB" altLang="en-US" sz="1400" b="0" dirty="0">
                <a:solidFill>
                  <a:schemeClr val="accent6">
                    <a:lumMod val="85000"/>
                    <a:lumOff val="15000"/>
                  </a:schemeClr>
                </a:solidFill>
                <a:latin typeface="Franklin Gothic Book"/>
                <a:ea typeface="Franklin Gothic Book"/>
                <a:cs typeface="Franklin Gothic Book"/>
              </a:rPr>
              <a:t>also the private sector, for small scale energy service projects for industrial clients</a:t>
            </a:r>
            <a:r>
              <a:rPr lang="en-GB" altLang="en-US" sz="1400" b="0" dirty="0" smtClean="0">
                <a:solidFill>
                  <a:schemeClr val="accent6">
                    <a:lumMod val="85000"/>
                    <a:lumOff val="15000"/>
                  </a:schemeClr>
                </a:solidFill>
                <a:latin typeface="Franklin Gothic Book"/>
                <a:ea typeface="Franklin Gothic Book"/>
                <a:cs typeface="Franklin Gothic Book"/>
              </a:rPr>
              <a:t>.</a:t>
            </a:r>
            <a:endParaRPr lang="en-GB" altLang="en-US" sz="1400" b="0" dirty="0">
              <a:solidFill>
                <a:schemeClr val="accent6">
                  <a:lumMod val="85000"/>
                  <a:lumOff val="15000"/>
                </a:schemeClr>
              </a:solidFill>
              <a:latin typeface="Franklin Gothic Book"/>
              <a:ea typeface="Franklin Gothic Book"/>
              <a:cs typeface="Franklin Gothic Book"/>
            </a:endParaRPr>
          </a:p>
          <a:p>
            <a:pPr eaLnBrk="1" hangingPunct="1">
              <a:lnSpc>
                <a:spcPct val="95000"/>
              </a:lnSpc>
              <a:spcAft>
                <a:spcPct val="20000"/>
              </a:spcAft>
              <a:buSzPct val="150000"/>
              <a:buFontTx/>
              <a:buChar char="•"/>
            </a:pPr>
            <a:endParaRPr lang="en-GB" altLang="en-US" sz="1400" b="0" dirty="0"/>
          </a:p>
          <a:p>
            <a:pPr eaLnBrk="1" hangingPunct="1">
              <a:lnSpc>
                <a:spcPct val="95000"/>
              </a:lnSpc>
              <a:spcAft>
                <a:spcPct val="20000"/>
              </a:spcAft>
              <a:buSzPct val="150000"/>
              <a:buFontTx/>
              <a:buChar char="•"/>
            </a:pPr>
            <a:endParaRPr lang="en-GB" altLang="en-US" sz="1400" b="0" dirty="0"/>
          </a:p>
          <a:p>
            <a:pPr eaLnBrk="1" hangingPunct="1">
              <a:lnSpc>
                <a:spcPct val="95000"/>
              </a:lnSpc>
              <a:spcAft>
                <a:spcPct val="20000"/>
              </a:spcAft>
              <a:buSzPct val="150000"/>
              <a:buFontTx/>
              <a:buChar char="•"/>
            </a:pPr>
            <a:endParaRPr lang="en-GB" altLang="en-US" sz="1400" b="0" dirty="0"/>
          </a:p>
        </p:txBody>
      </p:sp>
      <p:sp>
        <p:nvSpPr>
          <p:cNvPr id="36868" name="Rectangle 4"/>
          <p:cNvSpPr>
            <a:spLocks noChangeArrowheads="1"/>
          </p:cNvSpPr>
          <p:nvPr/>
        </p:nvSpPr>
        <p:spPr bwMode="auto">
          <a:xfrm>
            <a:off x="310174" y="3808413"/>
            <a:ext cx="8338526" cy="209550"/>
          </a:xfrm>
          <a:prstGeom prst="rect">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Highlights</a:t>
            </a:r>
          </a:p>
        </p:txBody>
      </p:sp>
      <p:sp>
        <p:nvSpPr>
          <p:cNvPr id="36869" name="Rectangle 5"/>
          <p:cNvSpPr>
            <a:spLocks noChangeArrowheads="1"/>
          </p:cNvSpPr>
          <p:nvPr/>
        </p:nvSpPr>
        <p:spPr bwMode="auto">
          <a:xfrm>
            <a:off x="310174" y="1984376"/>
            <a:ext cx="8338526" cy="246063"/>
          </a:xfrm>
          <a:prstGeom prst="rect">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Project Summary</a:t>
            </a:r>
          </a:p>
        </p:txBody>
      </p:sp>
      <p:sp>
        <p:nvSpPr>
          <p:cNvPr id="36870" name="AutoShape 6"/>
          <p:cNvSpPr>
            <a:spLocks noChangeArrowheads="1"/>
          </p:cNvSpPr>
          <p:nvPr/>
        </p:nvSpPr>
        <p:spPr bwMode="auto">
          <a:xfrm>
            <a:off x="314570" y="2805114"/>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  Country</a:t>
            </a:r>
          </a:p>
        </p:txBody>
      </p:sp>
      <p:sp>
        <p:nvSpPr>
          <p:cNvPr id="36871" name="AutoShape 7"/>
          <p:cNvSpPr>
            <a:spLocks noChangeArrowheads="1"/>
          </p:cNvSpPr>
          <p:nvPr/>
        </p:nvSpPr>
        <p:spPr bwMode="auto">
          <a:xfrm>
            <a:off x="1319336" y="2805114"/>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US" altLang="en-US" sz="1200">
                <a:solidFill>
                  <a:srgbClr val="213795"/>
                </a:solidFill>
              </a:rPr>
              <a:t>Romania</a:t>
            </a:r>
          </a:p>
        </p:txBody>
      </p:sp>
      <p:sp>
        <p:nvSpPr>
          <p:cNvPr id="36872" name="AutoShape 8"/>
          <p:cNvSpPr>
            <a:spLocks noChangeArrowheads="1"/>
          </p:cNvSpPr>
          <p:nvPr/>
        </p:nvSpPr>
        <p:spPr bwMode="auto">
          <a:xfrm>
            <a:off x="314570" y="3303589"/>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 Sector</a:t>
            </a:r>
          </a:p>
        </p:txBody>
      </p:sp>
      <p:sp>
        <p:nvSpPr>
          <p:cNvPr id="36873" name="AutoShape 9"/>
          <p:cNvSpPr>
            <a:spLocks noChangeArrowheads="1"/>
          </p:cNvSpPr>
          <p:nvPr/>
        </p:nvSpPr>
        <p:spPr bwMode="auto">
          <a:xfrm>
            <a:off x="1319336" y="3303589"/>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US" altLang="en-US" sz="1200" dirty="0" smtClean="0">
                <a:solidFill>
                  <a:srgbClr val="213795"/>
                </a:solidFill>
              </a:rPr>
              <a:t>Energy Services</a:t>
            </a:r>
            <a:endParaRPr lang="en-US" altLang="en-US" sz="1200" dirty="0">
              <a:solidFill>
                <a:srgbClr val="213795"/>
              </a:solidFill>
            </a:endParaRPr>
          </a:p>
        </p:txBody>
      </p:sp>
      <p:sp>
        <p:nvSpPr>
          <p:cNvPr id="36874" name="AutoShape 10"/>
          <p:cNvSpPr>
            <a:spLocks noChangeArrowheads="1"/>
          </p:cNvSpPr>
          <p:nvPr/>
        </p:nvSpPr>
        <p:spPr bwMode="auto">
          <a:xfrm>
            <a:off x="3268297" y="2805114"/>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 Product</a:t>
            </a:r>
          </a:p>
        </p:txBody>
      </p:sp>
      <p:sp>
        <p:nvSpPr>
          <p:cNvPr id="36875" name="AutoShape 11"/>
          <p:cNvSpPr>
            <a:spLocks noChangeArrowheads="1"/>
          </p:cNvSpPr>
          <p:nvPr/>
        </p:nvSpPr>
        <p:spPr bwMode="auto">
          <a:xfrm>
            <a:off x="4260362" y="2805114"/>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tabLst>
                <a:tab pos="87313" algn="l"/>
              </a:tabLst>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tabLst>
                <a:tab pos="87313" algn="l"/>
              </a:tabLs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tabLst>
                <a:tab pos="87313" algn="l"/>
              </a:tabLst>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smtClean="0">
                <a:solidFill>
                  <a:srgbClr val="213795"/>
                </a:solidFill>
              </a:rPr>
              <a:t>Corporate loan</a:t>
            </a:r>
            <a:endParaRPr lang="en-GB" altLang="en-US" sz="1200" dirty="0">
              <a:solidFill>
                <a:srgbClr val="213795"/>
              </a:solidFill>
            </a:endParaRPr>
          </a:p>
        </p:txBody>
      </p:sp>
      <p:sp>
        <p:nvSpPr>
          <p:cNvPr id="36876" name="AutoShape 12"/>
          <p:cNvSpPr>
            <a:spLocks noChangeArrowheads="1"/>
          </p:cNvSpPr>
          <p:nvPr/>
        </p:nvSpPr>
        <p:spPr bwMode="auto">
          <a:xfrm>
            <a:off x="3268297" y="3303589"/>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 Amount</a:t>
            </a:r>
          </a:p>
        </p:txBody>
      </p:sp>
      <p:sp>
        <p:nvSpPr>
          <p:cNvPr id="36877" name="AutoShape 13"/>
          <p:cNvSpPr>
            <a:spLocks noChangeArrowheads="1"/>
          </p:cNvSpPr>
          <p:nvPr/>
        </p:nvSpPr>
        <p:spPr bwMode="auto">
          <a:xfrm>
            <a:off x="4260362" y="3303589"/>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rgbClr val="213795"/>
                </a:solidFill>
              </a:rPr>
              <a:t> EUR </a:t>
            </a:r>
            <a:r>
              <a:rPr lang="en-GB" altLang="en-US" sz="1200" dirty="0" smtClean="0">
                <a:solidFill>
                  <a:srgbClr val="213795"/>
                </a:solidFill>
              </a:rPr>
              <a:t>10 million</a:t>
            </a:r>
            <a:endParaRPr lang="en-GB" altLang="en-US" sz="1200" dirty="0">
              <a:solidFill>
                <a:srgbClr val="213795"/>
              </a:solidFill>
            </a:endParaRPr>
          </a:p>
        </p:txBody>
      </p:sp>
      <p:sp>
        <p:nvSpPr>
          <p:cNvPr id="36878" name="AutoShape 14"/>
          <p:cNvSpPr>
            <a:spLocks noChangeArrowheads="1"/>
          </p:cNvSpPr>
          <p:nvPr/>
        </p:nvSpPr>
        <p:spPr bwMode="auto">
          <a:xfrm>
            <a:off x="314570" y="2309814"/>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Client</a:t>
            </a:r>
          </a:p>
        </p:txBody>
      </p:sp>
      <p:sp>
        <p:nvSpPr>
          <p:cNvPr id="36879" name="AutoShape 15"/>
          <p:cNvSpPr>
            <a:spLocks noChangeArrowheads="1"/>
          </p:cNvSpPr>
          <p:nvPr/>
        </p:nvSpPr>
        <p:spPr bwMode="auto">
          <a:xfrm>
            <a:off x="1319336" y="2309814"/>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US" altLang="en-US" sz="1200" dirty="0" smtClean="0">
                <a:solidFill>
                  <a:srgbClr val="213795"/>
                </a:solidFill>
              </a:rPr>
              <a:t>Energobit ESCO</a:t>
            </a:r>
            <a:endParaRPr lang="en-US" altLang="en-US" sz="1200" dirty="0">
              <a:solidFill>
                <a:srgbClr val="213795"/>
              </a:solidFill>
            </a:endParaRPr>
          </a:p>
        </p:txBody>
      </p:sp>
      <p:sp>
        <p:nvSpPr>
          <p:cNvPr id="36880" name="AutoShape 16"/>
          <p:cNvSpPr>
            <a:spLocks noChangeArrowheads="1"/>
          </p:cNvSpPr>
          <p:nvPr/>
        </p:nvSpPr>
        <p:spPr bwMode="auto">
          <a:xfrm>
            <a:off x="3268297" y="2309814"/>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Signed in</a:t>
            </a:r>
          </a:p>
        </p:txBody>
      </p:sp>
      <p:sp>
        <p:nvSpPr>
          <p:cNvPr id="36881" name="AutoShape 17"/>
          <p:cNvSpPr>
            <a:spLocks noChangeArrowheads="1"/>
          </p:cNvSpPr>
          <p:nvPr/>
        </p:nvSpPr>
        <p:spPr bwMode="auto">
          <a:xfrm>
            <a:off x="4260362" y="2309814"/>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tabLst>
                <a:tab pos="87313" algn="l"/>
              </a:tabLst>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tabLst>
                <a:tab pos="87313" algn="l"/>
              </a:tabLs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tabLst>
                <a:tab pos="87313" algn="l"/>
              </a:tabLst>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9pPr>
          </a:lstStyle>
          <a:p>
            <a:pPr>
              <a:lnSpc>
                <a:spcPct val="100000"/>
              </a:lnSpc>
              <a:spcBef>
                <a:spcPct val="0"/>
              </a:spcBef>
            </a:pPr>
            <a:r>
              <a:rPr lang="en-US" altLang="en-US" sz="1200" dirty="0" smtClean="0">
                <a:solidFill>
                  <a:srgbClr val="213795"/>
                </a:solidFill>
              </a:rPr>
              <a:t>2011</a:t>
            </a:r>
            <a:endParaRPr lang="en-US" altLang="en-US" sz="1200" dirty="0">
              <a:solidFill>
                <a:srgbClr val="213795"/>
              </a:solidFill>
            </a:endParaRPr>
          </a:p>
        </p:txBody>
      </p:sp>
      <p:pic>
        <p:nvPicPr>
          <p:cNvPr id="4098" name="Picture 2" descr="http://www.energobit.com/usr_uploads/imagini_categorii/ico_energobitesco.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0816" y="2289176"/>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p:nvSpPr>
        <p:spPr>
          <a:xfrm>
            <a:off x="8279567" y="6480000"/>
            <a:ext cx="360002"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z="800" smtClean="0">
                <a:solidFill>
                  <a:schemeClr val="accent1"/>
                </a:solidFill>
                <a:latin typeface="Franklin Gothic Book" panose="020B0503020102020204" pitchFamily="34" charset="0"/>
              </a:rPr>
              <a:pPr/>
              <a:t>26</a:t>
            </a:fld>
            <a:endParaRPr lang="en-GB" sz="800" dirty="0">
              <a:solidFill>
                <a:schemeClr val="accent1"/>
              </a:solidFill>
              <a:latin typeface="Franklin Gothic Book" panose="020B0503020102020204" pitchFamily="34" charset="0"/>
            </a:endParaRPr>
          </a:p>
        </p:txBody>
      </p:sp>
      <p:grpSp>
        <p:nvGrpSpPr>
          <p:cNvPr id="22" name="Group 21"/>
          <p:cNvGrpSpPr/>
          <p:nvPr/>
        </p:nvGrpSpPr>
        <p:grpSpPr>
          <a:xfrm>
            <a:off x="0" y="1079500"/>
            <a:ext cx="9144000" cy="583782"/>
            <a:chOff x="0" y="1079500"/>
            <a:chExt cx="9144000" cy="583782"/>
          </a:xfrm>
        </p:grpSpPr>
        <p:grpSp>
          <p:nvGrpSpPr>
            <p:cNvPr id="23" name="Group 22"/>
            <p:cNvGrpSpPr/>
            <p:nvPr/>
          </p:nvGrpSpPr>
          <p:grpSpPr>
            <a:xfrm>
              <a:off x="0" y="1079500"/>
              <a:ext cx="9137079" cy="549525"/>
              <a:chOff x="0" y="1079500"/>
              <a:chExt cx="9137079" cy="549525"/>
            </a:xfrm>
          </p:grpSpPr>
          <p:sp>
            <p:nvSpPr>
              <p:cNvPr id="25"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EBRD’s activities</a:t>
                </a:r>
                <a:endParaRPr lang="en-GB" dirty="0">
                  <a:latin typeface="Franklin Gothic Book"/>
                </a:endParaRPr>
              </a:p>
            </p:txBody>
          </p:sp>
          <p:sp>
            <p:nvSpPr>
              <p:cNvPr id="26"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27"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Financing instruments</a:t>
                </a:r>
              </a:p>
            </p:txBody>
          </p:sp>
          <p:sp>
            <p:nvSpPr>
              <p:cNvPr id="28"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29" name="Rounded Rectangle 53"/>
              <p:cNvSpPr/>
              <p:nvPr/>
            </p:nvSpPr>
            <p:spPr bwMode="auto">
              <a:xfrm>
                <a:off x="7337079" y="1079500"/>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Selected Investments</a:t>
                </a:r>
              </a:p>
            </p:txBody>
          </p:sp>
        </p:grpSp>
        <p:sp>
          <p:nvSpPr>
            <p:cNvPr id="24" name="Rectangle 23"/>
            <p:cNvSpPr/>
            <p:nvPr userDrawn="1"/>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30" name="Date Placeholder 28671"/>
          <p:cNvSpPr txBox="1">
            <a:spLocks/>
          </p:cNvSpPr>
          <p:nvPr/>
        </p:nvSpPr>
        <p:spPr>
          <a:xfrm>
            <a:off x="719136" y="6480000"/>
            <a:ext cx="1871664"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E0D265A9-ECD5-7B4E-9199-E237B318164C}" type="datetime3">
              <a:rPr lang="en-GB" sz="800">
                <a:solidFill>
                  <a:schemeClr val="accent1"/>
                </a:solidFill>
                <a:latin typeface="Franklin Gothic Book" panose="020B0503020102020204" pitchFamily="34" charset="0"/>
                <a:cs typeface="Franklin Gothic Book"/>
              </a:rPr>
              <a:pPr/>
              <a:t>24 May, 2016</a:t>
            </a:fld>
            <a:endParaRPr lang="en-GB" sz="800" dirty="0">
              <a:solidFill>
                <a:schemeClr val="accent1"/>
              </a:solidFill>
              <a:latin typeface="Franklin Gothic Book" panose="020B0503020102020204" pitchFamily="34" charset="0"/>
              <a:cs typeface="Franklin Gothic Book"/>
            </a:endParaRPr>
          </a:p>
        </p:txBody>
      </p:sp>
    </p:spTree>
    <p:extLst>
      <p:ext uri="{BB962C8B-B14F-4D97-AF65-F5344CB8AC3E}">
        <p14:creationId xmlns:p14="http://schemas.microsoft.com/office/powerpoint/2010/main" val="739648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defTabSz="911225"/>
            <a:r>
              <a:rPr lang="en-GB" altLang="en-US" dirty="0" err="1" smtClean="0">
                <a:ea typeface="ＭＳ Ｐゴシック" pitchFamily="34" charset="-128"/>
              </a:rPr>
              <a:t>Expur</a:t>
            </a:r>
            <a:endParaRPr lang="en-GB" altLang="en-US" b="0" i="1" dirty="0" smtClean="0">
              <a:ea typeface="ＭＳ Ｐゴシック" pitchFamily="34" charset="-128"/>
            </a:endParaRPr>
          </a:p>
        </p:txBody>
      </p:sp>
      <p:sp>
        <p:nvSpPr>
          <p:cNvPr id="36867" name="Rectangle 3"/>
          <p:cNvSpPr txBox="1">
            <a:spLocks noChangeArrowheads="1"/>
          </p:cNvSpPr>
          <p:nvPr/>
        </p:nvSpPr>
        <p:spPr bwMode="auto">
          <a:xfrm>
            <a:off x="272074" y="4140200"/>
            <a:ext cx="8173426" cy="290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55600" indent="-355600"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marL="0" lvl="0" indent="0" algn="just" eaLnBrk="1" hangingPunct="1">
              <a:lnSpc>
                <a:spcPct val="100000"/>
              </a:lnSpc>
              <a:spcBef>
                <a:spcPts val="600"/>
              </a:spcBef>
            </a:pPr>
            <a:r>
              <a:rPr lang="en-GB" altLang="en-US" sz="1400" b="0" dirty="0" err="1" smtClean="0">
                <a:solidFill>
                  <a:schemeClr val="accent6">
                    <a:lumMod val="85000"/>
                    <a:lumOff val="15000"/>
                  </a:schemeClr>
                </a:solidFill>
                <a:latin typeface="Franklin Gothic Book"/>
                <a:ea typeface="Franklin Gothic Book"/>
                <a:cs typeface="Franklin Gothic Book"/>
              </a:rPr>
              <a:t>Expur</a:t>
            </a:r>
            <a:r>
              <a:rPr lang="en-GB" altLang="en-US" sz="1400" b="0" dirty="0" smtClean="0">
                <a:solidFill>
                  <a:schemeClr val="accent6">
                    <a:lumMod val="85000"/>
                    <a:lumOff val="15000"/>
                  </a:schemeClr>
                </a:solidFill>
                <a:latin typeface="Franklin Gothic Book"/>
                <a:ea typeface="Franklin Gothic Book"/>
                <a:cs typeface="Franklin Gothic Book"/>
              </a:rPr>
              <a:t> </a:t>
            </a:r>
            <a:r>
              <a:rPr lang="en-GB" altLang="en-US" sz="1400" b="0" dirty="0">
                <a:solidFill>
                  <a:schemeClr val="accent6">
                    <a:lumMod val="85000"/>
                    <a:lumOff val="15000"/>
                  </a:schemeClr>
                </a:solidFill>
                <a:latin typeface="Franklin Gothic Book"/>
                <a:ea typeface="Franklin Gothic Book"/>
                <a:cs typeface="Franklin Gothic Book"/>
              </a:rPr>
              <a:t>S.A. engages in the procurement, crushing, and processing of sunflower seed and rapeseed for the Romanian market and for export.  The end products include edible sunflower oil, meal from sunflower seed and rapeseed, and </a:t>
            </a:r>
            <a:r>
              <a:rPr lang="en-GB" altLang="en-US" sz="1400" b="0" dirty="0" smtClean="0">
                <a:solidFill>
                  <a:schemeClr val="accent6">
                    <a:lumMod val="85000"/>
                    <a:lumOff val="15000"/>
                  </a:schemeClr>
                </a:solidFill>
                <a:latin typeface="Franklin Gothic Book"/>
                <a:ea typeface="Franklin Gothic Book"/>
                <a:cs typeface="Franklin Gothic Book"/>
              </a:rPr>
              <a:t>biodiesel.</a:t>
            </a:r>
          </a:p>
          <a:p>
            <a:pPr marL="0" lvl="0" indent="0" algn="just" eaLnBrk="1" hangingPunct="1">
              <a:lnSpc>
                <a:spcPct val="100000"/>
              </a:lnSpc>
              <a:spcBef>
                <a:spcPts val="600"/>
              </a:spcBef>
            </a:pPr>
            <a:r>
              <a:rPr lang="en-GB" altLang="en-US" sz="1400" b="0" dirty="0" smtClean="0">
                <a:solidFill>
                  <a:schemeClr val="accent6">
                    <a:lumMod val="85000"/>
                    <a:lumOff val="15000"/>
                  </a:schemeClr>
                </a:solidFill>
                <a:latin typeface="Franklin Gothic Book"/>
                <a:ea typeface="Franklin Gothic Book"/>
                <a:cs typeface="Franklin Gothic Book"/>
              </a:rPr>
              <a:t>The </a:t>
            </a:r>
            <a:r>
              <a:rPr lang="en-GB" altLang="en-US" sz="1400" b="0" dirty="0">
                <a:solidFill>
                  <a:schemeClr val="accent6">
                    <a:lumMod val="85000"/>
                    <a:lumOff val="15000"/>
                  </a:schemeClr>
                </a:solidFill>
                <a:latin typeface="Franklin Gothic Book"/>
                <a:ea typeface="Franklin Gothic Book"/>
                <a:cs typeface="Franklin Gothic Book"/>
              </a:rPr>
              <a:t>project includes expansion and upgrading of the plant and financing of working capital </a:t>
            </a:r>
            <a:r>
              <a:rPr lang="en-GB" altLang="en-US" sz="1400" b="0" dirty="0" smtClean="0">
                <a:solidFill>
                  <a:schemeClr val="accent6">
                    <a:lumMod val="85000"/>
                    <a:lumOff val="15000"/>
                  </a:schemeClr>
                </a:solidFill>
                <a:latin typeface="Franklin Gothic Book"/>
                <a:ea typeface="Franklin Gothic Book"/>
                <a:cs typeface="Franklin Gothic Book"/>
              </a:rPr>
              <a:t>needs</a:t>
            </a:r>
          </a:p>
          <a:p>
            <a:pPr marL="0" lvl="0" indent="0" algn="just" eaLnBrk="1" hangingPunct="1">
              <a:lnSpc>
                <a:spcPct val="100000"/>
              </a:lnSpc>
              <a:spcBef>
                <a:spcPts val="600"/>
              </a:spcBef>
            </a:pPr>
            <a:r>
              <a:rPr lang="en-GB" altLang="en-US" sz="1400" b="0" dirty="0" smtClean="0">
                <a:solidFill>
                  <a:schemeClr val="accent6">
                    <a:lumMod val="85000"/>
                    <a:lumOff val="15000"/>
                  </a:schemeClr>
                </a:solidFill>
                <a:latin typeface="Franklin Gothic Book"/>
                <a:ea typeface="Franklin Gothic Book"/>
                <a:cs typeface="Franklin Gothic Book"/>
              </a:rPr>
              <a:t>The </a:t>
            </a:r>
            <a:r>
              <a:rPr lang="en-GB" altLang="en-US" sz="1400" b="0" dirty="0">
                <a:solidFill>
                  <a:schemeClr val="accent6">
                    <a:lumMod val="85000"/>
                    <a:lumOff val="15000"/>
                  </a:schemeClr>
                </a:solidFill>
                <a:latin typeface="Franklin Gothic Book"/>
                <a:ea typeface="Franklin Gothic Book"/>
                <a:cs typeface="Franklin Gothic Book"/>
              </a:rPr>
              <a:t>EBRD loans are expected to facilitate market expansion and competition by introducing new products to the Romanian market to give customers greater choice for a better value compared to imports. A demonstration effect will be achieved through the introduction of new technology and production efficiencies, as well as and knowledge and skills </a:t>
            </a:r>
            <a:r>
              <a:rPr lang="en-GB" altLang="en-US" sz="1400" b="0" dirty="0" smtClean="0">
                <a:solidFill>
                  <a:schemeClr val="accent6">
                    <a:lumMod val="85000"/>
                    <a:lumOff val="15000"/>
                  </a:schemeClr>
                </a:solidFill>
                <a:latin typeface="Franklin Gothic Book"/>
                <a:ea typeface="Franklin Gothic Book"/>
                <a:cs typeface="Franklin Gothic Book"/>
              </a:rPr>
              <a:t>transfer.</a:t>
            </a:r>
          </a:p>
          <a:p>
            <a:pPr marL="0" lvl="0" indent="0" algn="just" eaLnBrk="1" hangingPunct="1">
              <a:lnSpc>
                <a:spcPct val="100000"/>
              </a:lnSpc>
              <a:spcBef>
                <a:spcPts val="600"/>
              </a:spcBef>
            </a:pPr>
            <a:r>
              <a:rPr lang="en-US" altLang="en-US" sz="1400" b="0" dirty="0" smtClean="0">
                <a:solidFill>
                  <a:schemeClr val="accent6">
                    <a:lumMod val="85000"/>
                    <a:lumOff val="15000"/>
                  </a:schemeClr>
                </a:solidFill>
                <a:latin typeface="Franklin Gothic Book"/>
                <a:ea typeface="Franklin Gothic Book"/>
                <a:cs typeface="Franklin Gothic Book"/>
              </a:rPr>
              <a:t>All </a:t>
            </a:r>
            <a:r>
              <a:rPr lang="en-US" altLang="en-US" sz="1400" b="0" dirty="0">
                <a:solidFill>
                  <a:schemeClr val="accent6">
                    <a:lumMod val="85000"/>
                    <a:lumOff val="15000"/>
                  </a:schemeClr>
                </a:solidFill>
                <a:latin typeface="Franklin Gothic Book"/>
                <a:ea typeface="Franklin Gothic Book"/>
                <a:cs typeface="Franklin Gothic Book"/>
              </a:rPr>
              <a:t>loans were syndicated to commercial banks.</a:t>
            </a:r>
            <a:endParaRPr lang="en-GB" altLang="en-US" sz="1400" b="0" dirty="0">
              <a:solidFill>
                <a:schemeClr val="accent6">
                  <a:lumMod val="85000"/>
                  <a:lumOff val="15000"/>
                </a:schemeClr>
              </a:solidFill>
              <a:latin typeface="Franklin Gothic Book"/>
              <a:ea typeface="Franklin Gothic Book"/>
              <a:cs typeface="Franklin Gothic Book"/>
            </a:endParaRPr>
          </a:p>
          <a:p>
            <a:pPr eaLnBrk="1" hangingPunct="1">
              <a:lnSpc>
                <a:spcPct val="95000"/>
              </a:lnSpc>
              <a:spcAft>
                <a:spcPct val="20000"/>
              </a:spcAft>
              <a:buSzPct val="150000"/>
              <a:buFontTx/>
              <a:buChar char="•"/>
            </a:pPr>
            <a:endParaRPr lang="en-GB" altLang="en-US" sz="1400" b="0" dirty="0"/>
          </a:p>
          <a:p>
            <a:pPr eaLnBrk="1" hangingPunct="1">
              <a:lnSpc>
                <a:spcPct val="95000"/>
              </a:lnSpc>
              <a:spcAft>
                <a:spcPct val="20000"/>
              </a:spcAft>
              <a:buSzPct val="150000"/>
              <a:buFontTx/>
              <a:buChar char="•"/>
            </a:pPr>
            <a:endParaRPr lang="en-GB" altLang="en-US" sz="1400" b="0" dirty="0"/>
          </a:p>
          <a:p>
            <a:pPr eaLnBrk="1" hangingPunct="1">
              <a:lnSpc>
                <a:spcPct val="95000"/>
              </a:lnSpc>
              <a:spcAft>
                <a:spcPct val="20000"/>
              </a:spcAft>
              <a:buSzPct val="150000"/>
              <a:buFontTx/>
              <a:buChar char="•"/>
            </a:pPr>
            <a:endParaRPr lang="en-GB" altLang="en-US" sz="1400" b="0" dirty="0"/>
          </a:p>
        </p:txBody>
      </p:sp>
      <p:sp>
        <p:nvSpPr>
          <p:cNvPr id="36868" name="Rectangle 4"/>
          <p:cNvSpPr>
            <a:spLocks noChangeArrowheads="1"/>
          </p:cNvSpPr>
          <p:nvPr/>
        </p:nvSpPr>
        <p:spPr bwMode="auto">
          <a:xfrm>
            <a:off x="272074" y="3833813"/>
            <a:ext cx="8338526" cy="209550"/>
          </a:xfrm>
          <a:prstGeom prst="rect">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Highlights</a:t>
            </a:r>
          </a:p>
        </p:txBody>
      </p:sp>
      <p:sp>
        <p:nvSpPr>
          <p:cNvPr id="36869" name="Rectangle 5"/>
          <p:cNvSpPr>
            <a:spLocks noChangeArrowheads="1"/>
          </p:cNvSpPr>
          <p:nvPr/>
        </p:nvSpPr>
        <p:spPr bwMode="auto">
          <a:xfrm>
            <a:off x="272074" y="2009776"/>
            <a:ext cx="8338526" cy="246063"/>
          </a:xfrm>
          <a:prstGeom prst="rect">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Project Summary</a:t>
            </a:r>
          </a:p>
        </p:txBody>
      </p:sp>
      <p:sp>
        <p:nvSpPr>
          <p:cNvPr id="36870" name="AutoShape 6"/>
          <p:cNvSpPr>
            <a:spLocks noChangeArrowheads="1"/>
          </p:cNvSpPr>
          <p:nvPr/>
        </p:nvSpPr>
        <p:spPr bwMode="auto">
          <a:xfrm>
            <a:off x="276470" y="2830514"/>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  Country</a:t>
            </a:r>
          </a:p>
        </p:txBody>
      </p:sp>
      <p:sp>
        <p:nvSpPr>
          <p:cNvPr id="36871" name="AutoShape 7"/>
          <p:cNvSpPr>
            <a:spLocks noChangeArrowheads="1"/>
          </p:cNvSpPr>
          <p:nvPr/>
        </p:nvSpPr>
        <p:spPr bwMode="auto">
          <a:xfrm>
            <a:off x="1268536" y="2830514"/>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US" altLang="en-US" sz="1200">
                <a:solidFill>
                  <a:srgbClr val="213795"/>
                </a:solidFill>
              </a:rPr>
              <a:t>Romania</a:t>
            </a:r>
          </a:p>
        </p:txBody>
      </p:sp>
      <p:sp>
        <p:nvSpPr>
          <p:cNvPr id="36872" name="AutoShape 8"/>
          <p:cNvSpPr>
            <a:spLocks noChangeArrowheads="1"/>
          </p:cNvSpPr>
          <p:nvPr/>
        </p:nvSpPr>
        <p:spPr bwMode="auto">
          <a:xfrm>
            <a:off x="276470" y="3328989"/>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 Sector</a:t>
            </a:r>
          </a:p>
        </p:txBody>
      </p:sp>
      <p:sp>
        <p:nvSpPr>
          <p:cNvPr id="36873" name="AutoShape 9"/>
          <p:cNvSpPr>
            <a:spLocks noChangeArrowheads="1"/>
          </p:cNvSpPr>
          <p:nvPr/>
        </p:nvSpPr>
        <p:spPr bwMode="auto">
          <a:xfrm>
            <a:off x="1268536" y="3328989"/>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US" altLang="en-US" sz="1200">
                <a:solidFill>
                  <a:srgbClr val="213795"/>
                </a:solidFill>
              </a:rPr>
              <a:t>Oilseed processing</a:t>
            </a:r>
          </a:p>
        </p:txBody>
      </p:sp>
      <p:sp>
        <p:nvSpPr>
          <p:cNvPr id="36874" name="AutoShape 10"/>
          <p:cNvSpPr>
            <a:spLocks noChangeArrowheads="1"/>
          </p:cNvSpPr>
          <p:nvPr/>
        </p:nvSpPr>
        <p:spPr bwMode="auto">
          <a:xfrm>
            <a:off x="3217497" y="2830514"/>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 Product</a:t>
            </a:r>
          </a:p>
        </p:txBody>
      </p:sp>
      <p:sp>
        <p:nvSpPr>
          <p:cNvPr id="36875" name="AutoShape 11"/>
          <p:cNvSpPr>
            <a:spLocks noChangeArrowheads="1"/>
          </p:cNvSpPr>
          <p:nvPr/>
        </p:nvSpPr>
        <p:spPr bwMode="auto">
          <a:xfrm>
            <a:off x="4209562" y="2830514"/>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tabLst>
                <a:tab pos="87313" algn="l"/>
              </a:tabLst>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tabLst>
                <a:tab pos="87313" algn="l"/>
              </a:tabLs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tabLst>
                <a:tab pos="87313" algn="l"/>
              </a:tabLst>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rgbClr val="213795"/>
                </a:solidFill>
              </a:rPr>
              <a:t>Term loan and </a:t>
            </a:r>
          </a:p>
          <a:p>
            <a:pPr>
              <a:lnSpc>
                <a:spcPct val="100000"/>
              </a:lnSpc>
              <a:spcBef>
                <a:spcPct val="0"/>
              </a:spcBef>
            </a:pPr>
            <a:r>
              <a:rPr lang="en-GB" altLang="en-US" sz="1200">
                <a:solidFill>
                  <a:srgbClr val="213795"/>
                </a:solidFill>
              </a:rPr>
              <a:t>revolving loan</a:t>
            </a:r>
          </a:p>
        </p:txBody>
      </p:sp>
      <p:sp>
        <p:nvSpPr>
          <p:cNvPr id="36876" name="AutoShape 12"/>
          <p:cNvSpPr>
            <a:spLocks noChangeArrowheads="1"/>
          </p:cNvSpPr>
          <p:nvPr/>
        </p:nvSpPr>
        <p:spPr bwMode="auto">
          <a:xfrm>
            <a:off x="3217497" y="3328989"/>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 Amount</a:t>
            </a:r>
          </a:p>
        </p:txBody>
      </p:sp>
      <p:sp>
        <p:nvSpPr>
          <p:cNvPr id="36877" name="AutoShape 13"/>
          <p:cNvSpPr>
            <a:spLocks noChangeArrowheads="1"/>
          </p:cNvSpPr>
          <p:nvPr/>
        </p:nvSpPr>
        <p:spPr bwMode="auto">
          <a:xfrm>
            <a:off x="4209562" y="3328989"/>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dirty="0">
                <a:solidFill>
                  <a:srgbClr val="213795"/>
                </a:solidFill>
              </a:rPr>
              <a:t> EUR </a:t>
            </a:r>
            <a:r>
              <a:rPr lang="en-GB" altLang="en-US" sz="1200" dirty="0" smtClean="0">
                <a:solidFill>
                  <a:srgbClr val="213795"/>
                </a:solidFill>
              </a:rPr>
              <a:t>190 million</a:t>
            </a:r>
            <a:endParaRPr lang="en-GB" altLang="en-US" sz="1200" dirty="0">
              <a:solidFill>
                <a:srgbClr val="213795"/>
              </a:solidFill>
            </a:endParaRPr>
          </a:p>
        </p:txBody>
      </p:sp>
      <p:sp>
        <p:nvSpPr>
          <p:cNvPr id="36878" name="AutoShape 14"/>
          <p:cNvSpPr>
            <a:spLocks noChangeArrowheads="1"/>
          </p:cNvSpPr>
          <p:nvPr/>
        </p:nvSpPr>
        <p:spPr bwMode="auto">
          <a:xfrm>
            <a:off x="276470" y="2335214"/>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Client</a:t>
            </a:r>
          </a:p>
        </p:txBody>
      </p:sp>
      <p:sp>
        <p:nvSpPr>
          <p:cNvPr id="36879" name="AutoShape 15"/>
          <p:cNvSpPr>
            <a:spLocks noChangeArrowheads="1"/>
          </p:cNvSpPr>
          <p:nvPr/>
        </p:nvSpPr>
        <p:spPr bwMode="auto">
          <a:xfrm>
            <a:off x="1268536" y="2335214"/>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US" altLang="en-US" sz="1200">
                <a:solidFill>
                  <a:srgbClr val="213795"/>
                </a:solidFill>
              </a:rPr>
              <a:t>Expur / Saipol</a:t>
            </a:r>
          </a:p>
        </p:txBody>
      </p:sp>
      <p:sp>
        <p:nvSpPr>
          <p:cNvPr id="36880" name="AutoShape 16"/>
          <p:cNvSpPr>
            <a:spLocks noChangeArrowheads="1"/>
          </p:cNvSpPr>
          <p:nvPr/>
        </p:nvSpPr>
        <p:spPr bwMode="auto">
          <a:xfrm>
            <a:off x="3217497" y="2335214"/>
            <a:ext cx="905608" cy="414337"/>
          </a:xfrm>
          <a:prstGeom prst="flowChartProcess">
            <a:avLst/>
          </a:prstGeom>
          <a:solidFill>
            <a:srgbClr val="21379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87313" eaLnBrk="0" hangingPunct="0">
              <a:lnSpc>
                <a:spcPct val="90000"/>
              </a:lnSpc>
              <a:spcBef>
                <a:spcPct val="20000"/>
              </a:spcBef>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defRPr sz="1600">
                <a:solidFill>
                  <a:schemeClr val="tx1"/>
                </a:solidFill>
                <a:latin typeface="Arial" pitchFamily="34" charset="0"/>
                <a:cs typeface="Arial" pitchFamily="34" charset="0"/>
              </a:defRPr>
            </a:lvl9pPr>
          </a:lstStyle>
          <a:p>
            <a:pPr>
              <a:lnSpc>
                <a:spcPct val="100000"/>
              </a:lnSpc>
              <a:spcBef>
                <a:spcPct val="0"/>
              </a:spcBef>
            </a:pPr>
            <a:r>
              <a:rPr lang="en-GB" altLang="en-US" sz="1200">
                <a:solidFill>
                  <a:schemeClr val="bg1"/>
                </a:solidFill>
              </a:rPr>
              <a:t>Signed in</a:t>
            </a:r>
          </a:p>
        </p:txBody>
      </p:sp>
      <p:sp>
        <p:nvSpPr>
          <p:cNvPr id="36881" name="AutoShape 17"/>
          <p:cNvSpPr>
            <a:spLocks noChangeArrowheads="1"/>
          </p:cNvSpPr>
          <p:nvPr/>
        </p:nvSpPr>
        <p:spPr bwMode="auto">
          <a:xfrm>
            <a:off x="4209562" y="2335214"/>
            <a:ext cx="1784838" cy="414337"/>
          </a:xfrm>
          <a:prstGeom prst="flowChartProcess">
            <a:avLst/>
          </a:prstGeom>
          <a:solidFill>
            <a:srgbClr val="D3D4E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eaLnBrk="0" hangingPunct="0">
              <a:lnSpc>
                <a:spcPct val="90000"/>
              </a:lnSpc>
              <a:spcBef>
                <a:spcPct val="20000"/>
              </a:spcBef>
              <a:tabLst>
                <a:tab pos="87313" algn="l"/>
              </a:tabLst>
              <a:defRPr sz="2000" b="1">
                <a:solidFill>
                  <a:schemeClr val="tx2"/>
                </a:solidFill>
                <a:latin typeface="Arial" pitchFamily="34" charset="0"/>
                <a:cs typeface="Arial" pitchFamily="34" charset="0"/>
              </a:defRPr>
            </a:lvl1pPr>
            <a:lvl2pPr marL="742950" indent="-285750" eaLnBrk="0" hangingPunct="0">
              <a:lnSpc>
                <a:spcPct val="90000"/>
              </a:lnSpc>
              <a:spcBef>
                <a:spcPct val="10000"/>
              </a:spcBef>
              <a:spcAft>
                <a:spcPct val="20000"/>
              </a:spcAft>
              <a:tabLst>
                <a:tab pos="87313" algn="l"/>
              </a:tabLst>
              <a:defRPr sz="1600">
                <a:solidFill>
                  <a:schemeClr val="tx1"/>
                </a:solidFill>
                <a:latin typeface="Arial" pitchFamily="34" charset="0"/>
                <a:cs typeface="Arial" pitchFamily="34" charset="0"/>
              </a:defRPr>
            </a:lvl2pPr>
            <a:lvl3pPr marL="1143000" indent="-228600" eaLnBrk="0" hangingPunct="0">
              <a:lnSpc>
                <a:spcPct val="95000"/>
              </a:lnSpc>
              <a:spcBef>
                <a:spcPct val="50000"/>
              </a:spcBef>
              <a:spcAft>
                <a:spcPct val="50000"/>
              </a:spcAft>
              <a:buClr>
                <a:schemeClr val="tx2"/>
              </a:buClr>
              <a:buFont typeface="Wingdings 2" pitchFamily="18" charset="2"/>
              <a:buChar char=""/>
              <a:tabLst>
                <a:tab pos="87313" algn="l"/>
              </a:tabLst>
              <a:defRPr>
                <a:solidFill>
                  <a:schemeClr val="tx1"/>
                </a:solidFill>
                <a:latin typeface="Arial" pitchFamily="34" charset="0"/>
                <a:cs typeface="Arial" pitchFamily="34" charset="0"/>
              </a:defRPr>
            </a:lvl3pPr>
            <a:lvl4pPr marL="16002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4pPr>
            <a:lvl5pPr marL="2057400" indent="-228600" eaLnBrk="0" hangingPunct="0">
              <a:lnSpc>
                <a:spcPct val="95000"/>
              </a:lnSpc>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5pPr>
            <a:lvl6pPr marL="25146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6pPr>
            <a:lvl7pPr marL="29718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7pPr>
            <a:lvl8pPr marL="34290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8pPr>
            <a:lvl9pPr marL="3886200" indent="-228600" eaLnBrk="0" fontAlgn="base" hangingPunct="0">
              <a:lnSpc>
                <a:spcPct val="95000"/>
              </a:lnSpc>
              <a:spcBef>
                <a:spcPct val="0"/>
              </a:spcBef>
              <a:spcAft>
                <a:spcPct val="50000"/>
              </a:spcAft>
              <a:buClr>
                <a:schemeClr val="tx2"/>
              </a:buClr>
              <a:buFont typeface="Arial" pitchFamily="34" charset="0"/>
              <a:buChar char="•"/>
              <a:tabLst>
                <a:tab pos="87313" algn="l"/>
              </a:tabLst>
              <a:defRPr sz="1600">
                <a:solidFill>
                  <a:schemeClr val="tx1"/>
                </a:solidFill>
                <a:latin typeface="Arial" pitchFamily="34" charset="0"/>
                <a:cs typeface="Arial" pitchFamily="34" charset="0"/>
              </a:defRPr>
            </a:lvl9pPr>
          </a:lstStyle>
          <a:p>
            <a:pPr>
              <a:lnSpc>
                <a:spcPct val="100000"/>
              </a:lnSpc>
              <a:spcBef>
                <a:spcPct val="0"/>
              </a:spcBef>
            </a:pPr>
            <a:r>
              <a:rPr lang="en-US" altLang="en-US" sz="1200">
                <a:solidFill>
                  <a:srgbClr val="213795"/>
                </a:solidFill>
              </a:rPr>
              <a:t>2010 – 2011 - 2013</a:t>
            </a:r>
          </a:p>
        </p:txBody>
      </p:sp>
      <p:pic>
        <p:nvPicPr>
          <p:cNvPr id="36882" name="Picture 35" descr="EBRD-Considers-80m-Package--100x100"/>
          <p:cNvPicPr>
            <a:picLocks noChangeAspect="1" noChangeArrowheads="1"/>
          </p:cNvPicPr>
          <p:nvPr/>
        </p:nvPicPr>
        <p:blipFill>
          <a:blip r:embed="rId3">
            <a:extLst>
              <a:ext uri="{28A0092B-C50C-407E-A947-70E740481C1C}">
                <a14:useLocalDpi xmlns:a14="http://schemas.microsoft.com/office/drawing/2010/main" val="0"/>
              </a:ext>
            </a:extLst>
          </a:blip>
          <a:srcRect l="1889" t="-42242" r="-2646" b="-65585"/>
          <a:stretch>
            <a:fillRect/>
          </a:stretch>
        </p:blipFill>
        <p:spPr bwMode="auto">
          <a:xfrm>
            <a:off x="6413500" y="2541588"/>
            <a:ext cx="1066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6"/>
          <p:cNvSpPr txBox="1">
            <a:spLocks/>
          </p:cNvSpPr>
          <p:nvPr/>
        </p:nvSpPr>
        <p:spPr>
          <a:xfrm>
            <a:off x="8279567" y="6480000"/>
            <a:ext cx="360002"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z="800" smtClean="0">
                <a:solidFill>
                  <a:schemeClr val="accent1"/>
                </a:solidFill>
                <a:latin typeface="Franklin Gothic Book" panose="020B0503020102020204" pitchFamily="34" charset="0"/>
              </a:rPr>
              <a:pPr/>
              <a:t>27</a:t>
            </a:fld>
            <a:endParaRPr lang="en-GB" sz="800" dirty="0">
              <a:solidFill>
                <a:schemeClr val="accent1"/>
              </a:solidFill>
              <a:latin typeface="Franklin Gothic Book" panose="020B0503020102020204" pitchFamily="34" charset="0"/>
            </a:endParaRPr>
          </a:p>
        </p:txBody>
      </p:sp>
      <p:grpSp>
        <p:nvGrpSpPr>
          <p:cNvPr id="21" name="Group 20"/>
          <p:cNvGrpSpPr/>
          <p:nvPr/>
        </p:nvGrpSpPr>
        <p:grpSpPr>
          <a:xfrm>
            <a:off x="0" y="1079500"/>
            <a:ext cx="9144000" cy="583782"/>
            <a:chOff x="0" y="1079500"/>
            <a:chExt cx="9144000" cy="583782"/>
          </a:xfrm>
        </p:grpSpPr>
        <p:grpSp>
          <p:nvGrpSpPr>
            <p:cNvPr id="22" name="Group 21"/>
            <p:cNvGrpSpPr/>
            <p:nvPr/>
          </p:nvGrpSpPr>
          <p:grpSpPr>
            <a:xfrm>
              <a:off x="0" y="1079500"/>
              <a:ext cx="9137079" cy="549525"/>
              <a:chOff x="0" y="1079500"/>
              <a:chExt cx="9137079" cy="549525"/>
            </a:xfrm>
          </p:grpSpPr>
          <p:sp>
            <p:nvSpPr>
              <p:cNvPr id="24" name="Rounded Rectangle 49"/>
              <p:cNvSpPr/>
              <p:nvPr/>
            </p:nvSpPr>
            <p:spPr bwMode="auto">
              <a:xfrm>
                <a:off x="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EBRD’s activities</a:t>
                </a:r>
                <a:endParaRPr lang="en-GB" dirty="0">
                  <a:latin typeface="Franklin Gothic Book"/>
                </a:endParaRPr>
              </a:p>
            </p:txBody>
          </p:sp>
          <p:sp>
            <p:nvSpPr>
              <p:cNvPr id="25"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26"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Financing instruments</a:t>
                </a:r>
              </a:p>
            </p:txBody>
          </p:sp>
          <p:sp>
            <p:nvSpPr>
              <p:cNvPr id="27"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28" name="Rounded Rectangle 53"/>
              <p:cNvSpPr/>
              <p:nvPr/>
            </p:nvSpPr>
            <p:spPr bwMode="auto">
              <a:xfrm>
                <a:off x="7337079" y="1079500"/>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Selected Investments</a:t>
                </a:r>
              </a:p>
            </p:txBody>
          </p:sp>
        </p:grpSp>
        <p:sp>
          <p:nvSpPr>
            <p:cNvPr id="23" name="Rectangle 22"/>
            <p:cNvSpPr/>
            <p:nvPr userDrawn="1"/>
          </p:nvSpPr>
          <p:spPr>
            <a:xfrm>
              <a:off x="0" y="16272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29" name="Date Placeholder 28671"/>
          <p:cNvSpPr txBox="1">
            <a:spLocks/>
          </p:cNvSpPr>
          <p:nvPr/>
        </p:nvSpPr>
        <p:spPr>
          <a:xfrm>
            <a:off x="719136" y="6480000"/>
            <a:ext cx="1871664"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E0D265A9-ECD5-7B4E-9199-E237B318164C}" type="datetime3">
              <a:rPr lang="en-GB" sz="800">
                <a:solidFill>
                  <a:schemeClr val="accent1"/>
                </a:solidFill>
                <a:latin typeface="Franklin Gothic Book" panose="020B0503020102020204" pitchFamily="34" charset="0"/>
                <a:cs typeface="Franklin Gothic Book"/>
              </a:rPr>
              <a:pPr/>
              <a:t>24 May, 2016</a:t>
            </a:fld>
            <a:endParaRPr lang="en-GB" sz="800" dirty="0">
              <a:solidFill>
                <a:schemeClr val="accent1"/>
              </a:solidFill>
              <a:latin typeface="Franklin Gothic Book" panose="020B0503020102020204" pitchFamily="34" charset="0"/>
              <a:cs typeface="Franklin Gothic Book"/>
            </a:endParaRPr>
          </a:p>
        </p:txBody>
      </p:sp>
    </p:spTree>
    <p:extLst>
      <p:ext uri="{BB962C8B-B14F-4D97-AF65-F5344CB8AC3E}">
        <p14:creationId xmlns:p14="http://schemas.microsoft.com/office/powerpoint/2010/main" val="2816920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descr="Ideally your title should fit on one line."/>
          <p:cNvSpPr>
            <a:spLocks noGrp="1"/>
          </p:cNvSpPr>
          <p:nvPr>
            <p:ph type="title"/>
          </p:nvPr>
        </p:nvSpPr>
        <p:spPr bwMode="auto"/>
        <p:txBody>
          <a:bodyPr wrap="square" numCol="1" anchorCtr="0" compatLnSpc="1">
            <a:prstTxWarp prst="textNoShape">
              <a:avLst/>
            </a:prstTxWarp>
            <a:normAutofit/>
          </a:bodyPr>
          <a:lstStyle/>
          <a:p>
            <a:pPr eaLnBrk="1" hangingPunct="1"/>
            <a:r>
              <a:rPr lang="en-GB" dirty="0" smtClean="0">
                <a:latin typeface="Bodoni MT" pitchFamily="18" charset="0"/>
                <a:cs typeface="Arial" charset="0"/>
              </a:rPr>
              <a:t>Contacts</a:t>
            </a:r>
          </a:p>
        </p:txBody>
      </p:sp>
      <p:sp>
        <p:nvSpPr>
          <p:cNvPr id="2" name="Date Placeholder 1"/>
          <p:cNvSpPr>
            <a:spLocks noGrp="1"/>
          </p:cNvSpPr>
          <p:nvPr>
            <p:ph type="dt" sz="half" idx="2"/>
          </p:nvPr>
        </p:nvSpPr>
        <p:spPr/>
        <p:txBody>
          <a:bodyPr/>
          <a:lstStyle/>
          <a:p>
            <a:fld id="{5E7AFAC6-CBDD-4542-A6A0-C04FE9ADCAA8}" type="datetime3">
              <a:rPr lang="en-US" smtClean="0"/>
              <a:t>24 May 2016</a:t>
            </a:fld>
            <a:endParaRPr lang="en-GB" dirty="0"/>
          </a:p>
        </p:txBody>
      </p:sp>
      <p:sp>
        <p:nvSpPr>
          <p:cNvPr id="31762" name="Slide Number Placeholder 2"/>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chemeClr val="bg1"/>
                </a:solidFill>
                <a:latin typeface="Arial" charset="0"/>
                <a:cs typeface="Arial" charset="0"/>
              </a:defRPr>
            </a:lvl1pPr>
            <a:lvl2pPr marL="742950" indent="-285750" eaLnBrk="0" hangingPunct="0">
              <a:defRPr sz="1200">
                <a:solidFill>
                  <a:schemeClr val="bg1"/>
                </a:solidFill>
                <a:latin typeface="Arial" charset="0"/>
                <a:cs typeface="Arial" charset="0"/>
              </a:defRPr>
            </a:lvl2pPr>
            <a:lvl3pPr marL="1143000" indent="-228600" eaLnBrk="0" hangingPunct="0">
              <a:defRPr sz="1200">
                <a:solidFill>
                  <a:schemeClr val="bg1"/>
                </a:solidFill>
                <a:latin typeface="Arial" charset="0"/>
                <a:cs typeface="Arial" charset="0"/>
              </a:defRPr>
            </a:lvl3pPr>
            <a:lvl4pPr marL="1600200" indent="-228600" eaLnBrk="0" hangingPunct="0">
              <a:defRPr sz="1200">
                <a:solidFill>
                  <a:schemeClr val="bg1"/>
                </a:solidFill>
                <a:latin typeface="Arial" charset="0"/>
                <a:cs typeface="Arial" charset="0"/>
              </a:defRPr>
            </a:lvl4pPr>
            <a:lvl5pPr marL="2057400" indent="-228600" eaLnBrk="0" hangingPunct="0">
              <a:defRPr sz="1200">
                <a:solidFill>
                  <a:schemeClr val="bg1"/>
                </a:solidFill>
                <a:latin typeface="Arial" charset="0"/>
                <a:cs typeface="Arial" charset="0"/>
              </a:defRPr>
            </a:lvl5pPr>
            <a:lvl6pPr marL="2514600" indent="-228600" eaLnBrk="0" fontAlgn="base" hangingPunct="0">
              <a:spcBef>
                <a:spcPct val="0"/>
              </a:spcBef>
              <a:spcAft>
                <a:spcPct val="0"/>
              </a:spcAft>
              <a:defRPr sz="1200">
                <a:solidFill>
                  <a:schemeClr val="bg1"/>
                </a:solidFill>
                <a:latin typeface="Arial" charset="0"/>
                <a:cs typeface="Arial" charset="0"/>
              </a:defRPr>
            </a:lvl6pPr>
            <a:lvl7pPr marL="2971800" indent="-228600" eaLnBrk="0" fontAlgn="base" hangingPunct="0">
              <a:spcBef>
                <a:spcPct val="0"/>
              </a:spcBef>
              <a:spcAft>
                <a:spcPct val="0"/>
              </a:spcAft>
              <a:defRPr sz="1200">
                <a:solidFill>
                  <a:schemeClr val="bg1"/>
                </a:solidFill>
                <a:latin typeface="Arial" charset="0"/>
                <a:cs typeface="Arial" charset="0"/>
              </a:defRPr>
            </a:lvl7pPr>
            <a:lvl8pPr marL="3429000" indent="-228600" eaLnBrk="0" fontAlgn="base" hangingPunct="0">
              <a:spcBef>
                <a:spcPct val="0"/>
              </a:spcBef>
              <a:spcAft>
                <a:spcPct val="0"/>
              </a:spcAft>
              <a:defRPr sz="1200">
                <a:solidFill>
                  <a:schemeClr val="bg1"/>
                </a:solidFill>
                <a:latin typeface="Arial" charset="0"/>
                <a:cs typeface="Arial" charset="0"/>
              </a:defRPr>
            </a:lvl8pPr>
            <a:lvl9pPr marL="3886200" indent="-228600" eaLnBrk="0" fontAlgn="base" hangingPunct="0">
              <a:spcBef>
                <a:spcPct val="0"/>
              </a:spcBef>
              <a:spcAft>
                <a:spcPct val="0"/>
              </a:spcAft>
              <a:defRPr sz="1200">
                <a:solidFill>
                  <a:schemeClr val="bg1"/>
                </a:solidFill>
                <a:latin typeface="Arial" charset="0"/>
                <a:cs typeface="Arial" charset="0"/>
              </a:defRPr>
            </a:lvl9pPr>
          </a:lstStyle>
          <a:p>
            <a:pPr algn="ctr" eaLnBrk="1" hangingPunct="1"/>
            <a:r>
              <a:rPr lang="en-GB" sz="900" smtClean="0"/>
              <a:t>21</a:t>
            </a:r>
          </a:p>
        </p:txBody>
      </p:sp>
      <p:sp>
        <p:nvSpPr>
          <p:cNvPr id="31755" name="Text Box 4" descr="First level - paragraph text&#10;Second level - bullet 1&#10;Third level - bullet 2&#10;&#10;No more than 100 words per slide"/>
          <p:cNvSpPr>
            <a:spLocks noGrp="1" noChangeArrowheads="1"/>
          </p:cNvSpPr>
          <p:nvPr>
            <p:ph type="body" sz="quarter" idx="16"/>
          </p:nvPr>
        </p:nvSpPr>
        <p:spPr bwMode="auto">
          <a:xfrm>
            <a:off x="719138" y="1803400"/>
            <a:ext cx="2519361" cy="4308872"/>
          </a:xfrm>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marL="0" indent="0" eaLnBrk="1" hangingPunct="1">
              <a:spcBef>
                <a:spcPct val="50000"/>
              </a:spcBef>
              <a:spcAft>
                <a:spcPct val="50000"/>
              </a:spcAft>
            </a:pPr>
            <a:r>
              <a:rPr lang="en-GB" sz="1400" dirty="0" smtClean="0">
                <a:latin typeface="Franklin Gothic Book" pitchFamily="34" charset="0"/>
                <a:cs typeface="Arial" charset="0"/>
              </a:rPr>
              <a:t>For all further enquiries, please contact:</a:t>
            </a:r>
          </a:p>
          <a:p>
            <a:pPr>
              <a:spcBef>
                <a:spcPct val="50000"/>
              </a:spcBef>
              <a:spcAft>
                <a:spcPts val="0"/>
              </a:spcAft>
            </a:pPr>
            <a:r>
              <a:rPr lang="en-GB" sz="1400" b="1" dirty="0">
                <a:latin typeface="Franklin Gothic Book" pitchFamily="34" charset="0"/>
                <a:cs typeface="Arial" charset="0"/>
              </a:rPr>
              <a:t>Miruna Gala</a:t>
            </a:r>
            <a:r>
              <a:rPr lang="en-GB" sz="1400" dirty="0">
                <a:latin typeface="Franklin Gothic Book" pitchFamily="34" charset="0"/>
                <a:cs typeface="Arial" charset="0"/>
              </a:rPr>
              <a:t/>
            </a:r>
            <a:br>
              <a:rPr lang="en-GB" sz="1400" dirty="0">
                <a:latin typeface="Franklin Gothic Book" pitchFamily="34" charset="0"/>
                <a:cs typeface="Arial" charset="0"/>
              </a:rPr>
            </a:br>
            <a:r>
              <a:rPr lang="en-GB" sz="1400" dirty="0">
                <a:latin typeface="Franklin Gothic Book" pitchFamily="34" charset="0"/>
                <a:cs typeface="Arial" charset="0"/>
              </a:rPr>
              <a:t>Associate Banker</a:t>
            </a:r>
            <a:br>
              <a:rPr lang="en-GB" sz="1400" dirty="0">
                <a:latin typeface="Franklin Gothic Book" pitchFamily="34" charset="0"/>
                <a:cs typeface="Arial" charset="0"/>
              </a:rPr>
            </a:br>
            <a:r>
              <a:rPr lang="en-GB" sz="1400" dirty="0">
                <a:latin typeface="Franklin Gothic Book" pitchFamily="34" charset="0"/>
                <a:cs typeface="Arial" charset="0"/>
              </a:rPr>
              <a:t>Municipal and Environmental Infrastructure</a:t>
            </a:r>
            <a:br>
              <a:rPr lang="en-GB" sz="1400" dirty="0">
                <a:latin typeface="Franklin Gothic Book" pitchFamily="34" charset="0"/>
                <a:cs typeface="Arial" charset="0"/>
              </a:rPr>
            </a:br>
            <a:r>
              <a:rPr lang="en-GB" sz="1400" dirty="0">
                <a:latin typeface="Franklin Gothic Book" pitchFamily="34" charset="0"/>
                <a:cs typeface="Arial" charset="0"/>
              </a:rPr>
              <a:t>Tel: +40 21 202 71 19 </a:t>
            </a:r>
            <a:br>
              <a:rPr lang="en-GB" sz="1400" dirty="0">
                <a:latin typeface="Franklin Gothic Book" pitchFamily="34" charset="0"/>
                <a:cs typeface="Arial" charset="0"/>
              </a:rPr>
            </a:br>
            <a:r>
              <a:rPr lang="en-GB" sz="1400" dirty="0">
                <a:latin typeface="Franklin Gothic Book" pitchFamily="34" charset="0"/>
                <a:cs typeface="Arial" charset="0"/>
              </a:rPr>
              <a:t>Email: galam@ebrd.com</a:t>
            </a:r>
          </a:p>
          <a:p>
            <a:pPr>
              <a:spcBef>
                <a:spcPct val="50000"/>
              </a:spcBef>
              <a:spcAft>
                <a:spcPts val="0"/>
              </a:spcAft>
            </a:pPr>
            <a:endParaRPr lang="en-GB" sz="1400" b="1" dirty="0">
              <a:latin typeface="Franklin Gothic Book" pitchFamily="34" charset="0"/>
              <a:cs typeface="Arial" charset="0"/>
            </a:endParaRPr>
          </a:p>
          <a:p>
            <a:pPr>
              <a:spcBef>
                <a:spcPct val="50000"/>
              </a:spcBef>
              <a:spcAft>
                <a:spcPts val="0"/>
              </a:spcAft>
            </a:pPr>
            <a:r>
              <a:rPr lang="en-GB" sz="1400" b="1" dirty="0">
                <a:latin typeface="Franklin Gothic Book" pitchFamily="34" charset="0"/>
                <a:cs typeface="Arial" charset="0"/>
              </a:rPr>
              <a:t>Venera Vlad</a:t>
            </a:r>
            <a:r>
              <a:rPr lang="en-GB" sz="1400" dirty="0">
                <a:latin typeface="Franklin Gothic Book" pitchFamily="34" charset="0"/>
                <a:cs typeface="Arial" charset="0"/>
              </a:rPr>
              <a:t/>
            </a:r>
            <a:br>
              <a:rPr lang="en-GB" sz="1400" dirty="0">
                <a:latin typeface="Franklin Gothic Book" pitchFamily="34" charset="0"/>
                <a:cs typeface="Arial" charset="0"/>
              </a:rPr>
            </a:br>
            <a:r>
              <a:rPr lang="en-GB" sz="1400" dirty="0" smtClean="0">
                <a:latin typeface="Franklin Gothic Book" pitchFamily="34" charset="0"/>
                <a:cs typeface="Arial" charset="0"/>
              </a:rPr>
              <a:t>Associate Director,</a:t>
            </a:r>
            <a:r>
              <a:rPr lang="en-GB" sz="1400" dirty="0">
                <a:latin typeface="Franklin Gothic Book" pitchFamily="34" charset="0"/>
                <a:cs typeface="Arial" charset="0"/>
              </a:rPr>
              <a:t/>
            </a:r>
            <a:br>
              <a:rPr lang="en-GB" sz="1400" dirty="0">
                <a:latin typeface="Franklin Gothic Book" pitchFamily="34" charset="0"/>
                <a:cs typeface="Arial" charset="0"/>
              </a:rPr>
            </a:br>
            <a:r>
              <a:rPr lang="en-GB" sz="1400" dirty="0">
                <a:latin typeface="Franklin Gothic Book" pitchFamily="34" charset="0"/>
                <a:cs typeface="Arial" charset="0"/>
              </a:rPr>
              <a:t>Coordinator Municipal and Environmental Infrastructure</a:t>
            </a:r>
            <a:br>
              <a:rPr lang="en-GB" sz="1400" dirty="0">
                <a:latin typeface="Franklin Gothic Book" pitchFamily="34" charset="0"/>
                <a:cs typeface="Arial" charset="0"/>
              </a:rPr>
            </a:br>
            <a:r>
              <a:rPr lang="en-GB" sz="1400" dirty="0">
                <a:latin typeface="Franklin Gothic Book" pitchFamily="34" charset="0"/>
                <a:cs typeface="Arial" charset="0"/>
              </a:rPr>
              <a:t>Tel: +40 21 202 71 19</a:t>
            </a:r>
          </a:p>
          <a:p>
            <a:pPr>
              <a:spcAft>
                <a:spcPct val="50000"/>
              </a:spcAft>
            </a:pPr>
            <a:r>
              <a:rPr lang="en-GB" sz="1400" dirty="0">
                <a:latin typeface="Franklin Gothic Book" pitchFamily="34" charset="0"/>
                <a:cs typeface="Arial" charset="0"/>
              </a:rPr>
              <a:t>Email: vladv@ebrd.com</a:t>
            </a:r>
          </a:p>
          <a:p>
            <a:pPr>
              <a:spcBef>
                <a:spcPct val="50000"/>
              </a:spcBef>
              <a:spcAft>
                <a:spcPct val="50000"/>
              </a:spcAft>
            </a:pPr>
            <a:r>
              <a:rPr lang="en-GB" sz="1400" dirty="0">
                <a:latin typeface="Franklin Gothic Book" pitchFamily="34" charset="0"/>
                <a:cs typeface="Arial" charset="0"/>
              </a:rPr>
              <a:t/>
            </a:r>
            <a:br>
              <a:rPr lang="en-GB" sz="1400" dirty="0">
                <a:latin typeface="Franklin Gothic Book" pitchFamily="34" charset="0"/>
                <a:cs typeface="Arial" charset="0"/>
              </a:rPr>
            </a:br>
            <a:r>
              <a:rPr lang="en-GB" sz="1400" dirty="0">
                <a:latin typeface="Franklin Gothic Book" pitchFamily="34" charset="0"/>
                <a:cs typeface="Arial" charset="0"/>
              </a:rPr>
              <a:t>www.ebrd.com </a:t>
            </a:r>
          </a:p>
        </p:txBody>
      </p:sp>
      <p:pic>
        <p:nvPicPr>
          <p:cNvPr id="10242" name="Picture 2">
            <a:hlinkClick r:id="rId3"/>
          </p:cNvPr>
          <p:cNvPicPr>
            <a:picLocks noGrp="1" noChangeAspect="1" noChangeArrowheads="1"/>
          </p:cNvPicPr>
          <p:nvPr>
            <p:ph sz="quarter" idx="17"/>
          </p:nvPr>
        </p:nvPicPr>
        <p:blipFill rotWithShape="1">
          <a:blip r:embed="rId4" cstate="print">
            <a:extLst>
              <a:ext uri="{28A0092B-C50C-407E-A947-70E740481C1C}">
                <a14:useLocalDpi xmlns:a14="http://schemas.microsoft.com/office/drawing/2010/main" val="0"/>
              </a:ext>
            </a:extLst>
          </a:blip>
          <a:srcRect l="20199" r="13641"/>
          <a:stretch/>
        </p:blipFill>
        <p:spPr bwMode="auto">
          <a:xfrm>
            <a:off x="3657600" y="1803400"/>
            <a:ext cx="4621967" cy="467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228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What is the EBRD?</a:t>
            </a:r>
            <a:endParaRPr lang="en-US" dirty="0"/>
          </a:p>
        </p:txBody>
      </p:sp>
      <p:sp>
        <p:nvSpPr>
          <p:cNvPr id="4" name="Date Placeholder 3"/>
          <p:cNvSpPr>
            <a:spLocks noGrp="1"/>
          </p:cNvSpPr>
          <p:nvPr>
            <p:ph type="dt" sz="half" idx="2"/>
          </p:nvPr>
        </p:nvSpPr>
        <p:spPr/>
        <p:txBody>
          <a:bodyPr/>
          <a:lstStyle/>
          <a:p>
            <a:fld id="{4AC23DB2-FB1A-4E43-8F6F-8E1E5CEC6EBA}" type="datetime3">
              <a:rPr lang="en-GB" smtClean="0"/>
              <a:pPr/>
              <a:t>24 May, 2016</a:t>
            </a:fld>
            <a:endParaRPr lang="en-GB" dirty="0"/>
          </a:p>
        </p:txBody>
      </p:sp>
      <p:sp>
        <p:nvSpPr>
          <p:cNvPr id="6" name="Slide Number Placeholder 5"/>
          <p:cNvSpPr>
            <a:spLocks noGrp="1"/>
          </p:cNvSpPr>
          <p:nvPr>
            <p:ph type="sldNum" sz="quarter" idx="4"/>
          </p:nvPr>
        </p:nvSpPr>
        <p:spPr/>
        <p:txBody>
          <a:bodyPr/>
          <a:lstStyle/>
          <a:p>
            <a:fld id="{71F9F866-B438-9445-8D9F-1F8FF6608833}" type="slidenum">
              <a:rPr lang="en-GB" smtClean="0"/>
              <a:pPr/>
              <a:t>3</a:t>
            </a:fld>
            <a:endParaRPr lang="en-GB" dirty="0"/>
          </a:p>
        </p:txBody>
      </p:sp>
      <p:sp>
        <p:nvSpPr>
          <p:cNvPr id="14" name="Text Placeholder 13"/>
          <p:cNvSpPr>
            <a:spLocks noGrp="1"/>
          </p:cNvSpPr>
          <p:nvPr>
            <p:ph type="body" sz="quarter" idx="16"/>
          </p:nvPr>
        </p:nvSpPr>
        <p:spPr>
          <a:xfrm>
            <a:off x="719138" y="1792288"/>
            <a:ext cx="3605212" cy="4683125"/>
          </a:xfrm>
        </p:spPr>
        <p:txBody>
          <a:bodyPr>
            <a:normAutofit lnSpcReduction="10000"/>
          </a:bodyPr>
          <a:lstStyle/>
          <a:p>
            <a:r>
              <a:rPr lang="en-GB" sz="1600" dirty="0"/>
              <a:t>The EBRD is investing in changing people’s lives and environments in</a:t>
            </a:r>
            <a:r>
              <a:rPr lang="en-GB" sz="1600" dirty="0">
                <a:solidFill>
                  <a:schemeClr val="tx2"/>
                </a:solidFill>
              </a:rPr>
              <a:t> more than 30 countries</a:t>
            </a:r>
            <a:r>
              <a:rPr lang="en-GB" sz="1600" dirty="0"/>
              <a:t> that stretch from central Europe to Central Asia, the Western Balkans and the southern and eastern Mediterranean and more recently Cyprus and </a:t>
            </a:r>
            <a:r>
              <a:rPr lang="en-GB" sz="1600" dirty="0" smtClean="0"/>
              <a:t>Greece.</a:t>
            </a:r>
          </a:p>
          <a:p>
            <a:r>
              <a:rPr lang="en-GB" sz="1600" dirty="0" smtClean="0"/>
              <a:t>With </a:t>
            </a:r>
            <a:r>
              <a:rPr lang="en-GB" sz="1600" dirty="0"/>
              <a:t>an emphasis on working together with the </a:t>
            </a:r>
            <a:r>
              <a:rPr lang="en-GB" sz="1600" dirty="0">
                <a:solidFill>
                  <a:schemeClr val="tx2"/>
                </a:solidFill>
              </a:rPr>
              <a:t>private sector</a:t>
            </a:r>
            <a:r>
              <a:rPr lang="en-GB" sz="1600" dirty="0"/>
              <a:t>, we </a:t>
            </a:r>
            <a:r>
              <a:rPr lang="en-GB" sz="1600" dirty="0">
                <a:solidFill>
                  <a:schemeClr val="tx2"/>
                </a:solidFill>
              </a:rPr>
              <a:t>invest in projects</a:t>
            </a:r>
            <a:r>
              <a:rPr lang="en-GB" sz="1600" dirty="0"/>
              <a:t>, engage in </a:t>
            </a:r>
            <a:r>
              <a:rPr lang="en-GB" sz="1600" dirty="0">
                <a:solidFill>
                  <a:schemeClr val="tx2"/>
                </a:solidFill>
              </a:rPr>
              <a:t>policy dialogue </a:t>
            </a:r>
            <a:r>
              <a:rPr lang="en-GB" sz="1600" dirty="0"/>
              <a:t>and provide </a:t>
            </a:r>
            <a:r>
              <a:rPr lang="en-GB" sz="1600" dirty="0">
                <a:solidFill>
                  <a:schemeClr val="tx2"/>
                </a:solidFill>
              </a:rPr>
              <a:t>technical advice </a:t>
            </a:r>
            <a:r>
              <a:rPr lang="en-GB" sz="1600" dirty="0"/>
              <a:t>that fosters innovation and builds sustainable and open-market economies. </a:t>
            </a:r>
            <a:endParaRPr lang="en-GB" sz="1600" dirty="0" smtClean="0"/>
          </a:p>
          <a:p>
            <a:r>
              <a:rPr lang="en-GB" sz="1600" dirty="0" smtClean="0"/>
              <a:t>Owned by 67* countries and two</a:t>
            </a:r>
            <a:br>
              <a:rPr lang="en-GB" sz="1600" dirty="0" smtClean="0"/>
            </a:br>
            <a:r>
              <a:rPr lang="en-GB" sz="1600" dirty="0" smtClean="0"/>
              <a:t>inter-governmental </a:t>
            </a:r>
            <a:r>
              <a:rPr lang="en-GB" sz="1600" dirty="0"/>
              <a:t>institutions </a:t>
            </a:r>
            <a:r>
              <a:rPr lang="en-GB" sz="1600" dirty="0" smtClean="0"/>
              <a:t/>
            </a:r>
            <a:br>
              <a:rPr lang="en-GB" sz="1600" dirty="0" smtClean="0"/>
            </a:br>
            <a:r>
              <a:rPr lang="en-GB" sz="1600" dirty="0" smtClean="0"/>
              <a:t>(the </a:t>
            </a:r>
            <a:r>
              <a:rPr lang="en-GB" sz="1600" dirty="0"/>
              <a:t>EU and </a:t>
            </a:r>
            <a:r>
              <a:rPr lang="en-GB" sz="1600" dirty="0" smtClean="0"/>
              <a:t>EIB)</a:t>
            </a:r>
          </a:p>
          <a:p>
            <a:r>
              <a:rPr lang="en-GB" sz="1600" dirty="0" smtClean="0"/>
              <a:t>Capital base of </a:t>
            </a:r>
            <a:r>
              <a:rPr lang="en-GB" sz="1600" dirty="0" smtClean="0">
                <a:solidFill>
                  <a:schemeClr val="accent1"/>
                </a:solidFill>
              </a:rPr>
              <a:t>€30 billion</a:t>
            </a:r>
          </a:p>
          <a:p>
            <a:r>
              <a:rPr lang="en-GB" sz="1100" dirty="0" smtClean="0"/>
              <a:t>*Libya is yet to become a fully ratified member of the EBRD</a:t>
            </a:r>
            <a:endParaRPr lang="en-GB" sz="1100" dirty="0"/>
          </a:p>
        </p:txBody>
      </p:sp>
      <p:graphicFrame>
        <p:nvGraphicFramePr>
          <p:cNvPr id="3" name="Object 4"/>
          <p:cNvGraphicFramePr>
            <a:graphicFrameLocks noGrp="1" noChangeAspect="1"/>
          </p:cNvGraphicFramePr>
          <p:nvPr>
            <p:ph type="chart" sz="quarter" idx="17"/>
            <p:extLst>
              <p:ext uri="{D42A27DB-BD31-4B8C-83A1-F6EECF244321}">
                <p14:modId xmlns:p14="http://schemas.microsoft.com/office/powerpoint/2010/main" val="432315031"/>
              </p:ext>
            </p:extLst>
          </p:nvPr>
        </p:nvGraphicFramePr>
        <p:xfrm>
          <a:off x="4819650" y="2160588"/>
          <a:ext cx="3579813" cy="4300537"/>
        </p:xfrm>
        <a:graphic>
          <a:graphicData uri="http://schemas.openxmlformats.org/drawingml/2006/chart">
            <c:chart xmlns:c="http://schemas.openxmlformats.org/drawingml/2006/chart" xmlns:r="http://schemas.openxmlformats.org/officeDocument/2006/relationships" r:id="rId3"/>
          </a:graphicData>
        </a:graphic>
      </p:graphicFrame>
      <p:sp>
        <p:nvSpPr>
          <p:cNvPr id="67" name="Text Placeholder 66"/>
          <p:cNvSpPr>
            <a:spLocks noGrp="1"/>
          </p:cNvSpPr>
          <p:nvPr>
            <p:ph type="body" sz="quarter" idx="4294967295"/>
          </p:nvPr>
        </p:nvSpPr>
        <p:spPr>
          <a:xfrm>
            <a:off x="5176156" y="1903640"/>
            <a:ext cx="3155950" cy="361950"/>
          </a:xfrm>
        </p:spPr>
        <p:txBody>
          <a:bodyPr>
            <a:normAutofit fontScale="70000" lnSpcReduction="20000"/>
          </a:bodyPr>
          <a:lstStyle/>
          <a:p>
            <a:r>
              <a:rPr lang="en-US" dirty="0" smtClean="0"/>
              <a:t>Cumulative business volume of </a:t>
            </a:r>
            <a:br>
              <a:rPr lang="en-US" dirty="0" smtClean="0"/>
            </a:br>
            <a:r>
              <a:rPr lang="en-US" dirty="0" smtClean="0"/>
              <a:t>€107.2 billion as at end of 2015</a:t>
            </a:r>
            <a:endParaRPr lang="en-US" dirty="0"/>
          </a:p>
        </p:txBody>
      </p:sp>
      <p:grpSp>
        <p:nvGrpSpPr>
          <p:cNvPr id="18" name="Group 17"/>
          <p:cNvGrpSpPr/>
          <p:nvPr/>
        </p:nvGrpSpPr>
        <p:grpSpPr>
          <a:xfrm>
            <a:off x="-903288" y="0"/>
            <a:ext cx="9902857" cy="7638450"/>
            <a:chOff x="-903288" y="0"/>
            <a:chExt cx="9902857" cy="7638450"/>
          </a:xfrm>
        </p:grpSpPr>
        <p:cxnSp>
          <p:nvCxnSpPr>
            <p:cNvPr id="19" name="Straight Connector 1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66" name="Rectangle 65"/>
          <p:cNvSpPr/>
          <p:nvPr/>
        </p:nvSpPr>
        <p:spPr>
          <a:xfrm>
            <a:off x="5451097" y="6319751"/>
            <a:ext cx="2880481" cy="2707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pPr>
              <a:lnSpc>
                <a:spcPct val="90000"/>
              </a:lnSpc>
            </a:pPr>
            <a:r>
              <a:rPr lang="en-US" sz="800" dirty="0">
                <a:solidFill>
                  <a:schemeClr val="tx1"/>
                </a:solidFill>
                <a:cs typeface="Arial" charset="0"/>
              </a:rPr>
              <a:t>Note: </a:t>
            </a:r>
            <a:r>
              <a:rPr lang="en-US" sz="800" dirty="0" smtClean="0">
                <a:solidFill>
                  <a:schemeClr val="tx1"/>
                </a:solidFill>
                <a:cs typeface="Arial" charset="0"/>
              </a:rPr>
              <a:t>As at 31 December 2014</a:t>
            </a:r>
            <a:endParaRPr lang="en-US" sz="800" dirty="0">
              <a:solidFill>
                <a:schemeClr val="tx1"/>
              </a:solidFill>
              <a:cs typeface="Arial" charset="0"/>
            </a:endParaRPr>
          </a:p>
        </p:txBody>
      </p:sp>
      <p:grpSp>
        <p:nvGrpSpPr>
          <p:cNvPr id="2" name="Group 1"/>
          <p:cNvGrpSpPr/>
          <p:nvPr/>
        </p:nvGrpSpPr>
        <p:grpSpPr>
          <a:xfrm>
            <a:off x="-3084" y="1079500"/>
            <a:ext cx="9147084" cy="585968"/>
            <a:chOff x="-3084" y="1079500"/>
            <a:chExt cx="9147084" cy="585968"/>
          </a:xfrm>
        </p:grpSpPr>
        <p:sp>
          <p:nvSpPr>
            <p:cNvPr id="69" name="Rounded Rectangle 49"/>
            <p:cNvSpPr/>
            <p:nvPr/>
          </p:nvSpPr>
          <p:spPr bwMode="auto">
            <a:xfrm>
              <a:off x="0" y="1079999"/>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EBRD’s activities</a:t>
              </a:r>
            </a:p>
          </p:txBody>
        </p:sp>
        <p:sp>
          <p:nvSpPr>
            <p:cNvPr id="70"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71"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smtClean="0">
                  <a:latin typeface="Franklin Gothic Book"/>
                </a:rPr>
                <a:t>Financing </a:t>
              </a:r>
              <a:r>
                <a:rPr lang="en-GB">
                  <a:latin typeface="Franklin Gothic Book"/>
                </a:rPr>
                <a:t>instruments</a:t>
              </a:r>
              <a:endParaRPr lang="en-GB" dirty="0">
                <a:latin typeface="Franklin Gothic Book"/>
              </a:endParaRPr>
            </a:p>
          </p:txBody>
        </p:sp>
        <p:sp>
          <p:nvSpPr>
            <p:cNvPr id="72"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73" name="Rounded Rectangle 53"/>
            <p:cNvSpPr/>
            <p:nvPr/>
          </p:nvSpPr>
          <p:spPr bwMode="auto">
            <a:xfrm>
              <a:off x="7337079"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Contact</a:t>
              </a:r>
              <a:endParaRPr lang="en-GB" dirty="0">
                <a:latin typeface="Franklin Gothic Book"/>
              </a:endParaRPr>
            </a:p>
          </p:txBody>
        </p:sp>
        <p:sp>
          <p:nvSpPr>
            <p:cNvPr id="74" name="Rectangle 73"/>
            <p:cNvSpPr/>
            <p:nvPr/>
          </p:nvSpPr>
          <p:spPr>
            <a:xfrm>
              <a:off x="-3084" y="1619749"/>
              <a:ext cx="9147084" cy="45719"/>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397764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7"/>
            <p:extLst>
              <p:ext uri="{D42A27DB-BD31-4B8C-83A1-F6EECF244321}">
                <p14:modId xmlns:p14="http://schemas.microsoft.com/office/powerpoint/2010/main" val="1109851489"/>
              </p:ext>
            </p:extLst>
          </p:nvPr>
        </p:nvGraphicFramePr>
        <p:xfrm>
          <a:off x="4819650" y="1803400"/>
          <a:ext cx="3579813" cy="4657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EBRD’s objectives achieved through </a:t>
            </a:r>
            <a:br>
              <a:rPr lang="en-US" dirty="0" smtClean="0"/>
            </a:br>
            <a:r>
              <a:rPr lang="en-US" dirty="0" smtClean="0"/>
              <a:t>financing the private sector</a:t>
            </a:r>
            <a:endParaRPr lang="en-US" dirty="0"/>
          </a:p>
        </p:txBody>
      </p:sp>
      <p:sp>
        <p:nvSpPr>
          <p:cNvPr id="4" name="Date Placeholder 3"/>
          <p:cNvSpPr>
            <a:spLocks noGrp="1"/>
          </p:cNvSpPr>
          <p:nvPr>
            <p:ph type="dt" sz="half" idx="2"/>
          </p:nvPr>
        </p:nvSpPr>
        <p:spPr/>
        <p:txBody>
          <a:bodyPr/>
          <a:lstStyle/>
          <a:p>
            <a:fld id="{64815ECD-0D2A-4942-A2BB-9C0FFC9E6DD9}" type="datetime3">
              <a:rPr lang="en-GB" smtClean="0"/>
              <a:pPr/>
              <a:t>24 May, 2016</a:t>
            </a:fld>
            <a:endParaRPr lang="en-GB" dirty="0"/>
          </a:p>
        </p:txBody>
      </p:sp>
      <p:sp>
        <p:nvSpPr>
          <p:cNvPr id="6" name="Slide Number Placeholder 5"/>
          <p:cNvSpPr>
            <a:spLocks noGrp="1"/>
          </p:cNvSpPr>
          <p:nvPr>
            <p:ph type="sldNum" sz="quarter" idx="4"/>
          </p:nvPr>
        </p:nvSpPr>
        <p:spPr/>
        <p:txBody>
          <a:bodyPr/>
          <a:lstStyle/>
          <a:p>
            <a:fld id="{71F9F866-B438-9445-8D9F-1F8FF6608833}" type="slidenum">
              <a:rPr lang="en-GB" smtClean="0"/>
              <a:pPr/>
              <a:t>4</a:t>
            </a:fld>
            <a:endParaRPr lang="en-GB" dirty="0"/>
          </a:p>
        </p:txBody>
      </p:sp>
      <p:sp>
        <p:nvSpPr>
          <p:cNvPr id="8" name="Text Placeholder 7"/>
          <p:cNvSpPr>
            <a:spLocks noGrp="1"/>
          </p:cNvSpPr>
          <p:nvPr>
            <p:ph type="body" sz="quarter" idx="16"/>
          </p:nvPr>
        </p:nvSpPr>
        <p:spPr/>
        <p:txBody>
          <a:bodyPr>
            <a:normAutofit/>
          </a:bodyPr>
          <a:lstStyle/>
          <a:p>
            <a:pPr>
              <a:spcAft>
                <a:spcPts val="600"/>
              </a:spcAft>
            </a:pPr>
            <a:r>
              <a:rPr lang="en-US" dirty="0" smtClean="0">
                <a:solidFill>
                  <a:schemeClr val="accent1"/>
                </a:solidFill>
                <a:latin typeface="Franklin Gothic Book" panose="020B0503020102020204" pitchFamily="34" charset="0"/>
              </a:rPr>
              <a:t>Results since inception (1991)</a:t>
            </a:r>
          </a:p>
          <a:p>
            <a:pPr lvl="1"/>
            <a:r>
              <a:rPr lang="en-US" dirty="0" smtClean="0">
                <a:latin typeface="Franklin Gothic Book" panose="020B0503020102020204" pitchFamily="34" charset="0"/>
              </a:rPr>
              <a:t>More than €107 billion </a:t>
            </a:r>
            <a:r>
              <a:rPr lang="en-US" dirty="0">
                <a:latin typeface="Franklin Gothic Book" panose="020B0503020102020204" pitchFamily="34" charset="0"/>
              </a:rPr>
              <a:t/>
            </a:r>
            <a:br>
              <a:rPr lang="en-US" dirty="0">
                <a:latin typeface="Franklin Gothic Book" panose="020B0503020102020204" pitchFamily="34" charset="0"/>
              </a:rPr>
            </a:br>
            <a:r>
              <a:rPr lang="en-US" dirty="0" smtClean="0">
                <a:latin typeface="Franklin Gothic Book" panose="020B0503020102020204" pitchFamily="34" charset="0"/>
              </a:rPr>
              <a:t>in over</a:t>
            </a:r>
            <a:r>
              <a:rPr lang="en-US" dirty="0">
                <a:latin typeface="Franklin Gothic Book" panose="020B0503020102020204" pitchFamily="34" charset="0"/>
              </a:rPr>
              <a:t> </a:t>
            </a:r>
            <a:r>
              <a:rPr lang="en-US" dirty="0" smtClean="0">
                <a:latin typeface="Franklin Gothic Book" panose="020B0503020102020204" pitchFamily="34" charset="0"/>
              </a:rPr>
              <a:t>4,400 projects</a:t>
            </a:r>
          </a:p>
          <a:p>
            <a:pPr>
              <a:spcAft>
                <a:spcPts val="600"/>
              </a:spcAft>
            </a:pPr>
            <a:r>
              <a:rPr lang="en-US" dirty="0">
                <a:solidFill>
                  <a:schemeClr val="accent1"/>
                </a:solidFill>
                <a:latin typeface="Franklin Gothic Book" panose="020B0503020102020204" pitchFamily="34" charset="0"/>
              </a:rPr>
              <a:t>Results in </a:t>
            </a:r>
            <a:r>
              <a:rPr lang="en-US" dirty="0" smtClean="0">
                <a:solidFill>
                  <a:schemeClr val="accent1"/>
                </a:solidFill>
                <a:latin typeface="Franklin Gothic Book" panose="020B0503020102020204" pitchFamily="34" charset="0"/>
              </a:rPr>
              <a:t>2015</a:t>
            </a:r>
            <a:endParaRPr lang="en-US" dirty="0">
              <a:solidFill>
                <a:schemeClr val="accent1"/>
              </a:solidFill>
              <a:latin typeface="Franklin Gothic Book" panose="020B0503020102020204" pitchFamily="34" charset="0"/>
            </a:endParaRPr>
          </a:p>
          <a:p>
            <a:pPr lvl="1"/>
            <a:r>
              <a:rPr lang="en-US" dirty="0" smtClean="0">
                <a:latin typeface="Franklin Gothic Book" panose="020B0503020102020204" pitchFamily="34" charset="0"/>
              </a:rPr>
              <a:t>€9.4 </a:t>
            </a:r>
            <a:r>
              <a:rPr lang="en-US" dirty="0">
                <a:latin typeface="Franklin Gothic Book" panose="020B0503020102020204" pitchFamily="34" charset="0"/>
              </a:rPr>
              <a:t>billion invested </a:t>
            </a:r>
            <a:r>
              <a:rPr lang="en-US" dirty="0" smtClean="0">
                <a:latin typeface="Franklin Gothic Book" panose="020B0503020102020204" pitchFamily="34" charset="0"/>
              </a:rPr>
              <a:t/>
            </a:r>
            <a:br>
              <a:rPr lang="en-US" dirty="0" smtClean="0">
                <a:latin typeface="Franklin Gothic Book" panose="020B0503020102020204" pitchFamily="34" charset="0"/>
              </a:rPr>
            </a:br>
            <a:r>
              <a:rPr lang="en-US" dirty="0" smtClean="0">
                <a:latin typeface="Franklin Gothic Book" panose="020B0503020102020204" pitchFamily="34" charset="0"/>
              </a:rPr>
              <a:t>in 381 </a:t>
            </a:r>
            <a:r>
              <a:rPr lang="en-US" dirty="0">
                <a:latin typeface="Franklin Gothic Book" panose="020B0503020102020204" pitchFamily="34" charset="0"/>
              </a:rPr>
              <a:t>projects</a:t>
            </a:r>
          </a:p>
          <a:p>
            <a:pPr lvl="1"/>
            <a:r>
              <a:rPr lang="en-US" dirty="0">
                <a:latin typeface="Franklin Gothic Book" panose="020B0503020102020204" pitchFamily="34" charset="0"/>
              </a:rPr>
              <a:t>Private sector accounted </a:t>
            </a:r>
            <a:r>
              <a:rPr lang="en-US" dirty="0" smtClean="0">
                <a:latin typeface="Franklin Gothic Book" panose="020B0503020102020204" pitchFamily="34" charset="0"/>
              </a:rPr>
              <a:t/>
            </a:r>
            <a:br>
              <a:rPr lang="en-US" dirty="0" smtClean="0">
                <a:latin typeface="Franklin Gothic Book" panose="020B0503020102020204" pitchFamily="34" charset="0"/>
              </a:rPr>
            </a:br>
            <a:r>
              <a:rPr lang="en-US" dirty="0" smtClean="0">
                <a:latin typeface="Franklin Gothic Book" panose="020B0503020102020204" pitchFamily="34" charset="0"/>
              </a:rPr>
              <a:t>for 70% </a:t>
            </a:r>
            <a:r>
              <a:rPr lang="en-US" dirty="0">
                <a:latin typeface="Franklin Gothic Book" panose="020B0503020102020204" pitchFamily="34" charset="0"/>
              </a:rPr>
              <a:t>share </a:t>
            </a:r>
            <a:endParaRPr lang="en-US" dirty="0" smtClean="0">
              <a:latin typeface="Franklin Gothic Book" panose="020B0503020102020204" pitchFamily="34" charset="0"/>
            </a:endParaRPr>
          </a:p>
          <a:p>
            <a:r>
              <a:rPr lang="en-US" sz="1100" dirty="0" smtClean="0">
                <a:latin typeface="Franklin Gothic Book" panose="020B0503020102020204" pitchFamily="34" charset="0"/>
              </a:rPr>
              <a:t>Note: as at January 2015</a:t>
            </a:r>
            <a:endParaRPr lang="en-US" sz="1100" dirty="0">
              <a:latin typeface="Franklin Gothic Book" panose="020B0503020102020204" pitchFamily="34" charset="0"/>
            </a:endParaRPr>
          </a:p>
        </p:txBody>
      </p:sp>
      <p:grpSp>
        <p:nvGrpSpPr>
          <p:cNvPr id="12" name="Group 11"/>
          <p:cNvGrpSpPr/>
          <p:nvPr/>
        </p:nvGrpSpPr>
        <p:grpSpPr>
          <a:xfrm>
            <a:off x="-903288" y="0"/>
            <a:ext cx="9902857" cy="7638450"/>
            <a:chOff x="-903288" y="0"/>
            <a:chExt cx="9902857" cy="7638450"/>
          </a:xfrm>
        </p:grpSpPr>
        <p:cxnSp>
          <p:nvCxnSpPr>
            <p:cNvPr id="13" name="Straight Connector 12"/>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3084" y="1079500"/>
            <a:ext cx="9147084" cy="585968"/>
            <a:chOff x="-3084" y="1079500"/>
            <a:chExt cx="9147084" cy="585968"/>
          </a:xfrm>
        </p:grpSpPr>
        <p:sp>
          <p:nvSpPr>
            <p:cNvPr id="69" name="Rounded Rectangle 49"/>
            <p:cNvSpPr/>
            <p:nvPr/>
          </p:nvSpPr>
          <p:spPr bwMode="auto">
            <a:xfrm>
              <a:off x="0" y="1079999"/>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EBRD’s activities</a:t>
              </a:r>
            </a:p>
          </p:txBody>
        </p:sp>
        <p:sp>
          <p:nvSpPr>
            <p:cNvPr id="70"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71"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smtClean="0">
                  <a:latin typeface="Franklin Gothic Book"/>
                </a:rPr>
                <a:t>Financing </a:t>
              </a:r>
              <a:r>
                <a:rPr lang="en-GB">
                  <a:latin typeface="Franklin Gothic Book"/>
                </a:rPr>
                <a:t>instruments</a:t>
              </a:r>
              <a:endParaRPr lang="en-GB" dirty="0">
                <a:latin typeface="Franklin Gothic Book"/>
              </a:endParaRPr>
            </a:p>
          </p:txBody>
        </p:sp>
        <p:sp>
          <p:nvSpPr>
            <p:cNvPr id="72"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73" name="Rounded Rectangle 53"/>
            <p:cNvSpPr/>
            <p:nvPr/>
          </p:nvSpPr>
          <p:spPr bwMode="auto">
            <a:xfrm>
              <a:off x="7337079"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Selected Investments</a:t>
              </a:r>
              <a:endParaRPr lang="en-GB" dirty="0">
                <a:latin typeface="Franklin Gothic Book"/>
              </a:endParaRPr>
            </a:p>
          </p:txBody>
        </p:sp>
        <p:sp>
          <p:nvSpPr>
            <p:cNvPr id="74" name="Rectangle 73"/>
            <p:cNvSpPr/>
            <p:nvPr/>
          </p:nvSpPr>
          <p:spPr>
            <a:xfrm>
              <a:off x="-3084" y="1619749"/>
              <a:ext cx="9147084" cy="45719"/>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2563249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The EBRD and its objectives</a:t>
            </a:r>
            <a:endParaRPr lang="en-US" dirty="0"/>
          </a:p>
        </p:txBody>
      </p:sp>
      <p:sp>
        <p:nvSpPr>
          <p:cNvPr id="4" name="Date Placeholder 3"/>
          <p:cNvSpPr>
            <a:spLocks noGrp="1"/>
          </p:cNvSpPr>
          <p:nvPr>
            <p:ph type="dt" sz="half" idx="2"/>
          </p:nvPr>
        </p:nvSpPr>
        <p:spPr/>
        <p:txBody>
          <a:bodyPr/>
          <a:lstStyle/>
          <a:p>
            <a:fld id="{F7334817-FF7C-6948-966F-8ECFBE662A14}" type="datetime3">
              <a:rPr lang="en-GB" smtClean="0"/>
              <a:pPr/>
              <a:t>24 May, 2016</a:t>
            </a:fld>
            <a:endParaRPr lang="en-GB" dirty="0"/>
          </a:p>
        </p:txBody>
      </p:sp>
      <p:sp>
        <p:nvSpPr>
          <p:cNvPr id="6" name="Slide Number Placeholder 5"/>
          <p:cNvSpPr>
            <a:spLocks noGrp="1"/>
          </p:cNvSpPr>
          <p:nvPr>
            <p:ph type="sldNum" sz="quarter" idx="4"/>
          </p:nvPr>
        </p:nvSpPr>
        <p:spPr/>
        <p:txBody>
          <a:bodyPr/>
          <a:lstStyle/>
          <a:p>
            <a:fld id="{71F9F866-B438-9445-8D9F-1F8FF6608833}" type="slidenum">
              <a:rPr lang="en-GB" smtClean="0"/>
              <a:pPr/>
              <a:t>5</a:t>
            </a:fld>
            <a:endParaRPr lang="en-GB" dirty="0"/>
          </a:p>
        </p:txBody>
      </p:sp>
      <p:sp>
        <p:nvSpPr>
          <p:cNvPr id="9" name="Text Placeholder 8"/>
          <p:cNvSpPr>
            <a:spLocks noGrp="1"/>
          </p:cNvSpPr>
          <p:nvPr>
            <p:ph type="body" sz="quarter" idx="10"/>
          </p:nvPr>
        </p:nvSpPr>
        <p:spPr/>
        <p:txBody>
          <a:bodyPr/>
          <a:lstStyle/>
          <a:p>
            <a:pPr>
              <a:spcAft>
                <a:spcPts val="1800"/>
              </a:spcAft>
            </a:pPr>
            <a:r>
              <a:rPr lang="en-US" sz="2400" dirty="0" smtClean="0">
                <a:solidFill>
                  <a:schemeClr val="tx1"/>
                </a:solidFill>
                <a:latin typeface="Franklin Gothic Medium" panose="020B0603020102020204" pitchFamily="34" charset="0"/>
              </a:rPr>
              <a:t>“To promote transition to market economies by investing mainly in the </a:t>
            </a:r>
            <a:r>
              <a:rPr lang="en-US" sz="2400" dirty="0" smtClean="0">
                <a:solidFill>
                  <a:schemeClr val="accent1"/>
                </a:solidFill>
                <a:latin typeface="Franklin Gothic Medium" panose="020B0603020102020204" pitchFamily="34" charset="0"/>
              </a:rPr>
              <a:t>private sector”</a:t>
            </a:r>
          </a:p>
          <a:p>
            <a:pPr marL="0" lvl="1" indent="0">
              <a:spcAft>
                <a:spcPts val="1800"/>
              </a:spcAft>
              <a:buNone/>
            </a:pPr>
            <a:r>
              <a:rPr lang="en-US" sz="2400" dirty="0" smtClean="0">
                <a:solidFill>
                  <a:schemeClr val="tx1"/>
                </a:solidFill>
                <a:latin typeface="Franklin Gothic Medium" panose="020B0603020102020204" pitchFamily="34" charset="0"/>
              </a:rPr>
              <a:t>“To mobilise significant </a:t>
            </a:r>
            <a:r>
              <a:rPr lang="en-US" sz="2400" dirty="0" smtClean="0">
                <a:solidFill>
                  <a:schemeClr val="accent1"/>
                </a:solidFill>
                <a:latin typeface="Franklin Gothic Medium" panose="020B0603020102020204" pitchFamily="34" charset="0"/>
              </a:rPr>
              <a:t>foreign direct investment”</a:t>
            </a:r>
          </a:p>
          <a:p>
            <a:pPr marL="0" lvl="1" indent="0">
              <a:spcAft>
                <a:spcPts val="1800"/>
              </a:spcAft>
              <a:buNone/>
            </a:pPr>
            <a:r>
              <a:rPr lang="en-US" sz="2400" dirty="0" smtClean="0">
                <a:solidFill>
                  <a:schemeClr val="tx1"/>
                </a:solidFill>
                <a:latin typeface="Franklin Gothic Medium" panose="020B0603020102020204" pitchFamily="34" charset="0"/>
              </a:rPr>
              <a:t>“To support </a:t>
            </a:r>
            <a:r>
              <a:rPr lang="en-US" sz="2400" dirty="0" smtClean="0">
                <a:solidFill>
                  <a:schemeClr val="accent1"/>
                </a:solidFill>
                <a:latin typeface="Franklin Gothic Medium" panose="020B0603020102020204" pitchFamily="34" charset="0"/>
              </a:rPr>
              <a:t>privatisation</a:t>
            </a:r>
            <a:r>
              <a:rPr lang="en-US" sz="2400" dirty="0" smtClean="0">
                <a:solidFill>
                  <a:schemeClr val="tx1"/>
                </a:solidFill>
                <a:latin typeface="Franklin Gothic Medium" panose="020B0603020102020204" pitchFamily="34" charset="0"/>
              </a:rPr>
              <a:t>, </a:t>
            </a:r>
            <a:r>
              <a:rPr lang="en-US" sz="2400" dirty="0" smtClean="0">
                <a:solidFill>
                  <a:schemeClr val="accent1"/>
                </a:solidFill>
                <a:latin typeface="Franklin Gothic Medium" panose="020B0603020102020204" pitchFamily="34" charset="0"/>
              </a:rPr>
              <a:t>restructuring</a:t>
            </a:r>
            <a:r>
              <a:rPr lang="en-US" sz="2400" dirty="0" smtClean="0">
                <a:solidFill>
                  <a:schemeClr val="tx1"/>
                </a:solidFill>
                <a:latin typeface="Franklin Gothic Medium" panose="020B0603020102020204" pitchFamily="34" charset="0"/>
              </a:rPr>
              <a:t> and </a:t>
            </a:r>
            <a:r>
              <a:rPr lang="en-US" sz="2400" dirty="0" smtClean="0">
                <a:solidFill>
                  <a:schemeClr val="accent1"/>
                </a:solidFill>
                <a:latin typeface="Franklin Gothic Medium" panose="020B0603020102020204" pitchFamily="34" charset="0"/>
              </a:rPr>
              <a:t>better municipal services</a:t>
            </a:r>
            <a:r>
              <a:rPr lang="en-US" sz="2400" dirty="0" smtClean="0">
                <a:solidFill>
                  <a:schemeClr val="tx1"/>
                </a:solidFill>
                <a:latin typeface="Franklin Gothic Medium" panose="020B0603020102020204" pitchFamily="34" charset="0"/>
              </a:rPr>
              <a:t> to improve people’s lives”</a:t>
            </a:r>
          </a:p>
          <a:p>
            <a:pPr marL="0" lvl="1" indent="0">
              <a:spcAft>
                <a:spcPts val="1800"/>
              </a:spcAft>
              <a:buNone/>
            </a:pPr>
            <a:r>
              <a:rPr lang="en-US" sz="2400" dirty="0" smtClean="0">
                <a:solidFill>
                  <a:schemeClr val="tx1"/>
                </a:solidFill>
                <a:latin typeface="Franklin Gothic Medium" panose="020B0603020102020204" pitchFamily="34" charset="0"/>
              </a:rPr>
              <a:t>“To encourage </a:t>
            </a:r>
            <a:r>
              <a:rPr lang="en-US" sz="2400" dirty="0" smtClean="0">
                <a:solidFill>
                  <a:schemeClr val="accent1"/>
                </a:solidFill>
                <a:latin typeface="Franklin Gothic Medium" panose="020B0603020102020204" pitchFamily="34" charset="0"/>
              </a:rPr>
              <a:t>environmentally sound and sustainable development”</a:t>
            </a:r>
          </a:p>
          <a:p>
            <a:pPr>
              <a:spcAft>
                <a:spcPts val="1800"/>
              </a:spcAft>
            </a:pPr>
            <a:endParaRPr lang="en-US" dirty="0"/>
          </a:p>
        </p:txBody>
      </p:sp>
      <p:grpSp>
        <p:nvGrpSpPr>
          <p:cNvPr id="24" name="Group 23"/>
          <p:cNvGrpSpPr/>
          <p:nvPr/>
        </p:nvGrpSpPr>
        <p:grpSpPr>
          <a:xfrm>
            <a:off x="-3084" y="1079500"/>
            <a:ext cx="9147084" cy="585968"/>
            <a:chOff x="-3084" y="1079500"/>
            <a:chExt cx="9147084" cy="585968"/>
          </a:xfrm>
        </p:grpSpPr>
        <p:sp>
          <p:nvSpPr>
            <p:cNvPr id="25" name="Rounded Rectangle 49"/>
            <p:cNvSpPr/>
            <p:nvPr/>
          </p:nvSpPr>
          <p:spPr bwMode="auto">
            <a:xfrm>
              <a:off x="0" y="1079999"/>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EBRD’s activities</a:t>
              </a:r>
            </a:p>
          </p:txBody>
        </p:sp>
        <p:sp>
          <p:nvSpPr>
            <p:cNvPr id="26"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27"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smtClean="0">
                  <a:latin typeface="Franklin Gothic Book"/>
                </a:rPr>
                <a:t>Financing </a:t>
              </a:r>
              <a:r>
                <a:rPr lang="en-GB">
                  <a:latin typeface="Franklin Gothic Book"/>
                </a:rPr>
                <a:t>instruments</a:t>
              </a:r>
              <a:endParaRPr lang="en-GB" dirty="0">
                <a:latin typeface="Franklin Gothic Book"/>
              </a:endParaRPr>
            </a:p>
          </p:txBody>
        </p:sp>
        <p:sp>
          <p:nvSpPr>
            <p:cNvPr id="28"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29" name="Rounded Rectangle 53"/>
            <p:cNvSpPr/>
            <p:nvPr/>
          </p:nvSpPr>
          <p:spPr bwMode="auto">
            <a:xfrm>
              <a:off x="7337079"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Selected Investments</a:t>
              </a:r>
              <a:endParaRPr lang="en-GB" dirty="0">
                <a:latin typeface="Franklin Gothic Book"/>
              </a:endParaRPr>
            </a:p>
          </p:txBody>
        </p:sp>
        <p:sp>
          <p:nvSpPr>
            <p:cNvPr id="30" name="Rectangle 29"/>
            <p:cNvSpPr/>
            <p:nvPr/>
          </p:nvSpPr>
          <p:spPr>
            <a:xfrm>
              <a:off x="-3084" y="1619749"/>
              <a:ext cx="9147084" cy="45719"/>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3632845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latin typeface="Bodoni MT" pitchFamily="18" charset="0"/>
              </a:rPr>
              <a:t>Where we </a:t>
            </a:r>
            <a:r>
              <a:rPr lang="en-GB" dirty="0" smtClean="0">
                <a:latin typeface="Bodoni MT" pitchFamily="18" charset="0"/>
              </a:rPr>
              <a:t>invest</a:t>
            </a:r>
            <a:endParaRPr lang="en-US" dirty="0">
              <a:latin typeface="Bodoni MT" pitchFamily="18" charset="0"/>
            </a:endParaRPr>
          </a:p>
        </p:txBody>
      </p:sp>
      <p:sp>
        <p:nvSpPr>
          <p:cNvPr id="4" name="Date Placeholder 3"/>
          <p:cNvSpPr>
            <a:spLocks noGrp="1"/>
          </p:cNvSpPr>
          <p:nvPr>
            <p:ph type="dt" sz="half" idx="2"/>
          </p:nvPr>
        </p:nvSpPr>
        <p:spPr/>
        <p:txBody>
          <a:bodyPr/>
          <a:lstStyle/>
          <a:p>
            <a:fld id="{F7334817-FF7C-6948-966F-8ECFBE662A14}" type="datetime3">
              <a:rPr lang="en-GB" smtClean="0"/>
              <a:t>24 May, 2016</a:t>
            </a:fld>
            <a:endParaRPr lang="en-GB" dirty="0"/>
          </a:p>
        </p:txBody>
      </p:sp>
      <p:sp>
        <p:nvSpPr>
          <p:cNvPr id="6" name="Slide Number Placeholder 5"/>
          <p:cNvSpPr>
            <a:spLocks noGrp="1"/>
          </p:cNvSpPr>
          <p:nvPr>
            <p:ph type="sldNum" sz="quarter" idx="4"/>
          </p:nvPr>
        </p:nvSpPr>
        <p:spPr/>
        <p:txBody>
          <a:bodyPr/>
          <a:lstStyle/>
          <a:p>
            <a:fld id="{71F9F866-B438-9445-8D9F-1F8FF6608833}" type="slidenum">
              <a:rPr lang="en-GB" smtClean="0"/>
              <a:pPr/>
              <a:t>6</a:t>
            </a:fld>
            <a:endParaRPr lang="en-GB" dirty="0"/>
          </a:p>
        </p:txBody>
      </p:sp>
      <p:pic>
        <p:nvPicPr>
          <p:cNvPr id="11" name="Picture Placeholder 10"/>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14226"/>
          <a:stretch/>
        </p:blipFill>
        <p:spPr>
          <a:xfrm>
            <a:off x="912700" y="1793338"/>
            <a:ext cx="7302500" cy="4686662"/>
          </a:xfrm>
          <a:prstGeom prst="rect">
            <a:avLst/>
          </a:prstGeom>
          <a:noFill/>
          <a:ln>
            <a:noFill/>
          </a:ln>
        </p:spPr>
      </p:pic>
      <p:grpSp>
        <p:nvGrpSpPr>
          <p:cNvPr id="32" name="Group 31"/>
          <p:cNvGrpSpPr/>
          <p:nvPr/>
        </p:nvGrpSpPr>
        <p:grpSpPr>
          <a:xfrm>
            <a:off x="-3084" y="1079500"/>
            <a:ext cx="9147084" cy="585968"/>
            <a:chOff x="-3084" y="1079500"/>
            <a:chExt cx="9147084" cy="585968"/>
          </a:xfrm>
        </p:grpSpPr>
        <p:sp>
          <p:nvSpPr>
            <p:cNvPr id="33" name="Rounded Rectangle 49"/>
            <p:cNvSpPr/>
            <p:nvPr/>
          </p:nvSpPr>
          <p:spPr bwMode="auto">
            <a:xfrm>
              <a:off x="0" y="1079999"/>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EBRD’s activities</a:t>
              </a:r>
            </a:p>
          </p:txBody>
        </p:sp>
        <p:sp>
          <p:nvSpPr>
            <p:cNvPr id="34"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35"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smtClean="0">
                  <a:latin typeface="Franklin Gothic Book"/>
                </a:rPr>
                <a:t>Financing </a:t>
              </a:r>
              <a:r>
                <a:rPr lang="en-GB">
                  <a:latin typeface="Franklin Gothic Book"/>
                </a:rPr>
                <a:t>instruments</a:t>
              </a:r>
              <a:endParaRPr lang="en-GB" dirty="0">
                <a:latin typeface="Franklin Gothic Book"/>
              </a:endParaRPr>
            </a:p>
          </p:txBody>
        </p:sp>
        <p:sp>
          <p:nvSpPr>
            <p:cNvPr id="36"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37" name="Rounded Rectangle 53"/>
            <p:cNvSpPr/>
            <p:nvPr/>
          </p:nvSpPr>
          <p:spPr bwMode="auto">
            <a:xfrm>
              <a:off x="7337079"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Selected Investments</a:t>
              </a:r>
              <a:endParaRPr lang="en-GB" dirty="0">
                <a:latin typeface="Franklin Gothic Book"/>
              </a:endParaRPr>
            </a:p>
          </p:txBody>
        </p:sp>
        <p:sp>
          <p:nvSpPr>
            <p:cNvPr id="38" name="Rectangle 37"/>
            <p:cNvSpPr/>
            <p:nvPr/>
          </p:nvSpPr>
          <p:spPr>
            <a:xfrm>
              <a:off x="-3084" y="1619749"/>
              <a:ext cx="9147084" cy="45719"/>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289481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Key strengths of the EBRD</a:t>
            </a:r>
            <a:endParaRPr lang="en-US" dirty="0"/>
          </a:p>
        </p:txBody>
      </p:sp>
      <p:sp>
        <p:nvSpPr>
          <p:cNvPr id="9" name="Text Placeholder 8"/>
          <p:cNvSpPr>
            <a:spLocks noGrp="1"/>
          </p:cNvSpPr>
          <p:nvPr>
            <p:ph type="body" sz="quarter" idx="13"/>
          </p:nvPr>
        </p:nvSpPr>
        <p:spPr/>
        <p:txBody>
          <a:bodyPr/>
          <a:lstStyle/>
          <a:p>
            <a:r>
              <a:rPr lang="en-US" sz="1600" dirty="0" smtClean="0">
                <a:solidFill>
                  <a:schemeClr val="accent1"/>
                </a:solidFill>
              </a:rPr>
              <a:t>Operational</a:t>
            </a:r>
          </a:p>
          <a:p>
            <a:pPr lvl="1"/>
            <a:r>
              <a:rPr lang="en-US" sz="1600" dirty="0">
                <a:solidFill>
                  <a:schemeClr val="tx1">
                    <a:lumMod val="50000"/>
                  </a:schemeClr>
                </a:solidFill>
                <a:ea typeface="ＭＳ Ｐゴシック" charset="0"/>
              </a:rPr>
              <a:t>Extensive knowledge of local economy, business environment and practices, local presence</a:t>
            </a:r>
          </a:p>
          <a:p>
            <a:pPr lvl="1"/>
            <a:r>
              <a:rPr lang="en-US" sz="1600" dirty="0">
                <a:solidFill>
                  <a:schemeClr val="tx1">
                    <a:lumMod val="50000"/>
                  </a:schemeClr>
                </a:solidFill>
                <a:ea typeface="ＭＳ Ｐゴシック" charset="0"/>
              </a:rPr>
              <a:t>Engaged minority partner for business</a:t>
            </a:r>
          </a:p>
          <a:p>
            <a:pPr lvl="1"/>
            <a:r>
              <a:rPr lang="en-US" sz="1600" dirty="0">
                <a:solidFill>
                  <a:schemeClr val="tx1">
                    <a:lumMod val="50000"/>
                  </a:schemeClr>
                </a:solidFill>
                <a:ea typeface="ＭＳ Ｐゴシック" charset="0"/>
              </a:rPr>
              <a:t>A business partner who shares risks, including political </a:t>
            </a:r>
          </a:p>
          <a:p>
            <a:pPr lvl="1"/>
            <a:r>
              <a:rPr lang="en-US" sz="1600" dirty="0">
                <a:solidFill>
                  <a:schemeClr val="tx1">
                    <a:lumMod val="50000"/>
                  </a:schemeClr>
                </a:solidFill>
                <a:ea typeface="ＭＳ Ｐゴシック" charset="0"/>
              </a:rPr>
              <a:t>Catalyst to access additional equity, debt and trade finance</a:t>
            </a:r>
          </a:p>
          <a:p>
            <a:pPr lvl="1"/>
            <a:r>
              <a:rPr lang="en-US" sz="1600" dirty="0">
                <a:solidFill>
                  <a:schemeClr val="tx1">
                    <a:lumMod val="50000"/>
                  </a:schemeClr>
                </a:solidFill>
                <a:ea typeface="ＭＳ Ｐゴシック" charset="0"/>
              </a:rPr>
              <a:t>Provides finance to both private and public sector clients</a:t>
            </a:r>
          </a:p>
          <a:p>
            <a:pPr lvl="1"/>
            <a:r>
              <a:rPr lang="en-US" sz="1600" dirty="0">
                <a:solidFill>
                  <a:schemeClr val="tx1">
                    <a:lumMod val="50000"/>
                  </a:schemeClr>
                </a:solidFill>
                <a:ea typeface="ＭＳ Ｐゴシック" charset="0"/>
              </a:rPr>
              <a:t>High standards for corporate governance and compliance</a:t>
            </a:r>
          </a:p>
        </p:txBody>
      </p:sp>
      <p:sp>
        <p:nvSpPr>
          <p:cNvPr id="4" name="Date Placeholder 3"/>
          <p:cNvSpPr>
            <a:spLocks noGrp="1"/>
          </p:cNvSpPr>
          <p:nvPr>
            <p:ph type="dt" sz="half" idx="2"/>
          </p:nvPr>
        </p:nvSpPr>
        <p:spPr/>
        <p:txBody>
          <a:bodyPr/>
          <a:lstStyle/>
          <a:p>
            <a:fld id="{F7334817-FF7C-6948-966F-8ECFBE662A14}" type="datetime3">
              <a:rPr lang="en-GB" smtClean="0"/>
              <a:pPr/>
              <a:t>24 May, 2016</a:t>
            </a:fld>
            <a:endParaRPr lang="en-GB" dirty="0"/>
          </a:p>
        </p:txBody>
      </p:sp>
      <p:sp>
        <p:nvSpPr>
          <p:cNvPr id="6" name="Slide Number Placeholder 5"/>
          <p:cNvSpPr>
            <a:spLocks noGrp="1"/>
          </p:cNvSpPr>
          <p:nvPr>
            <p:ph type="sldNum" sz="quarter" idx="4"/>
          </p:nvPr>
        </p:nvSpPr>
        <p:spPr/>
        <p:txBody>
          <a:bodyPr/>
          <a:lstStyle/>
          <a:p>
            <a:fld id="{71F9F866-B438-9445-8D9F-1F8FF6608833}" type="slidenum">
              <a:rPr lang="en-GB" smtClean="0"/>
              <a:pPr/>
              <a:t>7</a:t>
            </a:fld>
            <a:endParaRPr lang="en-GB" dirty="0"/>
          </a:p>
        </p:txBody>
      </p:sp>
      <p:sp>
        <p:nvSpPr>
          <p:cNvPr id="10" name="Text Placeholder 9"/>
          <p:cNvSpPr>
            <a:spLocks noGrp="1"/>
          </p:cNvSpPr>
          <p:nvPr>
            <p:ph type="body" sz="quarter" idx="17"/>
          </p:nvPr>
        </p:nvSpPr>
        <p:spPr/>
        <p:txBody>
          <a:bodyPr/>
          <a:lstStyle/>
          <a:p>
            <a:r>
              <a:rPr lang="en-US" sz="1600" dirty="0" smtClean="0">
                <a:solidFill>
                  <a:schemeClr val="accent1"/>
                </a:solidFill>
              </a:rPr>
              <a:t>Institutional</a:t>
            </a:r>
          </a:p>
          <a:p>
            <a:pPr lvl="1"/>
            <a:r>
              <a:rPr lang="en-US" sz="1600" dirty="0">
                <a:solidFill>
                  <a:schemeClr val="tx1">
                    <a:lumMod val="50000"/>
                  </a:schemeClr>
                </a:solidFill>
                <a:ea typeface="ＭＳ Ｐゴシック" charset="0"/>
              </a:rPr>
              <a:t>Strong, internationally recognised financial partner with long-term perspective</a:t>
            </a:r>
          </a:p>
          <a:p>
            <a:pPr lvl="1"/>
            <a:r>
              <a:rPr lang="en-US" sz="1600" dirty="0">
                <a:solidFill>
                  <a:schemeClr val="tx1">
                    <a:lumMod val="50000"/>
                  </a:schemeClr>
                </a:solidFill>
                <a:ea typeface="ＭＳ Ｐゴシック" charset="0"/>
              </a:rPr>
              <a:t>Close working relationships with governments and shareholders</a:t>
            </a:r>
          </a:p>
          <a:p>
            <a:pPr lvl="1"/>
            <a:r>
              <a:rPr lang="en-US" sz="1600" dirty="0">
                <a:solidFill>
                  <a:schemeClr val="tx1">
                    <a:lumMod val="50000"/>
                  </a:schemeClr>
                </a:solidFill>
                <a:ea typeface="ＭＳ Ｐゴシック" charset="0"/>
              </a:rPr>
              <a:t>Political leverage due to EBRD’s unique mandate and shareholder structure </a:t>
            </a:r>
          </a:p>
          <a:p>
            <a:pPr lvl="1"/>
            <a:r>
              <a:rPr lang="en-US" sz="1600" dirty="0">
                <a:solidFill>
                  <a:schemeClr val="tx1">
                    <a:lumMod val="50000"/>
                  </a:schemeClr>
                </a:solidFill>
                <a:ea typeface="ＭＳ Ｐゴシック" charset="0"/>
              </a:rPr>
              <a:t>Preferred Creditor Status</a:t>
            </a:r>
          </a:p>
          <a:p>
            <a:pPr lvl="1"/>
            <a:r>
              <a:rPr lang="en-US" sz="1600" dirty="0">
                <a:solidFill>
                  <a:schemeClr val="tx1">
                    <a:lumMod val="50000"/>
                  </a:schemeClr>
                </a:solidFill>
                <a:ea typeface="ＭＳ Ｐゴシック" charset="0"/>
              </a:rPr>
              <a:t>Triple-A credit rating</a:t>
            </a:r>
          </a:p>
          <a:p>
            <a:pPr lvl="1"/>
            <a:r>
              <a:rPr lang="en-US" sz="1600" dirty="0">
                <a:solidFill>
                  <a:schemeClr val="tx1">
                    <a:lumMod val="50000"/>
                  </a:schemeClr>
                </a:solidFill>
                <a:ea typeface="ＭＳ Ｐゴシック" charset="0"/>
              </a:rPr>
              <a:t>Work closely with market sources of capital to fill “market gaps” </a:t>
            </a:r>
          </a:p>
        </p:txBody>
      </p:sp>
      <p:grpSp>
        <p:nvGrpSpPr>
          <p:cNvPr id="25" name="Group 24"/>
          <p:cNvGrpSpPr/>
          <p:nvPr/>
        </p:nvGrpSpPr>
        <p:grpSpPr>
          <a:xfrm>
            <a:off x="-3084" y="1079500"/>
            <a:ext cx="9147084" cy="585968"/>
            <a:chOff x="-3084" y="1079500"/>
            <a:chExt cx="9147084" cy="585968"/>
          </a:xfrm>
        </p:grpSpPr>
        <p:sp>
          <p:nvSpPr>
            <p:cNvPr id="26" name="Rounded Rectangle 49"/>
            <p:cNvSpPr/>
            <p:nvPr/>
          </p:nvSpPr>
          <p:spPr bwMode="auto">
            <a:xfrm>
              <a:off x="0" y="1079999"/>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EBRD’s activities</a:t>
              </a:r>
            </a:p>
          </p:txBody>
        </p:sp>
        <p:sp>
          <p:nvSpPr>
            <p:cNvPr id="27"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28"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smtClean="0">
                  <a:latin typeface="Franklin Gothic Book"/>
                </a:rPr>
                <a:t>Financing </a:t>
              </a:r>
              <a:r>
                <a:rPr lang="en-GB">
                  <a:latin typeface="Franklin Gothic Book"/>
                </a:rPr>
                <a:t>instruments</a:t>
              </a:r>
              <a:endParaRPr lang="en-GB" dirty="0">
                <a:latin typeface="Franklin Gothic Book"/>
              </a:endParaRPr>
            </a:p>
          </p:txBody>
        </p:sp>
        <p:sp>
          <p:nvSpPr>
            <p:cNvPr id="29"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30" name="Rounded Rectangle 53"/>
            <p:cNvSpPr/>
            <p:nvPr/>
          </p:nvSpPr>
          <p:spPr bwMode="auto">
            <a:xfrm>
              <a:off x="7337079"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Selected Investments</a:t>
              </a:r>
              <a:endParaRPr lang="en-GB" dirty="0">
                <a:latin typeface="Franklin Gothic Book"/>
              </a:endParaRPr>
            </a:p>
          </p:txBody>
        </p:sp>
        <p:sp>
          <p:nvSpPr>
            <p:cNvPr id="31" name="Rectangle 30"/>
            <p:cNvSpPr/>
            <p:nvPr/>
          </p:nvSpPr>
          <p:spPr>
            <a:xfrm>
              <a:off x="-3084" y="1619749"/>
              <a:ext cx="9147084" cy="45719"/>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172143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EBRD Product Flexibility tailored </a:t>
            </a:r>
            <a:br>
              <a:rPr lang="en-US" smtClean="0"/>
            </a:br>
            <a:r>
              <a:rPr lang="en-US" smtClean="0"/>
              <a:t>to project needs</a:t>
            </a:r>
            <a:endParaRPr lang="en-US" dirty="0"/>
          </a:p>
        </p:txBody>
      </p:sp>
      <p:sp>
        <p:nvSpPr>
          <p:cNvPr id="2" name="Text Placeholder 1"/>
          <p:cNvSpPr>
            <a:spLocks noGrp="1"/>
          </p:cNvSpPr>
          <p:nvPr>
            <p:ph type="body" sz="quarter" idx="13"/>
          </p:nvPr>
        </p:nvSpPr>
        <p:spPr/>
        <p:txBody>
          <a:bodyPr/>
          <a:lstStyle/>
          <a:p>
            <a:r>
              <a:rPr lang="en-US" sz="1600" dirty="0" smtClean="0">
                <a:solidFill>
                  <a:schemeClr val="accent1"/>
                </a:solidFill>
              </a:rPr>
              <a:t>Equity</a:t>
            </a:r>
          </a:p>
          <a:p>
            <a:pPr lvl="1"/>
            <a:r>
              <a:rPr lang="en-US" sz="1600" dirty="0">
                <a:solidFill>
                  <a:schemeClr val="tx1">
                    <a:lumMod val="50000"/>
                  </a:schemeClr>
                </a:solidFill>
                <a:ea typeface="ＭＳ Ｐゴシック" charset="0"/>
              </a:rPr>
              <a:t>Common stock or preferred </a:t>
            </a:r>
          </a:p>
          <a:p>
            <a:pPr lvl="1"/>
            <a:r>
              <a:rPr lang="en-US" sz="1600" dirty="0">
                <a:solidFill>
                  <a:schemeClr val="tx1">
                    <a:lumMod val="50000"/>
                  </a:schemeClr>
                </a:solidFill>
                <a:ea typeface="ＭＳ Ｐゴシック" charset="0"/>
              </a:rPr>
              <a:t>Minority position only (up to 35%)</a:t>
            </a:r>
          </a:p>
          <a:p>
            <a:pPr lvl="1"/>
            <a:r>
              <a:rPr lang="en-US" sz="1600" dirty="0">
                <a:solidFill>
                  <a:schemeClr val="tx1">
                    <a:lumMod val="50000"/>
                  </a:schemeClr>
                </a:solidFill>
                <a:ea typeface="ＭＳ Ｐゴシック" charset="0"/>
              </a:rPr>
              <a:t>Mezzanine</a:t>
            </a:r>
          </a:p>
          <a:p>
            <a:pPr lvl="1"/>
            <a:r>
              <a:rPr lang="en-US" sz="1600" dirty="0">
                <a:solidFill>
                  <a:schemeClr val="tx1">
                    <a:lumMod val="50000"/>
                  </a:schemeClr>
                </a:solidFill>
                <a:ea typeface="ＭＳ Ｐゴシック" charset="0"/>
              </a:rPr>
              <a:t>Other</a:t>
            </a:r>
          </a:p>
          <a:p>
            <a:pPr lvl="2"/>
            <a:r>
              <a:rPr lang="en-US" sz="1600" dirty="0">
                <a:solidFill>
                  <a:schemeClr val="tx1">
                    <a:lumMod val="50000"/>
                  </a:schemeClr>
                </a:solidFill>
                <a:ea typeface="ＭＳ Ｐゴシック" charset="0"/>
              </a:rPr>
              <a:t>guarantees</a:t>
            </a:r>
          </a:p>
          <a:p>
            <a:pPr lvl="2"/>
            <a:r>
              <a:rPr lang="en-US" sz="1600" dirty="0">
                <a:solidFill>
                  <a:schemeClr val="tx1">
                    <a:lumMod val="50000"/>
                  </a:schemeClr>
                </a:solidFill>
                <a:ea typeface="ＭＳ Ｐゴシック" charset="0"/>
              </a:rPr>
              <a:t>currency swaps</a:t>
            </a:r>
          </a:p>
          <a:p>
            <a:endParaRPr lang="en-GB" sz="1600" dirty="0"/>
          </a:p>
        </p:txBody>
      </p:sp>
      <p:sp>
        <p:nvSpPr>
          <p:cNvPr id="4" name="Date Placeholder 3"/>
          <p:cNvSpPr>
            <a:spLocks noGrp="1"/>
          </p:cNvSpPr>
          <p:nvPr>
            <p:ph type="dt" sz="half" idx="2"/>
          </p:nvPr>
        </p:nvSpPr>
        <p:spPr/>
        <p:txBody>
          <a:bodyPr/>
          <a:lstStyle/>
          <a:p>
            <a:fld id="{F7334817-FF7C-6948-966F-8ECFBE662A14}" type="datetime3">
              <a:rPr lang="en-GB" smtClean="0"/>
              <a:pPr/>
              <a:t>24 May, 2016</a:t>
            </a:fld>
            <a:endParaRPr lang="en-GB" dirty="0"/>
          </a:p>
        </p:txBody>
      </p:sp>
      <p:sp>
        <p:nvSpPr>
          <p:cNvPr id="6" name="Slide Number Placeholder 5"/>
          <p:cNvSpPr>
            <a:spLocks noGrp="1"/>
          </p:cNvSpPr>
          <p:nvPr>
            <p:ph type="sldNum" sz="quarter" idx="4"/>
          </p:nvPr>
        </p:nvSpPr>
        <p:spPr/>
        <p:txBody>
          <a:bodyPr/>
          <a:lstStyle/>
          <a:p>
            <a:fld id="{71F9F866-B438-9445-8D9F-1F8FF6608833}" type="slidenum">
              <a:rPr lang="en-GB" smtClean="0"/>
              <a:pPr/>
              <a:t>8</a:t>
            </a:fld>
            <a:endParaRPr lang="en-GB" dirty="0"/>
          </a:p>
        </p:txBody>
      </p:sp>
      <p:sp>
        <p:nvSpPr>
          <p:cNvPr id="3" name="Text Placeholder 2"/>
          <p:cNvSpPr>
            <a:spLocks noGrp="1"/>
          </p:cNvSpPr>
          <p:nvPr>
            <p:ph type="body" sz="quarter" idx="17"/>
          </p:nvPr>
        </p:nvSpPr>
        <p:spPr/>
        <p:txBody>
          <a:bodyPr/>
          <a:lstStyle/>
          <a:p>
            <a:r>
              <a:rPr lang="en-US" sz="1600" dirty="0" smtClean="0">
                <a:solidFill>
                  <a:schemeClr val="accent1"/>
                </a:solidFill>
              </a:rPr>
              <a:t>Loans</a:t>
            </a:r>
          </a:p>
          <a:p>
            <a:pPr lvl="1"/>
            <a:r>
              <a:rPr lang="en-US" sz="1600" dirty="0">
                <a:solidFill>
                  <a:schemeClr val="tx1">
                    <a:lumMod val="50000"/>
                  </a:schemeClr>
                </a:solidFill>
                <a:ea typeface="ＭＳ Ｐゴシック" charset="0"/>
              </a:rPr>
              <a:t>Senior, subordinated, convertible</a:t>
            </a:r>
          </a:p>
          <a:p>
            <a:pPr lvl="1"/>
            <a:r>
              <a:rPr lang="en-US" sz="1600" dirty="0">
                <a:solidFill>
                  <a:schemeClr val="tx1">
                    <a:lumMod val="50000"/>
                  </a:schemeClr>
                </a:solidFill>
                <a:ea typeface="ＭＳ Ｐゴシック" charset="0"/>
              </a:rPr>
              <a:t>LT (up to 10y or more) or </a:t>
            </a:r>
            <a:br>
              <a:rPr lang="en-US" sz="1600" dirty="0">
                <a:solidFill>
                  <a:schemeClr val="tx1">
                    <a:lumMod val="50000"/>
                  </a:schemeClr>
                </a:solidFill>
                <a:ea typeface="ＭＳ Ｐゴシック" charset="0"/>
              </a:rPr>
            </a:br>
            <a:r>
              <a:rPr lang="en-US" sz="1600" dirty="0">
                <a:solidFill>
                  <a:schemeClr val="tx1">
                    <a:lumMod val="50000"/>
                  </a:schemeClr>
                </a:solidFill>
                <a:ea typeface="ＭＳ Ｐゴシック" charset="0"/>
              </a:rPr>
              <a:t>ST revolving</a:t>
            </a:r>
          </a:p>
          <a:p>
            <a:pPr lvl="1"/>
            <a:r>
              <a:rPr lang="en-US" sz="1600" dirty="0">
                <a:solidFill>
                  <a:schemeClr val="tx1">
                    <a:lumMod val="50000"/>
                  </a:schemeClr>
                </a:solidFill>
                <a:ea typeface="ＭＳ Ｐゴシック" charset="0"/>
              </a:rPr>
              <a:t>Floating/ Fixed rates</a:t>
            </a:r>
          </a:p>
          <a:p>
            <a:pPr lvl="1"/>
            <a:r>
              <a:rPr lang="en-US" sz="1600" dirty="0">
                <a:solidFill>
                  <a:schemeClr val="tx1">
                    <a:lumMod val="50000"/>
                  </a:schemeClr>
                </a:solidFill>
                <a:ea typeface="ＭＳ Ｐゴシック" charset="0"/>
              </a:rPr>
              <a:t>Choice of currencies </a:t>
            </a:r>
            <a:br>
              <a:rPr lang="en-US" sz="1600" dirty="0">
                <a:solidFill>
                  <a:schemeClr val="tx1">
                    <a:lumMod val="50000"/>
                  </a:schemeClr>
                </a:solidFill>
                <a:ea typeface="ＭＳ Ｐゴシック" charset="0"/>
              </a:rPr>
            </a:br>
            <a:r>
              <a:rPr lang="en-US" sz="1600" dirty="0">
                <a:solidFill>
                  <a:schemeClr val="tx1">
                    <a:lumMod val="50000"/>
                  </a:schemeClr>
                </a:solidFill>
                <a:ea typeface="ＭＳ Ｐゴシック" charset="0"/>
              </a:rPr>
              <a:t>(€, US$, RUB etc.)</a:t>
            </a:r>
          </a:p>
          <a:p>
            <a:endParaRPr lang="en-GB" sz="1600" dirty="0"/>
          </a:p>
        </p:txBody>
      </p:sp>
      <p:grpSp>
        <p:nvGrpSpPr>
          <p:cNvPr id="12" name="Group 11"/>
          <p:cNvGrpSpPr/>
          <p:nvPr/>
        </p:nvGrpSpPr>
        <p:grpSpPr>
          <a:xfrm>
            <a:off x="-903288" y="0"/>
            <a:ext cx="9902857" cy="7638450"/>
            <a:chOff x="-903288" y="0"/>
            <a:chExt cx="9902857" cy="7638450"/>
          </a:xfrm>
        </p:grpSpPr>
        <p:cxnSp>
          <p:nvCxnSpPr>
            <p:cNvPr id="13" name="Straight Connector 12"/>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3084" y="1079500"/>
            <a:ext cx="9147084" cy="585968"/>
            <a:chOff x="-3084" y="1079500"/>
            <a:chExt cx="9147084" cy="585968"/>
          </a:xfrm>
        </p:grpSpPr>
        <p:sp>
          <p:nvSpPr>
            <p:cNvPr id="76" name="Rounded Rectangle 49"/>
            <p:cNvSpPr/>
            <p:nvPr/>
          </p:nvSpPr>
          <p:spPr bwMode="auto">
            <a:xfrm>
              <a:off x="0" y="1079999"/>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EBRD’s activities</a:t>
              </a:r>
            </a:p>
          </p:txBody>
        </p:sp>
        <p:sp>
          <p:nvSpPr>
            <p:cNvPr id="77"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78"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smtClean="0">
                  <a:latin typeface="Franklin Gothic Book"/>
                </a:rPr>
                <a:t>Financing </a:t>
              </a:r>
              <a:r>
                <a:rPr lang="en-GB">
                  <a:latin typeface="Franklin Gothic Book"/>
                </a:rPr>
                <a:t>instruments</a:t>
              </a:r>
              <a:endParaRPr lang="en-GB" dirty="0">
                <a:latin typeface="Franklin Gothic Book"/>
              </a:endParaRPr>
            </a:p>
          </p:txBody>
        </p:sp>
        <p:sp>
          <p:nvSpPr>
            <p:cNvPr id="79"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80" name="Rounded Rectangle 53"/>
            <p:cNvSpPr/>
            <p:nvPr/>
          </p:nvSpPr>
          <p:spPr bwMode="auto">
            <a:xfrm>
              <a:off x="7337079"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Selected Investments</a:t>
              </a:r>
              <a:endParaRPr lang="en-GB" dirty="0">
                <a:latin typeface="Franklin Gothic Book"/>
              </a:endParaRPr>
            </a:p>
          </p:txBody>
        </p:sp>
        <p:sp>
          <p:nvSpPr>
            <p:cNvPr id="81" name="Rectangle 80"/>
            <p:cNvSpPr/>
            <p:nvPr/>
          </p:nvSpPr>
          <p:spPr>
            <a:xfrm>
              <a:off x="-3084" y="1619749"/>
              <a:ext cx="9147084" cy="45719"/>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2924545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latin typeface="Bodoni MT" pitchFamily="18" charset="0"/>
              </a:rPr>
              <a:t>EBRD finances diverse range </a:t>
            </a:r>
            <a:r>
              <a:rPr lang="en-US" dirty="0" smtClean="0">
                <a:latin typeface="Bodoni MT" pitchFamily="18" charset="0"/>
              </a:rPr>
              <a:t/>
            </a:r>
            <a:br>
              <a:rPr lang="en-US" dirty="0" smtClean="0">
                <a:latin typeface="Bodoni MT" pitchFamily="18" charset="0"/>
              </a:rPr>
            </a:br>
            <a:r>
              <a:rPr lang="en-US" dirty="0" smtClean="0">
                <a:latin typeface="Bodoni MT" pitchFamily="18" charset="0"/>
              </a:rPr>
              <a:t>of </a:t>
            </a:r>
            <a:r>
              <a:rPr lang="en-US" dirty="0">
                <a:latin typeface="Bodoni MT" pitchFamily="18" charset="0"/>
              </a:rPr>
              <a:t>enterprises</a:t>
            </a:r>
          </a:p>
        </p:txBody>
      </p:sp>
      <p:sp>
        <p:nvSpPr>
          <p:cNvPr id="5" name="Date Placeholder 4"/>
          <p:cNvSpPr>
            <a:spLocks noGrp="1"/>
          </p:cNvSpPr>
          <p:nvPr>
            <p:ph type="dt" sz="half" idx="2"/>
          </p:nvPr>
        </p:nvSpPr>
        <p:spPr/>
        <p:txBody>
          <a:bodyPr/>
          <a:lstStyle/>
          <a:p>
            <a:fld id="{B6178F0A-3EE0-4B48-8395-CF38F4590226}" type="datetime3">
              <a:rPr lang="en-GB" smtClean="0"/>
              <a:pPr/>
              <a:t>24 May, 2016</a:t>
            </a:fld>
            <a:endParaRPr lang="en-GB" dirty="0"/>
          </a:p>
        </p:txBody>
      </p:sp>
      <p:sp>
        <p:nvSpPr>
          <p:cNvPr id="7" name="Slide Number Placeholder 6"/>
          <p:cNvSpPr>
            <a:spLocks noGrp="1"/>
          </p:cNvSpPr>
          <p:nvPr>
            <p:ph type="sldNum" sz="quarter" idx="4"/>
          </p:nvPr>
        </p:nvSpPr>
        <p:spPr/>
        <p:txBody>
          <a:bodyPr/>
          <a:lstStyle/>
          <a:p>
            <a:fld id="{71F9F866-B438-9445-8D9F-1F8FF6608833}" type="slidenum">
              <a:rPr lang="en-GB" smtClean="0"/>
              <a:pPr/>
              <a:t>9</a:t>
            </a:fld>
            <a:endParaRPr lang="en-GB" dirty="0"/>
          </a:p>
        </p:txBody>
      </p:sp>
      <p:sp>
        <p:nvSpPr>
          <p:cNvPr id="24" name="Rectangle 8"/>
          <p:cNvSpPr>
            <a:spLocks noChangeArrowheads="1"/>
          </p:cNvSpPr>
          <p:nvPr/>
        </p:nvSpPr>
        <p:spPr bwMode="gray">
          <a:xfrm>
            <a:off x="720725" y="6234341"/>
            <a:ext cx="17100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marL="342900" indent="-342900" eaLnBrk="0" hangingPunct="0">
              <a:spcBef>
                <a:spcPct val="50000"/>
              </a:spcBef>
            </a:pPr>
            <a:r>
              <a:rPr lang="en-US" sz="800" dirty="0" smtClean="0">
                <a:solidFill>
                  <a:schemeClr val="tx1"/>
                </a:solidFill>
                <a:latin typeface="Franklin Gothic Book" panose="020B0503020102020204" pitchFamily="34" charset="0"/>
              </a:rPr>
              <a:t>Note: as </a:t>
            </a:r>
            <a:r>
              <a:rPr lang="en-US" sz="800" dirty="0">
                <a:solidFill>
                  <a:schemeClr val="tx1"/>
                </a:solidFill>
                <a:latin typeface="Franklin Gothic Book" panose="020B0503020102020204" pitchFamily="34" charset="0"/>
              </a:rPr>
              <a:t>at </a:t>
            </a:r>
            <a:r>
              <a:rPr lang="en-US" sz="800" dirty="0" smtClean="0">
                <a:solidFill>
                  <a:schemeClr val="tx1"/>
                </a:solidFill>
                <a:latin typeface="Franklin Gothic Book" panose="020B0503020102020204" pitchFamily="34" charset="0"/>
              </a:rPr>
              <a:t>31 December  2015</a:t>
            </a:r>
            <a:endParaRPr lang="en-US" sz="800" dirty="0">
              <a:solidFill>
                <a:schemeClr val="tx1"/>
              </a:solidFill>
              <a:latin typeface="Franklin Gothic Book" panose="020B0503020102020204" pitchFamily="34" charset="0"/>
            </a:endParaRPr>
          </a:p>
        </p:txBody>
      </p:sp>
      <p:graphicFrame>
        <p:nvGraphicFramePr>
          <p:cNvPr id="8" name="Object 3"/>
          <p:cNvGraphicFramePr>
            <a:graphicFrameLocks noChangeAspect="1"/>
          </p:cNvGraphicFramePr>
          <p:nvPr>
            <p:extLst>
              <p:ext uri="{D42A27DB-BD31-4B8C-83A1-F6EECF244321}">
                <p14:modId xmlns:p14="http://schemas.microsoft.com/office/powerpoint/2010/main" val="3479016702"/>
              </p:ext>
            </p:extLst>
          </p:nvPr>
        </p:nvGraphicFramePr>
        <p:xfrm>
          <a:off x="469900" y="1927226"/>
          <a:ext cx="8169669" cy="3951288"/>
        </p:xfrm>
        <a:graphic>
          <a:graphicData uri="http://schemas.openxmlformats.org/drawingml/2006/chart">
            <c:chart xmlns:c="http://schemas.openxmlformats.org/drawingml/2006/chart" xmlns:r="http://schemas.openxmlformats.org/officeDocument/2006/relationships" r:id="rId3"/>
          </a:graphicData>
        </a:graphic>
      </p:graphicFrame>
      <p:grpSp>
        <p:nvGrpSpPr>
          <p:cNvPr id="26" name="Group 25"/>
          <p:cNvGrpSpPr/>
          <p:nvPr/>
        </p:nvGrpSpPr>
        <p:grpSpPr>
          <a:xfrm>
            <a:off x="-3084" y="1079500"/>
            <a:ext cx="9147084" cy="585968"/>
            <a:chOff x="-3084" y="1079500"/>
            <a:chExt cx="9147084" cy="585968"/>
          </a:xfrm>
        </p:grpSpPr>
        <p:sp>
          <p:nvSpPr>
            <p:cNvPr id="27" name="Rounded Rectangle 49"/>
            <p:cNvSpPr/>
            <p:nvPr/>
          </p:nvSpPr>
          <p:spPr bwMode="auto">
            <a:xfrm>
              <a:off x="0" y="1079999"/>
              <a:ext cx="1800000" cy="54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a:latin typeface="Franklin Gothic Book"/>
                </a:rPr>
                <a:t>EBRD’s activities</a:t>
              </a:r>
            </a:p>
          </p:txBody>
        </p:sp>
        <p:sp>
          <p:nvSpPr>
            <p:cNvPr id="28" name="Rounded Rectangle 50"/>
            <p:cNvSpPr/>
            <p:nvPr/>
          </p:nvSpPr>
          <p:spPr bwMode="auto">
            <a:xfrm>
              <a:off x="1836000" y="1079999"/>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a:latin typeface="Franklin Gothic Book"/>
                </a:rPr>
                <a:t>EBRD in </a:t>
              </a:r>
              <a:r>
                <a:rPr lang="en-GB" smtClean="0">
                  <a:latin typeface="Franklin Gothic Book"/>
                </a:rPr>
                <a:t>Romania</a:t>
              </a:r>
              <a:endParaRPr lang="en-GB" dirty="0">
                <a:latin typeface="Franklin Gothic Book"/>
              </a:endParaRPr>
            </a:p>
          </p:txBody>
        </p:sp>
        <p:sp>
          <p:nvSpPr>
            <p:cNvPr id="29" name="Rounded Rectangle 51"/>
            <p:cNvSpPr/>
            <p:nvPr/>
          </p:nvSpPr>
          <p:spPr bwMode="auto">
            <a:xfrm>
              <a:off x="3679529" y="1089025"/>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smtClean="0">
                  <a:latin typeface="Franklin Gothic Book"/>
                </a:rPr>
                <a:t>Financing </a:t>
              </a:r>
              <a:r>
                <a:rPr lang="en-GB">
                  <a:latin typeface="Franklin Gothic Book"/>
                </a:rPr>
                <a:t>instruments</a:t>
              </a:r>
              <a:endParaRPr lang="en-GB" dirty="0">
                <a:latin typeface="Franklin Gothic Book"/>
              </a:endParaRPr>
            </a:p>
          </p:txBody>
        </p:sp>
        <p:sp>
          <p:nvSpPr>
            <p:cNvPr id="30" name="Rounded Rectangle 52"/>
            <p:cNvSpPr/>
            <p:nvPr/>
          </p:nvSpPr>
          <p:spPr bwMode="auto">
            <a:xfrm>
              <a:off x="5508304"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MEI</a:t>
              </a:r>
              <a:endParaRPr lang="en-GB" dirty="0">
                <a:latin typeface="Franklin Gothic Book"/>
              </a:endParaRPr>
            </a:p>
          </p:txBody>
        </p:sp>
        <p:sp>
          <p:nvSpPr>
            <p:cNvPr id="31" name="Rounded Rectangle 53"/>
            <p:cNvSpPr/>
            <p:nvPr/>
          </p:nvSpPr>
          <p:spPr bwMode="auto">
            <a:xfrm>
              <a:off x="7337079" y="1079500"/>
              <a:ext cx="1800000" cy="540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en-GB" dirty="0" smtClean="0">
                  <a:latin typeface="Franklin Gothic Book"/>
                </a:rPr>
                <a:t>Selected Investments</a:t>
              </a:r>
              <a:endParaRPr lang="en-GB" dirty="0">
                <a:latin typeface="Franklin Gothic Book"/>
              </a:endParaRPr>
            </a:p>
          </p:txBody>
        </p:sp>
        <p:sp>
          <p:nvSpPr>
            <p:cNvPr id="32" name="Rectangle 31"/>
            <p:cNvSpPr/>
            <p:nvPr/>
          </p:nvSpPr>
          <p:spPr>
            <a:xfrm>
              <a:off x="-3084" y="1619749"/>
              <a:ext cx="9147084" cy="45719"/>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Tree>
    <p:extLst>
      <p:ext uri="{BB962C8B-B14F-4D97-AF65-F5344CB8AC3E}">
        <p14:creationId xmlns:p14="http://schemas.microsoft.com/office/powerpoint/2010/main" val="5467858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template-english-4.3">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EBRDmain_frenc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EBRDmain_german">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EBRDmain_Russian">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5.xml><?xml version="1.0" encoding="utf-8"?>
<a:theme xmlns:a="http://schemas.openxmlformats.org/drawingml/2006/main" name="Title and section slides">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6.xml><?xml version="1.0" encoding="utf-8"?>
<a:theme xmlns:a="http://schemas.openxmlformats.org/drawingml/2006/main" name="template-english-4.3-1">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element uid="id_classification_generalbusiness" value=""/>
  <element uid="214105f6-acd4-485a-afa0-a0b988f7534c" value=""/>
</sisl>
</file>

<file path=customXml/itemProps1.xml><?xml version="1.0" encoding="utf-8"?>
<ds:datastoreItem xmlns:ds="http://schemas.openxmlformats.org/officeDocument/2006/customXml" ds:itemID="{CBE66E23-8D15-4E58-AB88-7E0FBBE0CE7C}">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238</TotalTime>
  <Words>2840</Words>
  <Application>Microsoft Office PowerPoint</Application>
  <PresentationFormat>On-screen Show (4:3)</PresentationFormat>
  <Paragraphs>546</Paragraphs>
  <Slides>28</Slides>
  <Notes>28</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28</vt:i4>
      </vt:variant>
    </vt:vector>
  </HeadingPairs>
  <TitlesOfParts>
    <vt:vector size="43" baseType="lpstr">
      <vt:lpstr>ＭＳ Ｐゴシック</vt:lpstr>
      <vt:lpstr>Arial</vt:lpstr>
      <vt:lpstr>Bodoni MT</vt:lpstr>
      <vt:lpstr>Franklin Gothic Book</vt:lpstr>
      <vt:lpstr>Franklin Gothic Medium</vt:lpstr>
      <vt:lpstr>FranklinGothicbook</vt:lpstr>
      <vt:lpstr>Times New Roman</vt:lpstr>
      <vt:lpstr>Wingdings</vt:lpstr>
      <vt:lpstr>template-english-4.3</vt:lpstr>
      <vt:lpstr>EBRDmain_french</vt:lpstr>
      <vt:lpstr>EBRDmain_german</vt:lpstr>
      <vt:lpstr>EBRDmain_Russian</vt:lpstr>
      <vt:lpstr>Title and section slides</vt:lpstr>
      <vt:lpstr>template-english-4.3-1</vt:lpstr>
      <vt:lpstr>Chart</vt:lpstr>
      <vt:lpstr>An overview of the EBRD</vt:lpstr>
      <vt:lpstr>Contents</vt:lpstr>
      <vt:lpstr>What is the EBRD?</vt:lpstr>
      <vt:lpstr>EBRD’s objectives achieved through  financing the private sector</vt:lpstr>
      <vt:lpstr>The EBRD and its objectives</vt:lpstr>
      <vt:lpstr>Where we invest</vt:lpstr>
      <vt:lpstr>Key strengths of the EBRD</vt:lpstr>
      <vt:lpstr>EBRD Product Flexibility tailored  to project needs</vt:lpstr>
      <vt:lpstr>EBRD finances diverse range  of enterprises</vt:lpstr>
      <vt:lpstr>Romania - General Information</vt:lpstr>
      <vt:lpstr>EBRD – Investment terms </vt:lpstr>
      <vt:lpstr>EBRD – Debt Finance</vt:lpstr>
      <vt:lpstr>EBRD – Equity investments</vt:lpstr>
      <vt:lpstr>Project Cycle</vt:lpstr>
      <vt:lpstr>EBRD’s role in the municipal sector</vt:lpstr>
      <vt:lpstr>Key areas in the municipal sector </vt:lpstr>
      <vt:lpstr>Three operating pillars in the sector</vt:lpstr>
      <vt:lpstr>Financing to match client capacity</vt:lpstr>
      <vt:lpstr>EBRD loan financing parameters</vt:lpstr>
      <vt:lpstr>Romania – Selected corporate clients</vt:lpstr>
      <vt:lpstr>Capital Markets transactions</vt:lpstr>
      <vt:lpstr>Case Studies – Profi expansion</vt:lpstr>
      <vt:lpstr>Green Group – equity investment</vt:lpstr>
      <vt:lpstr>Renault Technologies Romania -  Titu Test Centre</vt:lpstr>
      <vt:lpstr>PowerPoint Presentation</vt:lpstr>
      <vt:lpstr>Energobit ESCO – energy efficiency</vt:lpstr>
      <vt:lpstr>Expur</vt:lpstr>
      <vt:lpstr>Contacts</vt:lpstr>
    </vt:vector>
  </TitlesOfParts>
  <Company>EBRD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EBRD</dc:title>
  <dc:creator>Whitford, Bryan</dc:creator>
  <cp:keywords>[EBRD/OFFICIAL USE]</cp:keywords>
  <cp:lastModifiedBy>Nicoleta Chirila</cp:lastModifiedBy>
  <cp:revision>16</cp:revision>
  <cp:lastPrinted>2014-02-10T15:40:22Z</cp:lastPrinted>
  <dcterms:created xsi:type="dcterms:W3CDTF">2016-02-01T09:27:41Z</dcterms:created>
  <dcterms:modified xsi:type="dcterms:W3CDTF">2016-05-23T23:15:54Z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35b00d56-6f71-4c1d-b38d-46e1df31701c</vt:lpwstr>
  </property>
  <property fmtid="{D5CDD505-2E9C-101B-9397-08002B2CF9AE}" pid="3" name="bjSaver">
    <vt:lpwstr>+VyEgiTPZD3qRfLBjwXeeDHgZGrKM6Ez</vt:lpwstr>
  </property>
  <property fmtid="{D5CDD505-2E9C-101B-9397-08002B2CF9AE}" pid="4" name="bjDocumentLabelXML">
    <vt:lpwstr>&lt;?xml version="1.0" encoding="us-ascii"?&gt;&lt;sisl xmlns:xsi="http://www.w3.org/2001/XMLSchema-instance" xmlns:xsd="http://www.w3.org/2001/XMLSchema" sislVersion="0" policy="1d45786f-a737-4735-8af6-df12fb6939a2" xmlns="http://www.boldonjames.com/2008/01/sie/i</vt:lpwstr>
  </property>
  <property fmtid="{D5CDD505-2E9C-101B-9397-08002B2CF9AE}" pid="5" name="bjDocumentLabelXML-0">
    <vt:lpwstr>nternal/label"&gt;&lt;element uid="id_classification_generalbusiness" value="" /&gt;&lt;element uid="214105f6-acd4-485a-afa0-a0b988f7534c" value="" /&gt;&lt;/sisl&gt;</vt:lpwstr>
  </property>
  <property fmtid="{D5CDD505-2E9C-101B-9397-08002B2CF9AE}" pid="6" name="bjDocumentSecurityLabel">
    <vt:lpwstr>OFFICIAL USE</vt:lpwstr>
  </property>
</Properties>
</file>