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297" r:id="rId4"/>
    <p:sldId id="298" r:id="rId5"/>
    <p:sldId id="295" r:id="rId6"/>
    <p:sldId id="282" r:id="rId7"/>
    <p:sldId id="296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300" r:id="rId17"/>
    <p:sldId id="299" r:id="rId18"/>
    <p:sldId id="301" r:id="rId19"/>
    <p:sldId id="263" r:id="rId20"/>
  </p:sldIdLst>
  <p:sldSz cx="9144000" cy="6858000" type="screen4x3"/>
  <p:notesSz cx="6797675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64" tIns="47781" rIns="95564" bIns="47781" rtlCol="0"/>
          <a:lstStyle>
            <a:lvl1pPr algn="l">
              <a:defRPr sz="13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64" tIns="47781" rIns="95564" bIns="47781" rtlCol="0"/>
          <a:lstStyle>
            <a:lvl1pPr algn="r">
              <a:defRPr sz="1300"/>
            </a:lvl1pPr>
          </a:lstStyle>
          <a:p>
            <a:fld id="{12B2D65C-13A8-4BCC-9DB2-5CC18DB3BC53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64" tIns="47781" rIns="95564" bIns="47781" rtlCol="0" anchor="b"/>
          <a:lstStyle>
            <a:lvl1pPr algn="l">
              <a:defRPr sz="13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64" tIns="47781" rIns="95564" bIns="47781" rtlCol="0" anchor="b"/>
          <a:lstStyle>
            <a:lvl1pPr algn="r">
              <a:defRPr sz="1300"/>
            </a:lvl1pPr>
          </a:lstStyle>
          <a:p>
            <a:fld id="{01252834-3982-4B73-B5EB-EB5C098B7A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2168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254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254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r">
              <a:defRPr sz="1200"/>
            </a:lvl1pPr>
          </a:lstStyle>
          <a:p>
            <a:fld id="{F9CCF7DB-9065-4B59-B412-905F65117179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9" tIns="45299" rIns="90599" bIns="45299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5" y="4715193"/>
            <a:ext cx="5438767" cy="4466277"/>
          </a:xfrm>
          <a:prstGeom prst="rect">
            <a:avLst/>
          </a:prstGeom>
        </p:spPr>
        <p:txBody>
          <a:bodyPr vert="horz" lIns="90599" tIns="45299" rIns="90599" bIns="452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810"/>
            <a:ext cx="2945346" cy="496253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760" y="9428810"/>
            <a:ext cx="2945346" cy="496253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r">
              <a:defRPr sz="1200"/>
            </a:lvl1pPr>
          </a:lstStyle>
          <a:p>
            <a:fld id="{35AF6204-0E06-4F33-8AB1-7D4E274B68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253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887" indent="-28572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04" indent="-22858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065" indent="-22858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226" indent="-22858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387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54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710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5871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C86F14-7F89-4387-A800-5193C0C3A727}" type="slidenum">
              <a:rPr lang="en-GB"/>
              <a:pPr eaLnBrk="1" hangingPunct="1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48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C503-54A8-4F3D-AF37-F6A15D28E743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D142-5455-45A6-8DF3-B9F7796688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87570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C503-54A8-4F3D-AF37-F6A15D28E743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D142-5455-45A6-8DF3-B9F7796688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90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C503-54A8-4F3D-AF37-F6A15D28E743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D142-5455-45A6-8DF3-B9F7796688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21303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ffda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sigla cfppda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04788"/>
            <a:ext cx="60960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 userDrawn="1"/>
        </p:nvCxnSpPr>
        <p:spPr>
          <a:xfrm>
            <a:off x="-396875" y="1341438"/>
            <a:ext cx="5040313" cy="127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4643438" y="1341438"/>
            <a:ext cx="4500562" cy="0"/>
          </a:xfrm>
          <a:prstGeom prst="line">
            <a:avLst/>
          </a:prstGeom>
          <a:ln w="762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832725" y="985838"/>
            <a:ext cx="1223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17375E"/>
                </a:solidFill>
                <a:latin typeface="Calibri" pitchFamily="34" charset="0"/>
              </a:rPr>
              <a:t>C.F.P.P.D.A.</a:t>
            </a:r>
          </a:p>
        </p:txBody>
      </p:sp>
      <p:pic>
        <p:nvPicPr>
          <p:cNvPr id="6" name="Picture 10" descr="ARA%20logo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311150"/>
            <a:ext cx="2087562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0" y="938213"/>
            <a:ext cx="2627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o-RO" smtClean="0">
                <a:solidFill>
                  <a:srgbClr val="17375E"/>
                </a:solidFill>
                <a:latin typeface="Calibri" pitchFamily="34" charset="0"/>
              </a:rPr>
              <a:t>Asociatia Romana a Apei</a:t>
            </a:r>
            <a:endParaRPr lang="en-US" smtClean="0">
              <a:solidFill>
                <a:srgbClr val="17375E"/>
              </a:solidFill>
              <a:latin typeface="Calibri" pitchFamily="34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2916238" y="190500"/>
            <a:ext cx="45720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/>
              <a:t>Regionalisation </a:t>
            </a:r>
            <a:r>
              <a:rPr lang="ro-RO"/>
              <a:t>of the water and wastewater services </a:t>
            </a:r>
          </a:p>
          <a:p>
            <a:pPr algn="ctr">
              <a:spcBef>
                <a:spcPct val="20000"/>
              </a:spcBef>
            </a:pPr>
            <a:r>
              <a:rPr lang="ro-RO"/>
              <a:t>Experience from the</a:t>
            </a:r>
            <a:r>
              <a:rPr lang="en-GB"/>
              <a:t> Romania</a:t>
            </a:r>
            <a:endParaRPr lang="en-US" sz="2400" b="1">
              <a:solidFill>
                <a:srgbClr val="558ED5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3BEF-E5D5-4668-857C-084297E8D6DB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1C6F9-33DF-425A-9DAF-ACE5A6B64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41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95DE7-BEE5-4E62-9FF3-C8771DBBE8BD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5600" y="5334000"/>
            <a:ext cx="3657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B1820-A810-4AB5-B591-D613F9EC6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4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o-R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o-RO" dirty="0" smtClean="0"/>
              <a:t>29 septembrie 2014</a:t>
            </a:r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D142-5455-45A6-8DF3-B9F7796688FD}" type="slidenum">
              <a:rPr lang="ro-RO" smtClean="0"/>
              <a:t>‹#›</a:t>
            </a:fld>
            <a:endParaRPr lang="ro-RO"/>
          </a:p>
        </p:txBody>
      </p:sp>
      <p:pic>
        <p:nvPicPr>
          <p:cNvPr id="8" name="Picture 12" descr="ARA logo relief transp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5536" y="332656"/>
            <a:ext cx="3298772" cy="90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</p:pic>
      <p:sp>
        <p:nvSpPr>
          <p:cNvPr id="2" name="TextBox 1"/>
          <p:cNvSpPr txBox="1"/>
          <p:nvPr userDrawn="1"/>
        </p:nvSpPr>
        <p:spPr>
          <a:xfrm>
            <a:off x="3690860" y="596543"/>
            <a:ext cx="4910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/>
              <a:t>Asociația Română a Apei</a:t>
            </a:r>
            <a:endParaRPr lang="ro-RO" sz="3200" b="1" dirty="0"/>
          </a:p>
        </p:txBody>
      </p:sp>
    </p:spTree>
    <p:extLst>
      <p:ext uri="{BB962C8B-B14F-4D97-AF65-F5344CB8AC3E}">
        <p14:creationId xmlns:p14="http://schemas.microsoft.com/office/powerpoint/2010/main" val="291271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C503-54A8-4F3D-AF37-F6A15D28E743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D142-5455-45A6-8DF3-B9F7796688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8745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C503-54A8-4F3D-AF37-F6A15D28E743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D142-5455-45A6-8DF3-B9F7796688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8296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C503-54A8-4F3D-AF37-F6A15D28E743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D142-5455-45A6-8DF3-B9F7796688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257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C503-54A8-4F3D-AF37-F6A15D28E743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D142-5455-45A6-8DF3-B9F7796688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193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C503-54A8-4F3D-AF37-F6A15D28E743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D142-5455-45A6-8DF3-B9F7796688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63080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C503-54A8-4F3D-AF37-F6A15D28E743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D142-5455-45A6-8DF3-B9F7796688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3606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C503-54A8-4F3D-AF37-F6A15D28E743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D142-5455-45A6-8DF3-B9F7796688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0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C503-54A8-4F3D-AF37-F6A15D28E743}" type="datetimeFigureOut">
              <a:rPr lang="ro-RO" smtClean="0"/>
              <a:t>13.05.2016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DD142-5455-45A6-8DF3-B9F7796688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5278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78480" y="40770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2800" dirty="0" smtClean="0"/>
              <a:t>Asociația Română a Apei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78480" y="20608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2800" b="1" i="1" dirty="0" smtClean="0"/>
              <a:t>Situatia actuala privind dezvoltarea sectorului serviciilor de alimentare cu apa si canalizare in Romania</a:t>
            </a:r>
            <a:endParaRPr lang="ro-RO" sz="2800" b="1" i="1" dirty="0"/>
          </a:p>
        </p:txBody>
      </p:sp>
    </p:spTree>
    <p:extLst>
      <p:ext uri="{BB962C8B-B14F-4D97-AF65-F5344CB8AC3E}">
        <p14:creationId xmlns:p14="http://schemas.microsoft.com/office/powerpoint/2010/main" val="22548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892348"/>
              </p:ext>
            </p:extLst>
          </p:nvPr>
        </p:nvGraphicFramePr>
        <p:xfrm>
          <a:off x="337763" y="3501008"/>
          <a:ext cx="8424938" cy="273812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1162670"/>
                <a:gridCol w="623295"/>
                <a:gridCol w="936104"/>
                <a:gridCol w="864096"/>
                <a:gridCol w="936104"/>
                <a:gridCol w="1008112"/>
                <a:gridCol w="1165435"/>
                <a:gridCol w="867584"/>
                <a:gridCol w="861538"/>
              </a:tblGrid>
              <a:tr h="285115">
                <a:tc rowSpan="2"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Anul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cap="all" dirty="0">
                          <a:effectLst/>
                        </a:rPr>
                        <a:t> </a:t>
                      </a:r>
                      <a:endParaRPr lang="ro-RO" sz="1600" dirty="0">
                        <a:effectLst/>
                      </a:endParaRPr>
                    </a:p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cap="all" dirty="0">
                          <a:effectLst/>
                        </a:rPr>
                        <a:t>Indicator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/>
                </a:tc>
                <a:tc gridSpan="6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cap="all" dirty="0">
                          <a:effectLst/>
                        </a:rPr>
                        <a:t>Apă potabilă distribuită (</a:t>
                      </a:r>
                      <a:r>
                        <a:rPr lang="ro-RO" sz="1600" cap="all" dirty="0" smtClean="0">
                          <a:effectLst/>
                        </a:rPr>
                        <a:t>milioane </a:t>
                      </a:r>
                      <a:r>
                        <a:rPr lang="ro-RO" sz="1600" cap="all" dirty="0">
                          <a:effectLst/>
                        </a:rPr>
                        <a:t>m.c.)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 rowSpan="2"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cap="all" dirty="0" smtClean="0">
                          <a:effectLst/>
                        </a:rPr>
                        <a:t>2014 </a:t>
                      </a:r>
                      <a:r>
                        <a:rPr lang="ro-RO" sz="1600" dirty="0">
                          <a:effectLst/>
                        </a:rPr>
                        <a:t>faţă 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de </a:t>
                      </a:r>
                      <a:r>
                        <a:rPr lang="ro-RO" sz="1600" cap="all" dirty="0" smtClean="0">
                          <a:effectLst/>
                        </a:rPr>
                        <a:t>2013 </a:t>
                      </a:r>
                      <a:r>
                        <a:rPr lang="ro-RO" sz="1600" cap="all" dirty="0">
                          <a:effectLst/>
                        </a:rPr>
                        <a:t>(%)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77788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2008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2009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2010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cap="all" dirty="0">
                          <a:effectLst/>
                        </a:rPr>
                        <a:t>2011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cap="all" dirty="0">
                          <a:effectLst/>
                        </a:rPr>
                        <a:t>2012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cap="all" dirty="0">
                          <a:effectLst/>
                        </a:rPr>
                        <a:t>2013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889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85115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Toată ţara, din care: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1,074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1,064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1,024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1,022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1,035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1,028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17145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5250" algn="l"/>
                        </a:tabLst>
                      </a:pPr>
                      <a:r>
                        <a:rPr lang="ro-R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0,995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96,8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</a:tr>
              <a:tr h="227965">
                <a:tc>
                  <a:txBody>
                    <a:bodyPr/>
                    <a:lstStyle/>
                    <a:p>
                      <a:pPr marL="8731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- pentru uz casnic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0,681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0,681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0,689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0,677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0,694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0,700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8890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0,684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97,7</a:t>
                      </a:r>
                      <a:r>
                        <a:rPr lang="ro-RO" sz="1600" dirty="0">
                          <a:effectLst/>
                        </a:rPr>
                        <a:t> 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- Op. regionali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 </a:t>
                      </a:r>
                      <a:endParaRPr lang="ro-R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0,665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0,631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0,617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0,635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0,576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0,567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4763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98,4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2132856"/>
            <a:ext cx="882047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77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Tabel 3.  Situaţia apei potabile distribuite în perioada 2008 – 2014</a:t>
            </a:r>
            <a:endParaRPr kumimoji="0" 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7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1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178110"/>
              </p:ext>
            </p:extLst>
          </p:nvPr>
        </p:nvGraphicFramePr>
        <p:xfrm>
          <a:off x="467544" y="2348880"/>
          <a:ext cx="7920881" cy="3038874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1546342"/>
                <a:gridCol w="837602"/>
                <a:gridCol w="1359622"/>
                <a:gridCol w="837731"/>
                <a:gridCol w="836314"/>
                <a:gridCol w="836314"/>
                <a:gridCol w="833478"/>
                <a:gridCol w="833478"/>
              </a:tblGrid>
              <a:tr h="340998">
                <a:tc gridSpan="8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Gradul de contorizare (%)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1027154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7075" algn="ctr"/>
                          <a:tab pos="1454150" algn="r"/>
                        </a:tabLst>
                      </a:pPr>
                      <a:r>
                        <a:rPr lang="ro-RO" sz="1800" dirty="0">
                          <a:effectLst/>
                        </a:rPr>
                        <a:t>Anul</a:t>
                      </a:r>
                      <a:endParaRPr lang="ro-RO" sz="16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7075" algn="ctr"/>
                          <a:tab pos="1454150" algn="r"/>
                        </a:tabLst>
                      </a:pPr>
                      <a:r>
                        <a:rPr lang="ro-RO" sz="1800" dirty="0">
                          <a:effectLst/>
                        </a:rPr>
                        <a:t>Nivel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2008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2009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2010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2011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2012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2013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96743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800" dirty="0" smtClean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</a:rPr>
                        <a:t>Pe </a:t>
                      </a:r>
                      <a:r>
                        <a:rPr lang="ro-RO" sz="1800" dirty="0">
                          <a:effectLst/>
                        </a:rPr>
                        <a:t>ţară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81,4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83,7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86,7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87,5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89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88,3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90,7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70329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Operatorii regionali</a:t>
                      </a:r>
                      <a:endParaRPr lang="ro-R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-</a:t>
                      </a:r>
                      <a:endParaRPr lang="ro-R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89</a:t>
                      </a:r>
                      <a:endParaRPr lang="ro-R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90</a:t>
                      </a:r>
                      <a:endParaRPr lang="ro-R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92</a:t>
                      </a:r>
                      <a:endParaRPr lang="ro-R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93</a:t>
                      </a:r>
                      <a:endParaRPr lang="ro-R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95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95,2</a:t>
                      </a:r>
                      <a:endParaRPr lang="ro-R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1801364"/>
            <a:ext cx="86409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ctr"/>
                <a:tab pos="1454150" algn="r"/>
              </a:tabLst>
            </a:pP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Tabel 4. Gradul de contorizare</a:t>
            </a:r>
            <a:endParaRPr kumimoji="0" lang="ro-RO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2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701288"/>
              </p:ext>
            </p:extLst>
          </p:nvPr>
        </p:nvGraphicFramePr>
        <p:xfrm>
          <a:off x="491971" y="1725347"/>
          <a:ext cx="8529455" cy="1794005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1626584"/>
                <a:gridCol w="821688"/>
                <a:gridCol w="711834"/>
                <a:gridCol w="896915"/>
                <a:gridCol w="896915"/>
                <a:gridCol w="896915"/>
                <a:gridCol w="892868"/>
                <a:gridCol w="892868"/>
                <a:gridCol w="892868"/>
              </a:tblGrid>
              <a:tr h="7483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                                          Indicator   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" algn="ctr"/>
                          <a:tab pos="676275" algn="r"/>
                        </a:tabLst>
                      </a:pPr>
                      <a:r>
                        <a:rPr lang="ro-RO" sz="1600">
                          <a:effectLst/>
                        </a:rPr>
                        <a:t>U.M.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" algn="ctr"/>
                          <a:tab pos="676275" algn="r"/>
                        </a:tabLst>
                      </a:pPr>
                      <a:r>
                        <a:rPr lang="ro-RO" sz="1600">
                          <a:effectLst/>
                        </a:rPr>
                        <a:t>Anul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2100" algn="ctr"/>
                          <a:tab pos="676275" algn="r"/>
                        </a:tabLst>
                      </a:pPr>
                      <a:r>
                        <a:rPr lang="ro-RO" sz="1600">
                          <a:effectLst/>
                        </a:rPr>
                        <a:t>2008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Anul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2009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indent="-13335"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Anul</a:t>
                      </a:r>
                    </a:p>
                    <a:p>
                      <a:pPr indent="-13335"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2010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Anul 2011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Anul 2012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dirty="0" smtClean="0">
                          <a:effectLst/>
                        </a:rPr>
                        <a:t>Anul 2013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dirty="0" smtClean="0">
                          <a:effectLst/>
                        </a:rPr>
                        <a:t>Anul 2014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</a:tr>
              <a:tr h="557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Populaţia deservită    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Nr. loc</a:t>
                      </a:r>
                      <a:r>
                        <a:rPr lang="ro-RO" sz="1600" dirty="0" smtClean="0">
                          <a:effectLst/>
                        </a:rPr>
                        <a:t>.(mil)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9,237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9,251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9,314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9,319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9,413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9,342</a:t>
                      </a:r>
                      <a:endParaRPr lang="ro-RO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9,391</a:t>
                      </a:r>
                      <a:endParaRPr lang="ro-RO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Acoperire cu canalizare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%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43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43.03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43.4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43.52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44,2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46,8</a:t>
                      </a:r>
                      <a:endParaRPr lang="ro-RO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47,1</a:t>
                      </a:r>
                      <a:endParaRPr lang="ro-RO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3" y="1340768"/>
            <a:ext cx="797558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ctr"/>
                <a:tab pos="676275" algn="r"/>
              </a:tabLst>
            </a:pP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Tabel 5.1. Populaţia deservită cu servicii de canalizare pe total ţară, 2008 –2014</a:t>
            </a:r>
            <a:endParaRPr kumimoji="0" lang="ro-R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ctr"/>
                <a:tab pos="676275" algn="r"/>
              </a:tabLst>
            </a:pPr>
            <a:endParaRPr kumimoji="0" lang="ro-R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60336"/>
              </p:ext>
            </p:extLst>
          </p:nvPr>
        </p:nvGraphicFramePr>
        <p:xfrm>
          <a:off x="404890" y="4509120"/>
          <a:ext cx="8640964" cy="1498936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2446403"/>
                <a:gridCol w="792088"/>
                <a:gridCol w="720080"/>
                <a:gridCol w="864096"/>
                <a:gridCol w="936104"/>
                <a:gridCol w="936104"/>
                <a:gridCol w="864096"/>
                <a:gridCol w="1081993"/>
              </a:tblGrid>
              <a:tr h="5235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                                         Anul         Indicator   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" algn="ctr"/>
                          <a:tab pos="676275" algn="r"/>
                        </a:tabLst>
                      </a:pPr>
                      <a:r>
                        <a:rPr lang="ro-RO" sz="1600">
                          <a:effectLst/>
                        </a:rPr>
                        <a:t>U.M.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2009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94615"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2010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2011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2012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2013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ro-RO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</a:tr>
              <a:tr h="4763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Populaţia deservită 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Nr. loc</a:t>
                      </a:r>
                      <a:r>
                        <a:rPr lang="ro-RO" sz="1600" dirty="0" smtClean="0">
                          <a:effectLst/>
                        </a:rPr>
                        <a:t>.(mil) 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8,240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5715"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8,294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8,297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8,370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8,326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8,396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</a:tr>
              <a:tr h="4763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Acoperire cu servicii de canalizare 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%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63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64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68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65,34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78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64*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1820" y="3973125"/>
            <a:ext cx="85783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288" algn="l"/>
                <a:tab pos="6097588" algn="l"/>
              </a:tabLst>
            </a:pP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Tabel 5.2. Populaţia deservită cu servicii de canalizare de operatorii mari, 2008 –2014</a:t>
            </a:r>
            <a:endParaRPr kumimoji="0" lang="ro-R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3" y="6427493"/>
            <a:ext cx="86764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95288" algn="l"/>
                <a:tab pos="6097588" algn="l"/>
              </a:tabLst>
            </a:pPr>
            <a:r>
              <a:rPr kumimoji="0" lang="ro-RO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Reducerea a fost determinata de recalcularea pop. </a:t>
            </a:r>
            <a:r>
              <a:rPr lang="ro-RO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o-RO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eservite conform recensamantului  si a preluarii</a:t>
            </a:r>
            <a:r>
              <a:rPr kumimoji="0" lang="ro-RO" sz="1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catre OR a noi localitati</a:t>
            </a:r>
            <a:r>
              <a:rPr kumimoji="0" lang="ro-RO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o-RO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1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40578"/>
              </p:ext>
            </p:extLst>
          </p:nvPr>
        </p:nvGraphicFramePr>
        <p:xfrm>
          <a:off x="377166" y="2276872"/>
          <a:ext cx="8568955" cy="3535822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2018774"/>
                <a:gridCol w="472719"/>
                <a:gridCol w="597411"/>
                <a:gridCol w="544060"/>
                <a:gridCol w="680076"/>
                <a:gridCol w="612068"/>
                <a:gridCol w="680076"/>
                <a:gridCol w="689756"/>
                <a:gridCol w="720080"/>
                <a:gridCol w="1553935"/>
              </a:tblGrid>
              <a:tr h="1030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>
                          <a:effectLst/>
                        </a:rPr>
                        <a:t>Lungimea reţelelor de canalizare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U.M.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>
                          <a:effectLst/>
                        </a:rPr>
                        <a:t>Anul 2008</a:t>
                      </a:r>
                      <a:endParaRPr lang="ro-RO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>
                          <a:effectLst/>
                        </a:rPr>
                        <a:t>Anul 2009</a:t>
                      </a:r>
                      <a:endParaRPr lang="ro-RO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>
                          <a:effectLst/>
                        </a:rPr>
                        <a:t>Anul 2010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>
                          <a:effectLst/>
                        </a:rPr>
                        <a:t>Anul 2011</a:t>
                      </a:r>
                      <a:endParaRPr lang="ro-RO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>
                          <a:effectLst/>
                        </a:rPr>
                        <a:t>Anul 2012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>
                          <a:effectLst/>
                        </a:rPr>
                        <a:t>Anul 2013</a:t>
                      </a:r>
                      <a:endParaRPr lang="ro-RO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7905" algn="l"/>
                        </a:tabLst>
                        <a:defRPr/>
                      </a:pPr>
                      <a:r>
                        <a:rPr lang="ro-RO" sz="1400" dirty="0" smtClean="0">
                          <a:effectLst/>
                        </a:rPr>
                        <a:t>Anul 2014</a:t>
                      </a:r>
                      <a:endParaRPr lang="ro-RO" sz="14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2014 </a:t>
                      </a:r>
                      <a:r>
                        <a:rPr lang="ro-RO" sz="1400" dirty="0">
                          <a:effectLst/>
                        </a:rPr>
                        <a:t>faţă de </a:t>
                      </a:r>
                      <a:r>
                        <a:rPr lang="ro-RO" sz="1400" dirty="0" smtClean="0">
                          <a:effectLst/>
                        </a:rPr>
                        <a:t>2013 </a:t>
                      </a:r>
                      <a:r>
                        <a:rPr lang="ro-RO" sz="1400" dirty="0">
                          <a:effectLst/>
                        </a:rPr>
                        <a:t>(%)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  <a:tr h="769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800">
                          <a:effectLst/>
                        </a:rPr>
                        <a:t>Total ţară, din care:</a:t>
                      </a:r>
                      <a:endParaRPr lang="ro-RO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-4763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1400" dirty="0">
                          <a:effectLst/>
                        </a:rPr>
                        <a:t>Km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20.364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 smtClean="0">
                          <a:effectLst/>
                        </a:rPr>
                        <a:t>20.953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 smtClean="0">
                          <a:effectLst/>
                        </a:rPr>
                        <a:t>21.977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 smtClean="0">
                          <a:effectLst/>
                        </a:rPr>
                        <a:t>23.137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 smtClean="0">
                          <a:effectLst/>
                        </a:rPr>
                        <a:t>24.789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26.559</a:t>
                      </a:r>
                      <a:endParaRPr lang="ro-RO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28.659</a:t>
                      </a:r>
                      <a:endParaRPr lang="ro-RO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1400" b="0" dirty="0" smtClean="0">
                          <a:effectLst/>
                          <a:latin typeface="+mn-lt"/>
                        </a:rPr>
                        <a:t>107,9</a:t>
                      </a:r>
                      <a:endParaRPr lang="ro-RO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800" dirty="0">
                          <a:effectLst/>
                        </a:rPr>
                        <a:t>- Mediul urban</a:t>
                      </a:r>
                      <a:endParaRPr lang="ro-RO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-4763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1400" dirty="0">
                          <a:effectLst/>
                        </a:rPr>
                        <a:t>Km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18.166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 smtClean="0">
                          <a:effectLst/>
                        </a:rPr>
                        <a:t>18.367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 smtClean="0">
                          <a:effectLst/>
                        </a:rPr>
                        <a:t>18.890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 smtClean="0">
                          <a:effectLst/>
                        </a:rPr>
                        <a:t>19.088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 smtClean="0">
                          <a:effectLst/>
                        </a:rPr>
                        <a:t>19.600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20150</a:t>
                      </a:r>
                      <a:endParaRPr lang="ro-RO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20977</a:t>
                      </a:r>
                      <a:endParaRPr lang="ro-RO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104,1</a:t>
                      </a:r>
                      <a:endParaRPr lang="ro-RO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  <a:tr h="507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>
                          <a:tab pos="6097905" algn="l"/>
                        </a:tabLst>
                        <a:defRPr/>
                      </a:pPr>
                      <a:r>
                        <a:rPr lang="ro-RO" sz="1400" dirty="0" smtClean="0">
                          <a:effectLst/>
                        </a:rPr>
                        <a:t>- </a:t>
                      </a:r>
                      <a:r>
                        <a:rPr lang="ro-RO" sz="1800" dirty="0" smtClean="0">
                          <a:effectLst/>
                        </a:rPr>
                        <a:t>Mediul rural</a:t>
                      </a:r>
                      <a:endParaRPr lang="ro-RO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-4763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  <a:endParaRPr lang="ro-R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2.198</a:t>
                      </a:r>
                      <a:endParaRPr lang="ro-R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2.586</a:t>
                      </a:r>
                      <a:endParaRPr lang="ro-R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3,087</a:t>
                      </a:r>
                      <a:endParaRPr lang="ro-R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4.049</a:t>
                      </a:r>
                      <a:endParaRPr lang="ro-R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5.189</a:t>
                      </a:r>
                      <a:endParaRPr lang="ro-R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6.409</a:t>
                      </a:r>
                      <a:endParaRPr lang="ro-RO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7.682</a:t>
                      </a:r>
                      <a:endParaRPr lang="ro-RO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120</a:t>
                      </a:r>
                      <a:endParaRPr lang="ro-RO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  <a:tr h="507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800" dirty="0" smtClean="0">
                          <a:effectLst/>
                        </a:rPr>
                        <a:t>Op</a:t>
                      </a:r>
                      <a:r>
                        <a:rPr lang="ro-RO" sz="1800" dirty="0">
                          <a:effectLst/>
                        </a:rPr>
                        <a:t>. regionali</a:t>
                      </a:r>
                      <a:endParaRPr lang="ro-RO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-4763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1400" dirty="0">
                          <a:effectLst/>
                        </a:rPr>
                        <a:t>km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>
                          <a:effectLst/>
                        </a:rPr>
                        <a:t>16.012</a:t>
                      </a:r>
                      <a:endParaRPr lang="ro-RO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>
                          <a:effectLst/>
                        </a:rPr>
                        <a:t>17.789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>
                          <a:effectLst/>
                        </a:rPr>
                        <a:t>19.755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dirty="0">
                          <a:effectLst/>
                        </a:rPr>
                        <a:t>20.467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b="0" dirty="0">
                          <a:effectLst/>
                          <a:latin typeface="+mn-lt"/>
                        </a:rPr>
                        <a:t>21,648</a:t>
                      </a:r>
                      <a:endParaRPr lang="ro-RO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6097905" algn="l"/>
                        </a:tabLst>
                      </a:pPr>
                      <a:r>
                        <a:rPr lang="ro-RO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22779</a:t>
                      </a:r>
                      <a:endParaRPr lang="ro-RO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1400" b="0" dirty="0" smtClean="0">
                          <a:effectLst/>
                          <a:latin typeface="+mn-lt"/>
                        </a:rPr>
                        <a:t>105,2</a:t>
                      </a:r>
                      <a:endParaRPr lang="ro-RO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1145" y="1458979"/>
            <a:ext cx="878497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7588" algn="l"/>
              </a:tabLst>
            </a:pP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Tabel 6. Evoluţia reţelelor de canalizare în perioada 2008 – 2014</a:t>
            </a: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7588" algn="l"/>
              </a:tabLst>
            </a:pPr>
            <a:endParaRPr kumimoji="0" lang="ro-R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6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705599"/>
              </p:ext>
            </p:extLst>
          </p:nvPr>
        </p:nvGraphicFramePr>
        <p:xfrm>
          <a:off x="247828" y="2492896"/>
          <a:ext cx="8356620" cy="3569974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1355444"/>
                <a:gridCol w="792207"/>
                <a:gridCol w="937613"/>
                <a:gridCol w="939284"/>
                <a:gridCol w="939284"/>
                <a:gridCol w="939284"/>
                <a:gridCol w="939284"/>
                <a:gridCol w="1514220"/>
              </a:tblGrid>
              <a:tr h="4320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Indicator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b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Anul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2009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2010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889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2011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2012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2013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  <a:tr h="1301466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Apa uzată colectată (Mii m.c.)</a:t>
                      </a:r>
                      <a:endParaRPr lang="ro-R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804.209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777.042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733.323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747.837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762.652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733.433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  <a:tr h="1301466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Apa epurată</a:t>
                      </a:r>
                      <a:endParaRPr lang="ro-RO" sz="1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(Mii m.c.)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549.713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620.247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617.945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801.116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858.712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896.077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7831" y="1754814"/>
            <a:ext cx="86409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Tabel 7. Evoluţia cantităţilor de apă uzată şi de apă epurată, per ansamblul operatorilor regionali,  în perioada 2009-2014</a:t>
            </a:r>
            <a:endParaRPr kumimoji="0" lang="ro-RO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1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RO" dirty="0" smtClean="0"/>
              <a:t>Provocari privind evolutia sectorului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Revizuirea legislatiei actuale in vederea amornizarii cu noile directive ale UE </a:t>
            </a:r>
          </a:p>
          <a:p>
            <a:pPr lvl="1">
              <a:buFont typeface="Wingdings" pitchFamily="2" charset="2"/>
              <a:buChar char="q"/>
            </a:pPr>
            <a:r>
              <a:rPr lang="ro-RO" sz="1600" dirty="0" smtClean="0"/>
              <a:t>DIRECTIVA </a:t>
            </a:r>
            <a:r>
              <a:rPr lang="ro-RO" sz="1600" dirty="0"/>
              <a:t>2014/23/UE A PARLAMENTULUI EUROPEAN </a:t>
            </a:r>
            <a:r>
              <a:rPr lang="ro-RO" sz="1600" dirty="0" smtClean="0"/>
              <a:t>ȘI </a:t>
            </a:r>
            <a:r>
              <a:rPr lang="ro-RO" sz="1600" dirty="0"/>
              <a:t>A </a:t>
            </a:r>
            <a:r>
              <a:rPr lang="ro-RO" sz="1600" dirty="0" smtClean="0"/>
              <a:t>CONSILIULUI din </a:t>
            </a:r>
            <a:r>
              <a:rPr lang="ro-RO" sz="1600" dirty="0"/>
              <a:t>26 februarie </a:t>
            </a:r>
            <a:r>
              <a:rPr lang="ro-RO" sz="1600" dirty="0" smtClean="0"/>
              <a:t>2014 privind </a:t>
            </a:r>
            <a:r>
              <a:rPr lang="ro-RO" sz="1600" dirty="0"/>
              <a:t>atribuirea contractelor de </a:t>
            </a:r>
            <a:r>
              <a:rPr lang="ro-RO" sz="1600" dirty="0" smtClean="0"/>
              <a:t>concesiune</a:t>
            </a:r>
          </a:p>
          <a:p>
            <a:pPr lvl="1">
              <a:buFont typeface="Wingdings" pitchFamily="2" charset="2"/>
              <a:buChar char="q"/>
            </a:pPr>
            <a:r>
              <a:rPr lang="pt-BR" sz="1600" dirty="0"/>
              <a:t>Directiva nr. 24/2014 privind achiziţiile publice şi de abrogare a Directivei 2004/18/C</a:t>
            </a:r>
          </a:p>
          <a:p>
            <a:pPr lvl="1">
              <a:buFont typeface="Wingdings" pitchFamily="2" charset="2"/>
              <a:buChar char="q"/>
            </a:pPr>
            <a:r>
              <a:rPr lang="vi-VN" sz="1600" dirty="0"/>
              <a:t>Directiva nr. 25/2014 privind achiziţiile efectuate de entităţile care îşi desfăşoară activitatea în sectoarele apei, energiei, transporturilor şi serviciilor poştale şi de abrogare a Directivei 2004/17/CE</a:t>
            </a:r>
          </a:p>
          <a:p>
            <a:pPr>
              <a:buFont typeface="Wingdings" pitchFamily="2" charset="2"/>
              <a:buChar char="q"/>
            </a:pPr>
            <a:endParaRPr lang="ro-RO" sz="1800" dirty="0" smtClean="0"/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Cresterea performantelor operatorilor</a:t>
            </a:r>
          </a:p>
          <a:p>
            <a:pPr lvl="1">
              <a:buFont typeface="Wingdings" pitchFamily="2" charset="2"/>
              <a:buChar char="q"/>
            </a:pPr>
            <a:r>
              <a:rPr lang="ro-RO" sz="2000" dirty="0" smtClean="0"/>
              <a:t>Implementarea la nivel national al sistemului de benchmarking </a:t>
            </a:r>
          </a:p>
          <a:p>
            <a:pPr lvl="1">
              <a:buFont typeface="Wingdings" pitchFamily="2" charset="2"/>
              <a:buChar char="q"/>
            </a:pPr>
            <a:endParaRPr lang="ro-RO" sz="2000" dirty="0" smtClean="0"/>
          </a:p>
          <a:p>
            <a:pPr>
              <a:buFont typeface="Wingdings" pitchFamily="2" charset="2"/>
              <a:buChar char="Ø"/>
            </a:pPr>
            <a:r>
              <a:rPr lang="ro-RO" sz="2000" dirty="0"/>
              <a:t>Asigurarea la nivel national a gradului de acces la servicii</a:t>
            </a:r>
          </a:p>
          <a:p>
            <a:pPr lvl="1">
              <a:buFont typeface="Wingdings" pitchFamily="2" charset="2"/>
              <a:buChar char="q"/>
            </a:pPr>
            <a:r>
              <a:rPr lang="ro-RO" sz="1600" dirty="0"/>
              <a:t>Consolidarea operatorilor regionali </a:t>
            </a:r>
          </a:p>
          <a:p>
            <a:pPr lvl="1">
              <a:buFont typeface="Wingdings" pitchFamily="2" charset="2"/>
              <a:buChar char="q"/>
            </a:pPr>
            <a:r>
              <a:rPr lang="ro-RO" sz="1600" dirty="0"/>
              <a:t>Finalizarea POS MEDIU I – 2007 – 2013</a:t>
            </a:r>
          </a:p>
          <a:p>
            <a:pPr lvl="1">
              <a:buFont typeface="Wingdings" pitchFamily="2" charset="2"/>
              <a:buChar char="q"/>
            </a:pPr>
            <a:r>
              <a:rPr lang="ro-RO" sz="1600" dirty="0"/>
              <a:t>Accesarea fondurilor din perioada de programare 2014 -2020</a:t>
            </a:r>
          </a:p>
          <a:p>
            <a:pPr>
              <a:buFont typeface="Wingdings" pitchFamily="2" charset="2"/>
              <a:buChar char="q"/>
            </a:pPr>
            <a:endParaRPr lang="ro-RO" sz="2400" dirty="0" smtClean="0"/>
          </a:p>
          <a:p>
            <a:pPr lvl="1">
              <a:buFont typeface="Wingdings" pitchFamily="2" charset="2"/>
              <a:buChar char="q"/>
            </a:pPr>
            <a:endParaRPr lang="ro-RO" sz="2000" dirty="0"/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311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78"/>
          <a:stretch/>
        </p:blipFill>
        <p:spPr>
          <a:xfrm>
            <a:off x="2821304" y="2493818"/>
            <a:ext cx="6264696" cy="424755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677924"/>
              </p:ext>
            </p:extLst>
          </p:nvPr>
        </p:nvGraphicFramePr>
        <p:xfrm>
          <a:off x="179512" y="2195920"/>
          <a:ext cx="3096344" cy="3470656"/>
        </p:xfrm>
        <a:graphic>
          <a:graphicData uri="http://schemas.openxmlformats.org/drawingml/2006/table">
            <a:tbl>
              <a:tblPr/>
              <a:tblGrid>
                <a:gridCol w="1584176"/>
                <a:gridCol w="1512168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Lungimea retelelor de distributie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~27.000 Km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Lungimea retelelor de distributie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~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75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.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0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Lungimea retelelor de canalizare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~13.500 Km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Lungimea retelelor de canalizare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~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28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.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7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00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Consum specific rezidential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350l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/ om/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 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zi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Consum specific rezidential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l / 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om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 /</a:t>
                      </a: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 zi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63888" y="1667469"/>
            <a:ext cx="540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o-RO" dirty="0" smtClean="0"/>
              <a:t>Valoarea Proiectelor de investitii in curs de imple-mentare din POS Mediu este de 5,5 miliarde Euro</a:t>
            </a:r>
          </a:p>
        </p:txBody>
      </p:sp>
    </p:spTree>
    <p:extLst>
      <p:ext uri="{BB962C8B-B14F-4D97-AF65-F5344CB8AC3E}">
        <p14:creationId xmlns:p14="http://schemas.microsoft.com/office/powerpoint/2010/main" val="19955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2636912"/>
            <a:ext cx="80269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/>
              <a:t>Valoarea totala a investitiilor necesare pentru conformarea cu aquis-ul comunitar este de 13,8 Mld euro din care </a:t>
            </a:r>
          </a:p>
          <a:p>
            <a:pPr algn="ctr"/>
            <a:endParaRPr lang="ro-RO" sz="2400" b="1" dirty="0"/>
          </a:p>
          <a:p>
            <a:pPr marL="342900" indent="-342900" algn="ctr">
              <a:buFontTx/>
              <a:buChar char="-"/>
            </a:pPr>
            <a:r>
              <a:rPr lang="ro-RO" sz="2400" b="1" dirty="0" smtClean="0"/>
              <a:t>pentru apa potabila  5,8 mld euro </a:t>
            </a:r>
          </a:p>
          <a:p>
            <a:pPr marL="342900" indent="-342900" algn="ctr">
              <a:buFontTx/>
              <a:buChar char="-"/>
            </a:pPr>
            <a:r>
              <a:rPr lang="ro-RO" sz="2400" b="1" dirty="0" smtClean="0"/>
              <a:t>Apa uzata uzata 8,3 mld euro</a:t>
            </a:r>
            <a:endParaRPr lang="ro-RO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3474" y="1556792"/>
            <a:ext cx="7279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dirty="0" smtClean="0"/>
              <a:t>Noi proiecte de investitii</a:t>
            </a:r>
            <a:endParaRPr lang="ro-RO" sz="3600" b="1" dirty="0"/>
          </a:p>
        </p:txBody>
      </p:sp>
    </p:spTree>
    <p:extLst>
      <p:ext uri="{BB962C8B-B14F-4D97-AF65-F5344CB8AC3E}">
        <p14:creationId xmlns:p14="http://schemas.microsoft.com/office/powerpoint/2010/main" val="58986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139444"/>
              </p:ext>
            </p:extLst>
          </p:nvPr>
        </p:nvGraphicFramePr>
        <p:xfrm>
          <a:off x="628634" y="2900132"/>
          <a:ext cx="7920880" cy="3803890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2268540"/>
                <a:gridCol w="2523593"/>
                <a:gridCol w="3128747"/>
              </a:tblGrid>
              <a:tr h="10412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>
                          <a:tab pos="875030" algn="l"/>
                        </a:tabLst>
                        <a:defRPr/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Apa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Canalizare Epurare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0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876300" algn="l"/>
                        </a:tabLs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Total Lungime </a:t>
                      </a:r>
                      <a:r>
                        <a:rPr lang="ro-RO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(km)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16.111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13.908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0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Retele noi (km)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12.980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13.129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0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Reabilitare (km)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3.131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779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0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Statii</a:t>
                      </a:r>
                      <a:r>
                        <a:rPr lang="ro-RO" sz="20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de tratare/epurare (numar)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262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360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9552" y="951111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400" b="1" dirty="0" smtClean="0"/>
              <a:t>Programul Operational Infrastructura Mare 2014 - 2020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1700808"/>
            <a:ext cx="802698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o-RO" sz="2800" b="1" dirty="0" smtClean="0"/>
              <a:t>Valoarea totala a alocata prin POIM pentru </a:t>
            </a:r>
            <a:r>
              <a:rPr lang="ro-RO" sz="20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AP3 - </a:t>
            </a:r>
            <a:r>
              <a:rPr lang="vi-VN" sz="20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Dezvoltarea infrastructurii de </a:t>
            </a:r>
            <a:r>
              <a:rPr lang="ro-RO" sz="20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mediu </a:t>
            </a:r>
            <a:r>
              <a:rPr lang="vi-VN" sz="20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în condiţii de management eficient al resurselor</a:t>
            </a:r>
            <a:r>
              <a:rPr lang="ro-RO" sz="20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o-RO" sz="20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este de 3,02 </a:t>
            </a:r>
            <a:r>
              <a:rPr lang="ro-RO" sz="20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mld. euro (FC+BN</a:t>
            </a:r>
            <a:r>
              <a:rPr lang="ro-RO" sz="20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ro-RO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81000"/>
            <a:ext cx="7279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b="1" dirty="0" smtClean="0"/>
              <a:t>Noi proiecte de investitii</a:t>
            </a:r>
            <a:endParaRPr lang="ro-RO" sz="3600" b="1" dirty="0"/>
          </a:p>
        </p:txBody>
      </p:sp>
    </p:spTree>
    <p:extLst>
      <p:ext uri="{BB962C8B-B14F-4D97-AF65-F5344CB8AC3E}">
        <p14:creationId xmlns:p14="http://schemas.microsoft.com/office/powerpoint/2010/main" val="100677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27373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2800" dirty="0" smtClean="0"/>
              <a:t>Date de contact</a:t>
            </a:r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r>
              <a:rPr lang="ro-RO" dirty="0" smtClean="0"/>
              <a:t>Asociația Română a Apei</a:t>
            </a:r>
          </a:p>
          <a:p>
            <a:pPr marL="0" indent="0" algn="ctr">
              <a:buNone/>
            </a:pPr>
            <a:r>
              <a:rPr lang="ro-RO" dirty="0" smtClean="0"/>
              <a:t>Felix STROE – Președinte</a:t>
            </a:r>
          </a:p>
          <a:p>
            <a:pPr marL="0" indent="0" algn="ctr">
              <a:buNone/>
            </a:pPr>
            <a:r>
              <a:rPr lang="ro-RO" dirty="0" smtClean="0"/>
              <a:t>Telefon :0040 21 316 27 87</a:t>
            </a:r>
          </a:p>
          <a:p>
            <a:pPr marL="0" indent="0" algn="ctr">
              <a:buNone/>
            </a:pPr>
            <a:r>
              <a:rPr lang="ro-RO" dirty="0" smtClean="0"/>
              <a:t>Fax:0040 21 316 27 88</a:t>
            </a:r>
          </a:p>
          <a:p>
            <a:pPr marL="0" indent="0" algn="ctr">
              <a:buNone/>
            </a:pPr>
            <a:r>
              <a:rPr lang="ro-RO" dirty="0" smtClean="0"/>
              <a:t>E-mail: secretariat@ara.ro</a:t>
            </a:r>
          </a:p>
        </p:txBody>
      </p:sp>
    </p:spTree>
    <p:extLst>
      <p:ext uri="{BB962C8B-B14F-4D97-AF65-F5344CB8AC3E}">
        <p14:creationId xmlns:p14="http://schemas.microsoft.com/office/powerpoint/2010/main" val="13441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/>
              <a:t>Cuprins</a:t>
            </a:r>
          </a:p>
          <a:p>
            <a:pPr marL="0" indent="0">
              <a:buNone/>
            </a:pPr>
            <a:r>
              <a:rPr lang="ro-RO" dirty="0" smtClean="0"/>
              <a:t>1. Despre ARA</a:t>
            </a:r>
          </a:p>
          <a:p>
            <a:pPr marL="0" indent="0">
              <a:buNone/>
            </a:pPr>
            <a:r>
              <a:rPr lang="ro-RO" dirty="0" smtClean="0"/>
              <a:t>2. Caracteristicile legislatiei actuale</a:t>
            </a:r>
          </a:p>
          <a:p>
            <a:pPr marL="0" indent="0">
              <a:buNone/>
            </a:pPr>
            <a:r>
              <a:rPr lang="ro-RO" dirty="0" smtClean="0"/>
              <a:t>3. Dezvoltarea sectorului</a:t>
            </a:r>
          </a:p>
          <a:p>
            <a:pPr marL="914400" lvl="1" indent="-514350"/>
            <a:r>
              <a:rPr lang="ro-RO" dirty="0" smtClean="0"/>
              <a:t>Apa potabila</a:t>
            </a:r>
          </a:p>
          <a:p>
            <a:pPr marL="914400" lvl="1" indent="-514350"/>
            <a:r>
              <a:rPr lang="ro-RO" dirty="0" smtClean="0"/>
              <a:t>Canalizare – epurare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213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839200" cy="5181600"/>
          </a:xfrm>
        </p:spPr>
        <p:txBody>
          <a:bodyPr>
            <a:normAutofit/>
          </a:bodyPr>
          <a:lstStyle/>
          <a:p>
            <a:pPr marL="0" indent="76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sz="2000" i="1" dirty="0" smtClean="0">
                <a:cs typeface="Times New Roman" pitchFamily="18" charset="0"/>
              </a:rPr>
              <a:t> </a:t>
            </a:r>
            <a:r>
              <a:rPr lang="ro-RO" sz="2000" b="1" i="1" dirty="0" smtClean="0">
                <a:cs typeface="Times New Roman" pitchFamily="18" charset="0"/>
              </a:rPr>
              <a:t>Adunare Generala </a:t>
            </a:r>
            <a:r>
              <a:rPr lang="en-US" sz="2000" b="1" i="1" dirty="0" smtClean="0">
                <a:cs typeface="Times New Roman" pitchFamily="18" charset="0"/>
              </a:rPr>
              <a:t>(</a:t>
            </a:r>
            <a:r>
              <a:rPr lang="ro-RO" sz="2000" b="1" i="1" dirty="0" smtClean="0">
                <a:cs typeface="Times New Roman" pitchFamily="18" charset="0"/>
              </a:rPr>
              <a:t>cel putin o data pe an</a:t>
            </a:r>
            <a:r>
              <a:rPr lang="en-US" sz="2000" b="1" i="1" dirty="0" smtClean="0">
                <a:cs typeface="Times New Roman" pitchFamily="18" charset="0"/>
              </a:rPr>
              <a:t>)</a:t>
            </a:r>
          </a:p>
          <a:p>
            <a:pPr marL="0" indent="76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sz="2000" b="1" i="1" dirty="0" smtClean="0">
                <a:cs typeface="Times New Roman" pitchFamily="18" charset="0"/>
              </a:rPr>
              <a:t> </a:t>
            </a:r>
            <a:r>
              <a:rPr lang="ro-RO" sz="2000" b="1" i="1" dirty="0" smtClean="0">
                <a:cs typeface="Times New Roman" pitchFamily="18" charset="0"/>
              </a:rPr>
              <a:t>Consiliul Director </a:t>
            </a:r>
            <a:r>
              <a:rPr lang="en-US" sz="2000" b="1" i="1" dirty="0" smtClean="0">
                <a:cs typeface="Times New Roman" pitchFamily="18" charset="0"/>
              </a:rPr>
              <a:t>- 13 </a:t>
            </a:r>
            <a:r>
              <a:rPr lang="en-US" sz="2000" b="1" i="1" dirty="0" err="1" smtClean="0">
                <a:cs typeface="Times New Roman" pitchFamily="18" charset="0"/>
              </a:rPr>
              <a:t>mem</a:t>
            </a:r>
            <a:r>
              <a:rPr lang="ro-RO" sz="2000" b="1" i="1" dirty="0" smtClean="0">
                <a:cs typeface="Times New Roman" pitchFamily="18" charset="0"/>
              </a:rPr>
              <a:t>brii</a:t>
            </a:r>
            <a:r>
              <a:rPr lang="en-US" sz="2000" b="1" i="1" dirty="0" smtClean="0">
                <a:cs typeface="Times New Roman" pitchFamily="18" charset="0"/>
              </a:rPr>
              <a:t> (</a:t>
            </a:r>
            <a:r>
              <a:rPr lang="ro-RO" sz="2000" b="1" i="1" dirty="0" smtClean="0">
                <a:cs typeface="Times New Roman" pitchFamily="18" charset="0"/>
              </a:rPr>
              <a:t>reuniuni lunare</a:t>
            </a:r>
            <a:r>
              <a:rPr lang="en-US" sz="2000" b="1" i="1" dirty="0" smtClean="0">
                <a:cs typeface="Times New Roman" pitchFamily="18" charset="0"/>
              </a:rPr>
              <a:t>)</a:t>
            </a:r>
          </a:p>
          <a:p>
            <a:pPr marL="0" indent="76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sz="2000" b="1" i="1" dirty="0" smtClean="0">
                <a:cs typeface="Times New Roman" pitchFamily="18" charset="0"/>
              </a:rPr>
              <a:t> </a:t>
            </a:r>
            <a:r>
              <a:rPr lang="ro-RO" sz="2000" b="1" i="1" dirty="0" smtClean="0">
                <a:cs typeface="Times New Roman" pitchFamily="18" charset="0"/>
              </a:rPr>
              <a:t>Patronatul Apei (</a:t>
            </a:r>
            <a:r>
              <a:rPr lang="en-US" sz="2000" b="1" i="1" dirty="0" smtClean="0">
                <a:cs typeface="Times New Roman" pitchFamily="18" charset="0"/>
              </a:rPr>
              <a:t>4</a:t>
            </a:r>
            <a:r>
              <a:rPr lang="ro-RO" sz="2000" b="1" i="1" dirty="0">
                <a:cs typeface="Times New Roman" pitchFamily="18" charset="0"/>
              </a:rPr>
              <a:t>2</a:t>
            </a:r>
            <a:r>
              <a:rPr lang="ro-RO" sz="2000" b="1" i="1" dirty="0" smtClean="0">
                <a:cs typeface="Times New Roman" pitchFamily="18" charset="0"/>
              </a:rPr>
              <a:t> operatori regionali + 2 operatori locali mari)</a:t>
            </a:r>
          </a:p>
          <a:p>
            <a:pPr marL="0" indent="76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o-RO" sz="2000" b="1" i="1" dirty="0" smtClean="0">
                <a:cs typeface="Times New Roman" pitchFamily="18" charset="0"/>
              </a:rPr>
              <a:t> </a:t>
            </a:r>
            <a:r>
              <a:rPr lang="en-US" sz="2000" b="1" i="1" dirty="0" smtClean="0">
                <a:cs typeface="Times New Roman" pitchFamily="18" charset="0"/>
              </a:rPr>
              <a:t> </a:t>
            </a:r>
            <a:r>
              <a:rPr lang="ro-RO" sz="2000" b="1" i="1" dirty="0" smtClean="0">
                <a:cs typeface="Times New Roman" pitchFamily="18" charset="0"/>
              </a:rPr>
              <a:t>Consiliul Tehnico Stiintific</a:t>
            </a:r>
          </a:p>
          <a:p>
            <a:pPr marL="0" indent="76200" algn="just"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o-RO" sz="2000" b="1" i="1" dirty="0" smtClean="0">
                <a:cs typeface="Times New Roman" pitchFamily="18" charset="0"/>
              </a:rPr>
              <a:t> Consiliul Producatorilor si Importatorilor de Materiale si Echipamente si al Constructorilor din Sectorul Apei  </a:t>
            </a:r>
          </a:p>
          <a:p>
            <a:pPr marL="0" indent="76200" algn="just"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o-RO" sz="2000" b="1" i="1" dirty="0" smtClean="0">
                <a:cs typeface="Times New Roman" pitchFamily="18" charset="0"/>
              </a:rPr>
              <a:t> </a:t>
            </a:r>
            <a:r>
              <a:rPr lang="en-US" sz="2000" b="1" i="1" dirty="0" smtClean="0">
                <a:cs typeface="Times New Roman" pitchFamily="18" charset="0"/>
              </a:rPr>
              <a:t>6 </a:t>
            </a:r>
            <a:r>
              <a:rPr lang="ro-RO" sz="2000" b="1" i="1" dirty="0" smtClean="0">
                <a:cs typeface="Times New Roman" pitchFamily="18" charset="0"/>
              </a:rPr>
              <a:t>Comitete Teritoriale </a:t>
            </a:r>
            <a:r>
              <a:rPr lang="en-US" sz="2000" b="1" i="1" dirty="0" smtClean="0">
                <a:cs typeface="Times New Roman" pitchFamily="18" charset="0"/>
              </a:rPr>
              <a:t> – </a:t>
            </a:r>
            <a:r>
              <a:rPr lang="ro-RO" sz="2000" b="1" i="1" dirty="0" smtClean="0">
                <a:cs typeface="Times New Roman" pitchFamily="18" charset="0"/>
              </a:rPr>
              <a:t>organizate be bazine hidrografice</a:t>
            </a:r>
            <a:endParaRPr lang="en-US" sz="2000" b="1" i="1" dirty="0" smtClean="0">
              <a:cs typeface="Times New Roman" pitchFamily="18" charset="0"/>
            </a:endParaRPr>
          </a:p>
          <a:p>
            <a:pPr marL="0" indent="76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sz="2000" b="1" i="1" dirty="0" smtClean="0">
                <a:cs typeface="Times New Roman" pitchFamily="18" charset="0"/>
              </a:rPr>
              <a:t> </a:t>
            </a:r>
            <a:r>
              <a:rPr lang="ro-RO" sz="2000" b="1" i="1" dirty="0" smtClean="0">
                <a:cs typeface="Times New Roman" pitchFamily="18" charset="0"/>
              </a:rPr>
              <a:t>Centrul de Perfectionare Profesionala </a:t>
            </a:r>
            <a:r>
              <a:rPr lang="en-US" sz="2000" b="1" i="1" dirty="0" smtClean="0">
                <a:cs typeface="Times New Roman" pitchFamily="18" charset="0"/>
              </a:rPr>
              <a:t>- </a:t>
            </a:r>
            <a:endParaRPr lang="ro-RO" sz="2000" b="1" i="1" dirty="0" smtClean="0">
              <a:cs typeface="Times New Roman" pitchFamily="18" charset="0"/>
            </a:endParaRPr>
          </a:p>
          <a:p>
            <a:pPr marL="0" indent="76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o-RO" sz="2000" b="1" i="1" dirty="0" smtClean="0">
                <a:cs typeface="Times New Roman" pitchFamily="18" charset="0"/>
              </a:rPr>
              <a:t> Editura ARA </a:t>
            </a:r>
            <a:r>
              <a:rPr lang="en-US" sz="2000" b="1" i="1" dirty="0" smtClean="0">
                <a:cs typeface="Times New Roman" pitchFamily="18" charset="0"/>
              </a:rPr>
              <a:t>(ROMAQUA, </a:t>
            </a:r>
            <a:r>
              <a:rPr lang="ro-RO" sz="2000" b="1" i="1" dirty="0" smtClean="0">
                <a:cs typeface="Times New Roman" pitchFamily="18" charset="0"/>
              </a:rPr>
              <a:t>carti</a:t>
            </a:r>
            <a:r>
              <a:rPr lang="en-US" sz="2000" b="1" i="1" dirty="0" smtClean="0">
                <a:cs typeface="Times New Roman" pitchFamily="18" charset="0"/>
              </a:rPr>
              <a:t>, </a:t>
            </a:r>
            <a:r>
              <a:rPr lang="ro-RO" sz="2000" b="1" i="1" dirty="0" smtClean="0">
                <a:cs typeface="Times New Roman" pitchFamily="18" charset="0"/>
              </a:rPr>
              <a:t>manuale</a:t>
            </a:r>
            <a:r>
              <a:rPr lang="en-US" sz="2000" b="1" i="1" dirty="0" smtClean="0">
                <a:cs typeface="Times New Roman" pitchFamily="18" charset="0"/>
              </a:rPr>
              <a:t>, </a:t>
            </a:r>
            <a:r>
              <a:rPr lang="ro-RO" sz="2000" b="1" i="1" dirty="0" smtClean="0">
                <a:cs typeface="Times New Roman" pitchFamily="18" charset="0"/>
              </a:rPr>
              <a:t>ghiduri</a:t>
            </a:r>
            <a:r>
              <a:rPr lang="en-US" sz="2000" b="1" i="1" dirty="0" smtClean="0">
                <a:cs typeface="Times New Roman" pitchFamily="18" charset="0"/>
              </a:rPr>
              <a:t>)</a:t>
            </a:r>
            <a:endParaRPr lang="en-US" sz="2000" b="1" dirty="0" smtClean="0">
              <a:cs typeface="Times New Roman" pitchFamily="18" charset="0"/>
            </a:endParaRPr>
          </a:p>
          <a:p>
            <a:pPr marL="0" indent="7620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endParaRPr lang="en-US" sz="2000" dirty="0" smtClean="0"/>
          </a:p>
        </p:txBody>
      </p:sp>
      <p:sp>
        <p:nvSpPr>
          <p:cNvPr id="3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077200" cy="609600"/>
          </a:xfrm>
          <a:ln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indent="169863" algn="l" eaLnBrk="1" fontAlgn="auto" hangingPunct="1">
              <a:spcAft>
                <a:spcPts val="0"/>
              </a:spcAft>
              <a:defRPr/>
            </a:pPr>
            <a:r>
              <a:rPr lang="ro-RO" sz="3600" dirty="0" smtClean="0">
                <a:latin typeface="+mn-lt"/>
                <a:cs typeface="Tahoma" pitchFamily="34" charset="0"/>
              </a:rPr>
              <a:t>1. Cine suntem </a:t>
            </a:r>
            <a:r>
              <a:rPr lang="ro-RO" sz="3600" dirty="0" smtClean="0">
                <a:solidFill>
                  <a:schemeClr val="tx1"/>
                </a:solidFill>
                <a:latin typeface="+mn-lt"/>
                <a:cs typeface="Tahoma" pitchFamily="34" charset="0"/>
              </a:rPr>
              <a:t>– Structura ARA</a:t>
            </a:r>
            <a:r>
              <a:rPr lang="en-US" sz="3600" dirty="0" smtClean="0">
                <a:solidFill>
                  <a:schemeClr val="tx1"/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+mn-lt"/>
                <a:cs typeface="Tahoma" pitchFamily="34" charset="0"/>
              </a:rPr>
              <a:t/>
            </a:r>
            <a:br>
              <a:rPr lang="en-US" sz="3600" dirty="0" smtClean="0">
                <a:solidFill>
                  <a:schemeClr val="tx2"/>
                </a:solidFill>
                <a:latin typeface="+mn-lt"/>
                <a:cs typeface="Tahoma" pitchFamily="34" charset="0"/>
              </a:rPr>
            </a:br>
            <a:endParaRPr lang="en-US" sz="3600" dirty="0" smtClean="0">
              <a:latin typeface="+mn-lt"/>
              <a:cs typeface="Tahoma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648200"/>
            <a:ext cx="86963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275" endPos="40000" dist="1016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4579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701675"/>
            <a:ext cx="83058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dirty="0" smtClean="0"/>
              <a:t>ARA </a:t>
            </a:r>
            <a:r>
              <a:rPr lang="ro-RO" sz="1800" dirty="0" smtClean="0"/>
              <a:t>are peste 200</a:t>
            </a:r>
            <a:r>
              <a:rPr lang="en-US" sz="1800" dirty="0" smtClean="0"/>
              <a:t> </a:t>
            </a:r>
            <a:r>
              <a:rPr lang="ro-RO" sz="1800" dirty="0" smtClean="0"/>
              <a:t>de membrii</a:t>
            </a:r>
            <a:r>
              <a:rPr lang="en-US" sz="1800" dirty="0" smtClean="0"/>
              <a:t>, </a:t>
            </a:r>
            <a:r>
              <a:rPr lang="ro-RO" sz="1800" dirty="0" smtClean="0"/>
              <a:t>din urmatoarele trei categorii</a:t>
            </a:r>
            <a:r>
              <a:rPr lang="en-US" sz="1800" dirty="0" smtClean="0"/>
              <a:t>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o-RO" sz="1800" dirty="0" smtClean="0"/>
              <a:t>Operatori de servicii de alimentare cu apa si canalizare (44)</a:t>
            </a:r>
            <a:endParaRPr lang="en-US" sz="18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o-RO" sz="1800" dirty="0" smtClean="0"/>
              <a:t>Furnizori de echipamente, materiale si tehnologii (~80  companies)</a:t>
            </a:r>
            <a:endParaRPr lang="en-US" sz="18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o-RO" sz="1800" dirty="0" smtClean="0"/>
              <a:t>Experti individuali (~80)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18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dirty="0" smtClean="0"/>
              <a:t>ARA </a:t>
            </a:r>
            <a:r>
              <a:rPr lang="ro-RO" sz="1800" dirty="0" smtClean="0"/>
              <a:t>este membra in urmatoarele organizatii internationale</a:t>
            </a:r>
            <a:r>
              <a:rPr lang="en-US" sz="1800" dirty="0" smtClean="0"/>
              <a:t>: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1800" dirty="0" smtClean="0"/>
              <a:t>IWA (1 </a:t>
            </a:r>
            <a:r>
              <a:rPr lang="ro-RO" sz="1800" dirty="0" smtClean="0"/>
              <a:t>reprezentant in B</a:t>
            </a:r>
            <a:r>
              <a:rPr lang="en-US" sz="1800" dirty="0" err="1" smtClean="0"/>
              <a:t>oard</a:t>
            </a:r>
            <a:r>
              <a:rPr lang="en-US" sz="1800" dirty="0" smtClean="0"/>
              <a:t> of Directors, 10 </a:t>
            </a:r>
            <a:r>
              <a:rPr lang="en-US" sz="1800" dirty="0" err="1" smtClean="0"/>
              <a:t>memb</a:t>
            </a:r>
            <a:r>
              <a:rPr lang="ro-RO" sz="1800" dirty="0" smtClean="0"/>
              <a:t>rii </a:t>
            </a:r>
            <a:r>
              <a:rPr lang="en-US" sz="1800" dirty="0" smtClean="0"/>
              <a:t>in the </a:t>
            </a:r>
            <a:r>
              <a:rPr lang="ro-RO" sz="1800" dirty="0" smtClean="0"/>
              <a:t>Grupurile de Lucru</a:t>
            </a:r>
            <a:r>
              <a:rPr lang="en-US" sz="1800" dirty="0" smtClean="0"/>
              <a:t>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1800" dirty="0" smtClean="0"/>
              <a:t>EUREAU (1 </a:t>
            </a:r>
            <a:r>
              <a:rPr lang="en-US" sz="1800" dirty="0" err="1" smtClean="0"/>
              <a:t>memb</a:t>
            </a:r>
            <a:r>
              <a:rPr lang="ro-RO" sz="1800" dirty="0" smtClean="0"/>
              <a:t>ru</a:t>
            </a:r>
            <a:r>
              <a:rPr lang="en-US" sz="1800" dirty="0" smtClean="0"/>
              <a:t> in the Board</a:t>
            </a:r>
            <a:r>
              <a:rPr lang="ro-RO" sz="1800" dirty="0" smtClean="0"/>
              <a:t>, 2 membrii in the Comisii</a:t>
            </a:r>
            <a:r>
              <a:rPr lang="en-US" sz="1800" dirty="0" smtClean="0"/>
              <a:t>) </a:t>
            </a:r>
            <a:endParaRPr lang="ro-RO" sz="18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18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dirty="0" smtClean="0"/>
              <a:t>ARA </a:t>
            </a:r>
            <a:r>
              <a:rPr lang="ro-RO" sz="1800" dirty="0" smtClean="0"/>
              <a:t>are parteneriate cu urmatoarele organizatii similare din regiune </a:t>
            </a:r>
            <a:r>
              <a:rPr lang="en-US" sz="1800" dirty="0" smtClean="0"/>
              <a:t>: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1800" dirty="0" smtClean="0"/>
              <a:t>MAVIZ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1800" dirty="0" smtClean="0"/>
              <a:t>Bulgarian Water Association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o-RO" sz="1800" dirty="0" smtClean="0"/>
              <a:t>Apa-Canal Moldova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o-RO" sz="1800" dirty="0" smtClean="0"/>
              <a:t>Serbian Water Association</a:t>
            </a:r>
            <a:endParaRPr lang="en-US" sz="18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1800" dirty="0" smtClean="0"/>
              <a:t>OWAV</a:t>
            </a:r>
            <a:endParaRPr lang="ro-RO" sz="1800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48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1. Cine suntem – Membrii si partenerii ARA</a:t>
            </a: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787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2200" b="1" dirty="0" smtClean="0"/>
              <a:t>2. Legislatie actuala</a:t>
            </a:r>
          </a:p>
          <a:p>
            <a:pPr marL="714375" lvl="1" indent="-322263">
              <a:buFont typeface="Courier New" pitchFamily="49" charset="0"/>
              <a:buChar char="o"/>
            </a:pPr>
            <a:r>
              <a:rPr lang="ro-RO" sz="2000" dirty="0" smtClean="0"/>
              <a:t>Legea 51/ 2006 – legea serviciilor comunitare de utilitati publice</a:t>
            </a:r>
          </a:p>
          <a:p>
            <a:pPr marL="1257300" lvl="2" indent="-457200">
              <a:buFont typeface="Wingdings" pitchFamily="2" charset="2"/>
              <a:buChar char="Ø"/>
            </a:pPr>
            <a:r>
              <a:rPr lang="ro-RO" sz="2000" dirty="0" smtClean="0"/>
              <a:t>Legislatie primara a creat un cadru coerent favorabil dezvoltarii sectorului</a:t>
            </a:r>
          </a:p>
          <a:p>
            <a:pPr marL="714375" lvl="1" indent="-263525">
              <a:buFont typeface="Courier New" pitchFamily="49" charset="0"/>
              <a:buChar char="o"/>
            </a:pPr>
            <a:r>
              <a:rPr lang="ro-RO" sz="2000" dirty="0" smtClean="0"/>
              <a:t>Legea 241 / 2006 – legea serviciului de alimentare cu apa si canalizare </a:t>
            </a:r>
          </a:p>
          <a:p>
            <a:pPr lvl="1">
              <a:buFont typeface="Courier New" pitchFamily="49" charset="0"/>
              <a:buChar char="o"/>
            </a:pPr>
            <a:r>
              <a:rPr lang="ro-RO" sz="2000" dirty="0" smtClean="0"/>
              <a:t>Hotararea de Guvern nr 717/2008 pentru </a:t>
            </a:r>
            <a:r>
              <a:rPr lang="ro-RO" sz="2000" dirty="0"/>
              <a:t>aprobarea Procedurii-cadru privind organizarea, derularea si atribuirea contractelor de delegare a gestiunii serviciilor comunitare de utilitati publice, a criteriilor de selectie-cadru a ofertelor pentru serviciile comunitare de utilitati publice si a Contractului-cadru de delegare a gestiunii serviciilor comunitare de utilitati </a:t>
            </a:r>
            <a:r>
              <a:rPr lang="ro-RO" sz="2000" dirty="0" smtClean="0"/>
              <a:t>publice</a:t>
            </a:r>
          </a:p>
          <a:p>
            <a:r>
              <a:rPr lang="ro-RO" sz="2000" dirty="0" smtClean="0"/>
              <a:t>Hotararea de Guvern 855/2008 </a:t>
            </a:r>
            <a:r>
              <a:rPr lang="ro-RO" sz="2000" dirty="0"/>
              <a:t>G nr. 855/2008 - aprobarea actului constitutiv-cadru si a </a:t>
            </a:r>
            <a:r>
              <a:rPr lang="ro-RO" sz="2000" dirty="0" smtClean="0"/>
              <a:t>Statutului-cadru </a:t>
            </a:r>
            <a:r>
              <a:rPr lang="ro-RO" sz="2000" dirty="0"/>
              <a:t>ale </a:t>
            </a:r>
            <a:r>
              <a:rPr lang="ro-RO" sz="2000" dirty="0" smtClean="0"/>
              <a:t>asociatiilor </a:t>
            </a:r>
            <a:r>
              <a:rPr lang="ro-RO" sz="2000" dirty="0"/>
              <a:t>de </a:t>
            </a:r>
            <a:r>
              <a:rPr lang="ro-RO" sz="2000" dirty="0" smtClean="0"/>
              <a:t>dezvoltare </a:t>
            </a:r>
            <a:r>
              <a:rPr lang="ro-RO" sz="2000" dirty="0"/>
              <a:t>intercomunitara cu obiect de activitate </a:t>
            </a:r>
            <a:r>
              <a:rPr lang="ro-RO" sz="2000" dirty="0" smtClean="0"/>
              <a:t>Serviciile </a:t>
            </a:r>
            <a:r>
              <a:rPr lang="ro-RO" sz="2000" dirty="0"/>
              <a:t>de </a:t>
            </a:r>
            <a:r>
              <a:rPr lang="ro-RO" sz="2000" dirty="0" smtClean="0"/>
              <a:t>utilitati publice </a:t>
            </a:r>
            <a:endParaRPr lang="ro-RO" sz="2000" dirty="0"/>
          </a:p>
          <a:p>
            <a:pPr lvl="1">
              <a:buFont typeface="Courier New" pitchFamily="49" charset="0"/>
              <a:buChar char="o"/>
            </a:pPr>
            <a:endParaRPr lang="ro-RO" sz="2200" dirty="0" smtClean="0"/>
          </a:p>
        </p:txBody>
      </p:sp>
    </p:spTree>
    <p:extLst>
      <p:ext uri="{BB962C8B-B14F-4D97-AF65-F5344CB8AC3E}">
        <p14:creationId xmlns:p14="http://schemas.microsoft.com/office/powerpoint/2010/main" val="9820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1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o-RO" sz="2400" b="1" dirty="0" smtClean="0"/>
              <a:t>Legislatie actuala (2)</a:t>
            </a:r>
          </a:p>
          <a:p>
            <a:pPr lvl="1">
              <a:buFont typeface="Courier New" pitchFamily="49" charset="0"/>
              <a:buChar char="o"/>
            </a:pPr>
            <a:r>
              <a:rPr lang="ro-RO" sz="2400" dirty="0" smtClean="0"/>
              <a:t>Reglementari cadru privind organizarea si functionarea serviciului, stabilirea preturilor si tarifelor</a:t>
            </a:r>
            <a:endParaRPr lang="ro-RO" sz="2400" dirty="0"/>
          </a:p>
          <a:p>
            <a:pPr marL="1257300" lvl="2" indent="-457200">
              <a:buFont typeface="Wingdings" pitchFamily="2" charset="2"/>
              <a:buChar char="Ø"/>
            </a:pPr>
            <a:r>
              <a:rPr lang="ro-RO" dirty="0" smtClean="0"/>
              <a:t>Legistatia secundara si tertiara prin normele cadru a determinat aplicarea unitara 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ro-RO" sz="2400" dirty="0" smtClean="0"/>
              <a:t>Legistatia este armonizata cu Legistatia U.E.</a:t>
            </a:r>
          </a:p>
          <a:p>
            <a:pPr marL="400050" lvl="1" indent="0">
              <a:buNone/>
            </a:pPr>
            <a:endParaRPr lang="ro-RO" sz="1800" dirty="0"/>
          </a:p>
        </p:txBody>
      </p:sp>
    </p:spTree>
    <p:extLst>
      <p:ext uri="{BB962C8B-B14F-4D97-AF65-F5344CB8AC3E}">
        <p14:creationId xmlns:p14="http://schemas.microsoft.com/office/powerpoint/2010/main" val="21385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1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o-RO" b="1" dirty="0" smtClean="0"/>
              <a:t>2. Factori obiectivi in dezvoltarea sectorului</a:t>
            </a:r>
          </a:p>
          <a:p>
            <a:pPr marL="400050" lvl="1" indent="0">
              <a:buNone/>
            </a:pPr>
            <a:endParaRPr lang="ro-RO" b="1" dirty="0" smtClean="0"/>
          </a:p>
          <a:p>
            <a:pPr marL="685800" lvl="1">
              <a:buFont typeface="Wingdings" pitchFamily="2" charset="2"/>
              <a:buChar char="ü"/>
            </a:pPr>
            <a:r>
              <a:rPr lang="ro-RO" dirty="0" smtClean="0"/>
              <a:t>Prevederile </a:t>
            </a:r>
            <a:r>
              <a:rPr lang="ro-RO" dirty="0"/>
              <a:t>legislative si institutionale </a:t>
            </a:r>
          </a:p>
          <a:p>
            <a:pPr marL="685800" lvl="1">
              <a:buFont typeface="Wingdings" pitchFamily="2" charset="2"/>
              <a:buChar char="ü"/>
            </a:pPr>
            <a:r>
              <a:rPr lang="ro-RO" dirty="0" smtClean="0"/>
              <a:t>Accesarea fondurilor europene de preaderare si de coeziune</a:t>
            </a:r>
          </a:p>
          <a:p>
            <a:pPr marL="685800" lvl="1">
              <a:buFont typeface="Wingdings" pitchFamily="2" charset="2"/>
              <a:buChar char="ü"/>
            </a:pPr>
            <a:r>
              <a:rPr lang="ro-RO" dirty="0" smtClean="0"/>
              <a:t>Regionalizarea serviciilor</a:t>
            </a:r>
          </a:p>
          <a:p>
            <a:pPr marL="685800" lvl="1">
              <a:buFont typeface="Wingdings" pitchFamily="2" charset="2"/>
              <a:buChar char="ü"/>
            </a:pPr>
            <a:r>
              <a:rPr lang="ro-RO" dirty="0" smtClean="0"/>
              <a:t>Implicarea sectorului bancar </a:t>
            </a:r>
            <a:r>
              <a:rPr lang="ro-RO" dirty="0"/>
              <a:t>(BERD, </a:t>
            </a:r>
            <a:r>
              <a:rPr lang="ro-RO" dirty="0" smtClean="0"/>
              <a:t>BEI) in asigurarea cofinantarii proiectelor majore de investitii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310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63510"/>
              </p:ext>
            </p:extLst>
          </p:nvPr>
        </p:nvGraphicFramePr>
        <p:xfrm>
          <a:off x="395536" y="1797496"/>
          <a:ext cx="8208911" cy="2014365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1512168"/>
                <a:gridCol w="750545"/>
                <a:gridCol w="722346"/>
                <a:gridCol w="746265"/>
                <a:gridCol w="805180"/>
                <a:gridCol w="792088"/>
                <a:gridCol w="865405"/>
                <a:gridCol w="1044771"/>
                <a:gridCol w="970143"/>
              </a:tblGrid>
              <a:tr h="680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                      Anul          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Indicator      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U.M.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2008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2009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94615"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2010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2011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2012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2013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2014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</a:tr>
              <a:tr h="5106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Populaţia deservită 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Mii loc.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11.337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11.790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74295"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11.931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12.089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12.103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12.347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12.454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</a:tr>
              <a:tr h="6808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Ponderea pop. des. în tot. pop. 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%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53,1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55,2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55,7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56,5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56.8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61,9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62,4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7305" marR="27305" marT="0" marB="0" anchor="ctr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412776"/>
            <a:ext cx="834222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ro-R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Tabel 1.1. Populaţia deservită cu servicii de alimentare cu apă pe total ţară (2008 –2014)</a:t>
            </a:r>
            <a:endParaRPr kumimoji="0" lang="ro-RO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04896"/>
              </p:ext>
            </p:extLst>
          </p:nvPr>
        </p:nvGraphicFramePr>
        <p:xfrm>
          <a:off x="448237" y="4291228"/>
          <a:ext cx="8073494" cy="2274561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2549292"/>
                <a:gridCol w="842916"/>
                <a:gridCol w="884491"/>
                <a:gridCol w="759359"/>
                <a:gridCol w="759359"/>
                <a:gridCol w="759359"/>
                <a:gridCol w="759359"/>
                <a:gridCol w="759359"/>
              </a:tblGrid>
              <a:tr h="535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                                          Anul          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Indicator   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U.M.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2009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indent="-94615"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2010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2011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2012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2013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2014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675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Populaţia deservită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Mii loc.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9.791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94615" indent="-94615"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10.391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10.437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10.427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10.577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indent="-35560" algn="ctr"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10.655</a:t>
                      </a:r>
                      <a:endParaRPr lang="ro-RO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  <a:tr h="5351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Ponderea pop. des. în tot. pop. din aria de deservire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%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81,79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77,2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81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81,4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82,4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82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  <a:tr h="5351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Nr. loc. des. de op. reg., </a:t>
                      </a:r>
                      <a:r>
                        <a:rPr lang="ro-RO" sz="1600" dirty="0" smtClean="0">
                          <a:effectLst/>
                        </a:rPr>
                        <a:t>vs. cu </a:t>
                      </a:r>
                      <a:r>
                        <a:rPr lang="ro-RO" sz="1600" dirty="0">
                          <a:effectLst/>
                        </a:rPr>
                        <a:t>anul anterior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6200" algn="l"/>
                          <a:tab pos="1981200" algn="l"/>
                        </a:tabLst>
                      </a:pPr>
                      <a:r>
                        <a:rPr lang="ro-RO" sz="1600">
                          <a:effectLst/>
                        </a:rPr>
                        <a:t>%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6200" algn="l"/>
                          <a:tab pos="1981200" algn="l"/>
                        </a:tabLst>
                      </a:pPr>
                      <a:r>
                        <a:rPr lang="ro-RO" sz="1600">
                          <a:effectLst/>
                        </a:rPr>
                        <a:t>-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106,1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100,4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99,9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</a:rPr>
                        <a:t>101,44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100,73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  <a:tr h="401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Cota de piaţă a op. reg.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%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83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87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86,3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86,2</a:t>
                      </a:r>
                      <a:endParaRPr lang="ro-RO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85,7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85,5</a:t>
                      </a:r>
                      <a:endParaRPr lang="ro-RO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48239" y="3861048"/>
            <a:ext cx="780476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200" algn="l"/>
                <a:tab pos="1981200" algn="l"/>
              </a:tabLst>
            </a:pPr>
            <a:r>
              <a:rPr kumimoji="0" 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Tabel 1.2. Populaţia deservită cu servicii de alimentare cu apă de către operatorii mari (2008 –2014)</a:t>
            </a:r>
            <a:endParaRPr kumimoji="0" lang="ro-RO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200" algn="l"/>
                <a:tab pos="1981200" algn="l"/>
              </a:tabLst>
            </a:pP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666513"/>
              </p:ext>
            </p:extLst>
          </p:nvPr>
        </p:nvGraphicFramePr>
        <p:xfrm>
          <a:off x="611560" y="2492895"/>
          <a:ext cx="8208912" cy="334884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87962"/>
                <a:gridCol w="852720"/>
                <a:gridCol w="852720"/>
                <a:gridCol w="852720"/>
                <a:gridCol w="852720"/>
                <a:gridCol w="851239"/>
                <a:gridCol w="806828"/>
                <a:gridCol w="806828"/>
                <a:gridCol w="1045175"/>
              </a:tblGrid>
              <a:tr h="25867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Nivel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Lungimea reţelei de apă (km)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</a:rPr>
                        <a:t>2014 </a:t>
                      </a:r>
                      <a:r>
                        <a:rPr lang="ro-RO" sz="1800" dirty="0">
                          <a:effectLst/>
                        </a:rPr>
                        <a:t>comparativ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cu </a:t>
                      </a:r>
                      <a:r>
                        <a:rPr lang="ro-RO" sz="1800" dirty="0" smtClean="0">
                          <a:effectLst/>
                        </a:rPr>
                        <a:t>2013 </a:t>
                      </a:r>
                      <a:r>
                        <a:rPr lang="ro-RO" sz="1800" dirty="0">
                          <a:effectLst/>
                        </a:rPr>
                        <a:t>(%)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</a:tr>
              <a:tr h="1551838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Anul 2008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Anul 2009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Anul 2010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Anul 2011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41500" algn="l"/>
                        </a:tabLst>
                      </a:pPr>
                      <a:r>
                        <a:rPr lang="ro-RO" sz="1800">
                          <a:effectLst/>
                        </a:rPr>
                        <a:t>Anul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41500" algn="l"/>
                        </a:tabLst>
                      </a:pPr>
                      <a:r>
                        <a:rPr lang="ro-RO" sz="1800">
                          <a:effectLst/>
                        </a:rPr>
                        <a:t>2012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41500" algn="l"/>
                        </a:tabLst>
                      </a:pPr>
                      <a:r>
                        <a:rPr lang="ro-RO" sz="1800" dirty="0">
                          <a:effectLst/>
                        </a:rPr>
                        <a:t>Anul 2013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41500" algn="l"/>
                        </a:tabLst>
                        <a:defRPr/>
                      </a:pPr>
                      <a:r>
                        <a:rPr lang="ro-RO" sz="1800" dirty="0" smtClean="0">
                          <a:effectLst/>
                        </a:rPr>
                        <a:t>Anul 2014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7509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Op. regionali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endParaRPr lang="ro-RO" sz="1200" dirty="0">
                        <a:effectLst/>
                        <a:latin typeface="Calibri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33.636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38.077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42.018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43.393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  <a:latin typeface="+mn-lt"/>
                        </a:rPr>
                        <a:t>46.365</a:t>
                      </a:r>
                      <a:endParaRPr lang="ro-R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49.141</a:t>
                      </a:r>
                      <a:endParaRPr lang="ro-R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</a:rPr>
                        <a:t>106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</a:tr>
              <a:tr h="7509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Total ţară</a:t>
                      </a:r>
                      <a:endParaRPr lang="ro-RO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</a:rPr>
                        <a:t>56.809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</a:rPr>
                        <a:t>60.456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</a:rPr>
                        <a:t>63.094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</a:rPr>
                        <a:t>65.900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</a:rPr>
                        <a:t>68.299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71.513</a:t>
                      </a:r>
                      <a:endParaRPr lang="ro-R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74.263</a:t>
                      </a:r>
                      <a:endParaRPr lang="ro-R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103,8</a:t>
                      </a:r>
                      <a:endParaRPr lang="ro-RO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0454" y="1905798"/>
            <a:ext cx="86091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41500" algn="l"/>
              </a:tabLst>
            </a:pP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Tabel 2. Evoluţia lungimii reţelei de apă potabilă în perioada 2008 – 2014</a:t>
            </a:r>
            <a:endParaRPr kumimoji="0" lang="ro-RO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1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1347</Words>
  <Application>Microsoft Office PowerPoint</Application>
  <PresentationFormat>On-screen Show (4:3)</PresentationFormat>
  <Paragraphs>412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Courier New</vt:lpstr>
      <vt:lpstr>Tahoma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1. Cine suntem – Structura ARA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Table of the  Professional Association in  Danube Eastern Europe Region</dc:title>
  <dc:creator>Silviu Lacatusu</dc:creator>
  <cp:lastModifiedBy>Nicoleta Chirila</cp:lastModifiedBy>
  <cp:revision>70</cp:revision>
  <cp:lastPrinted>2016-05-13T09:02:35Z</cp:lastPrinted>
  <dcterms:created xsi:type="dcterms:W3CDTF">2014-05-29T05:51:54Z</dcterms:created>
  <dcterms:modified xsi:type="dcterms:W3CDTF">2016-05-13T09:50:14Z</dcterms:modified>
</cp:coreProperties>
</file>