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09" r:id="rId2"/>
    <p:sldId id="299" r:id="rId3"/>
    <p:sldId id="695" r:id="rId4"/>
    <p:sldId id="697" r:id="rId5"/>
    <p:sldId id="698" r:id="rId6"/>
    <p:sldId id="696" r:id="rId7"/>
  </p:sldIdLst>
  <p:sldSz cx="9144000" cy="6858000" type="screen4x3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BBE0E3"/>
              </a:solidFill>
              <a:prstDash val="solid"/>
              <a:round/>
            </a:ln>
          </a:left>
          <a:right>
            <a:ln w="12700" cap="flat">
              <a:solidFill>
                <a:srgbClr val="BBE0E3"/>
              </a:solidFill>
              <a:prstDash val="solid"/>
              <a:round/>
            </a:ln>
          </a:right>
          <a:top>
            <a:ln w="12700" cap="flat">
              <a:solidFill>
                <a:srgbClr val="BBE0E3"/>
              </a:solidFill>
              <a:prstDash val="solid"/>
              <a:round/>
            </a:ln>
          </a:top>
          <a:bottom>
            <a:ln w="12700" cap="flat">
              <a:solidFill>
                <a:srgbClr val="BBE0E3"/>
              </a:solidFill>
              <a:prstDash val="solid"/>
              <a:round/>
            </a:ln>
          </a:bottom>
          <a:insideH>
            <a:ln w="12700" cap="flat">
              <a:solidFill>
                <a:srgbClr val="BBE0E3"/>
              </a:solidFill>
              <a:prstDash val="solid"/>
              <a:round/>
            </a:ln>
          </a:insideH>
          <a:insideV>
            <a:ln w="12700" cap="flat">
              <a:solidFill>
                <a:srgbClr val="BBE0E3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BBE0E3"/>
              </a:solidFill>
              <a:prstDash val="solid"/>
              <a:round/>
            </a:ln>
          </a:left>
          <a:right>
            <a:ln w="12700" cap="flat">
              <a:solidFill>
                <a:srgbClr val="BBE0E3"/>
              </a:solidFill>
              <a:prstDash val="solid"/>
              <a:round/>
            </a:ln>
          </a:right>
          <a:top>
            <a:ln w="12700" cap="flat">
              <a:solidFill>
                <a:srgbClr val="BBE0E3"/>
              </a:solidFill>
              <a:prstDash val="solid"/>
              <a:round/>
            </a:ln>
          </a:top>
          <a:bottom>
            <a:ln w="12700" cap="flat">
              <a:solidFill>
                <a:srgbClr val="BBE0E3"/>
              </a:solidFill>
              <a:prstDash val="solid"/>
              <a:round/>
            </a:ln>
          </a:bottom>
          <a:insideH>
            <a:ln w="12700" cap="flat">
              <a:solidFill>
                <a:srgbClr val="BBE0E3"/>
              </a:solidFill>
              <a:prstDash val="solid"/>
              <a:round/>
            </a:ln>
          </a:insideH>
          <a:insideV>
            <a:ln w="12700" cap="flat">
              <a:solidFill>
                <a:srgbClr val="BBE0E3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BBE0E3"/>
              </a:solidFill>
              <a:prstDash val="solid"/>
              <a:round/>
            </a:ln>
          </a:left>
          <a:right>
            <a:ln w="12700" cap="flat">
              <a:solidFill>
                <a:srgbClr val="BBE0E3"/>
              </a:solidFill>
              <a:prstDash val="solid"/>
              <a:round/>
            </a:ln>
          </a:right>
          <a:top>
            <a:ln w="25400" cap="flat">
              <a:solidFill>
                <a:srgbClr val="BBE0E3"/>
              </a:solidFill>
              <a:prstDash val="solid"/>
              <a:round/>
            </a:ln>
          </a:top>
          <a:bottom>
            <a:ln w="12700" cap="flat">
              <a:solidFill>
                <a:srgbClr val="BBE0E3"/>
              </a:solidFill>
              <a:prstDash val="solid"/>
              <a:round/>
            </a:ln>
          </a:bottom>
          <a:insideH>
            <a:ln w="12700" cap="flat">
              <a:solidFill>
                <a:srgbClr val="BBE0E3"/>
              </a:solidFill>
              <a:prstDash val="solid"/>
              <a:round/>
            </a:ln>
          </a:insideH>
          <a:insideV>
            <a:ln w="12700" cap="flat">
              <a:solidFill>
                <a:srgbClr val="BBE0E3"/>
              </a:solidFill>
              <a:prstDash val="solid"/>
              <a:round/>
            </a:ln>
          </a:insideV>
        </a:tcBdr>
        <a:fill>
          <a:solidFill>
            <a:srgbClr val="F3F9FA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BBE0E3"/>
              </a:solidFill>
              <a:prstDash val="solid"/>
              <a:round/>
            </a:ln>
          </a:left>
          <a:right>
            <a:ln w="12700" cap="flat">
              <a:solidFill>
                <a:srgbClr val="BBE0E3"/>
              </a:solidFill>
              <a:prstDash val="solid"/>
              <a:round/>
            </a:ln>
          </a:right>
          <a:top>
            <a:ln w="12700" cap="flat">
              <a:solidFill>
                <a:srgbClr val="BBE0E3"/>
              </a:solidFill>
              <a:prstDash val="solid"/>
              <a:round/>
            </a:ln>
          </a:top>
          <a:bottom>
            <a:ln w="12700" cap="flat">
              <a:solidFill>
                <a:srgbClr val="BBE0E3"/>
              </a:solidFill>
              <a:prstDash val="solid"/>
              <a:round/>
            </a:ln>
          </a:bottom>
          <a:insideH>
            <a:ln w="12700" cap="flat">
              <a:solidFill>
                <a:srgbClr val="BBE0E3"/>
              </a:solidFill>
              <a:prstDash val="solid"/>
              <a:round/>
            </a:ln>
          </a:insideH>
          <a:insideV>
            <a:ln w="12700" cap="flat">
              <a:solidFill>
                <a:srgbClr val="BBE0E3"/>
              </a:solidFill>
              <a:prstDash val="solid"/>
              <a:round/>
            </a:ln>
          </a:insideV>
        </a:tcBdr>
        <a:fill>
          <a:solidFill>
            <a:srgbClr val="F3F9FA"/>
          </a:solidFill>
        </a:fill>
      </a:tcStyle>
    </a:firstRow>
  </a:tblStyle>
  <a:tblStyle styleId="{C7B018BB-80A7-4F77-B60F-C8B233D01FF8}" styleName="">
    <a:tblBg/>
    <a:wholeTbl>
      <a:tcTxStyle b="on" i="off">
        <a:font>
          <a:latin typeface="Calibri"/>
          <a:ea typeface="Calibri"/>
          <a:cs typeface="Calibri"/>
        </a:font>
        <a:srgbClr val="53535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E1CC"/>
          </a:solidFill>
        </a:fill>
      </a:tcStyle>
    </a:wholeTbl>
    <a:band2H>
      <a:tcTxStyle/>
      <a:tcStyle>
        <a:tcBdr/>
        <a:fill>
          <a:solidFill>
            <a:srgbClr val="E7F1E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Calibri"/>
          <a:ea typeface="Calibri"/>
          <a:cs typeface="Calibri"/>
        </a:font>
        <a:srgbClr val="53535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35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35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353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Calibri"/>
          <a:ea typeface="Calibri"/>
          <a:cs typeface="Calibri"/>
        </a:font>
        <a:srgbClr val="53535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5EC"/>
          </a:solidFill>
        </a:fill>
      </a:tcStyle>
    </a:wholeTbl>
    <a:band2H>
      <a:tcTxStyle/>
      <a:tcStyle>
        <a:tcBdr/>
        <a:fill>
          <a:solidFill>
            <a:srgbClr val="E9EBF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Calibri"/>
          <a:ea typeface="Calibri"/>
          <a:cs typeface="Calibri"/>
        </a:font>
        <a:srgbClr val="53535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53535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35353"/>
              </a:solidFill>
              <a:prstDash val="solid"/>
              <a:round/>
            </a:ln>
          </a:top>
          <a:bottom>
            <a:ln w="25400" cap="flat">
              <a:solidFill>
                <a:srgbClr val="53535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35353"/>
              </a:solidFill>
              <a:prstDash val="solid"/>
              <a:round/>
            </a:ln>
          </a:top>
          <a:bottom>
            <a:ln w="25400" cap="flat">
              <a:solidFill>
                <a:srgbClr val="53535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Calibri"/>
          <a:ea typeface="Calibri"/>
          <a:cs typeface="Calibri"/>
        </a:font>
        <a:srgbClr val="535353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35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35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3535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 autoAdjust="0"/>
    <p:restoredTop sz="94686" autoAdjust="0"/>
  </p:normalViewPr>
  <p:slideViewPr>
    <p:cSldViewPr snapToGrid="0"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body" sz="quarter" idx="1"/>
          </p:nvPr>
        </p:nvSpPr>
        <p:spPr>
          <a:xfrm>
            <a:off x="975361" y="4560570"/>
            <a:ext cx="5364480" cy="43205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689871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35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45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9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15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613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2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62446189-FFEA-444F-A71D-3DD7C5EA10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9CE4A-1A57-4F0B-83E3-E1FB55655A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5888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C9346-C837-40EB-B05E-8BF5922E7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3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D3D9B-AC46-4608-90AD-C302674441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8313" y="6297613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BAF4A95-0F54-466D-BBE1-994D2EF316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165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37050-FF1F-40B2-AD40-3693C5C96594}" type="datetimeFigureOut">
              <a:rPr lang="en-GB" smtClean="0"/>
              <a:t>08/11/2023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2E7E8-4FCA-43A5-9E2B-B6F6F1A74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479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51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090612"/>
            <a:ext cx="9144001" cy="92645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" name="image2.png" descr="image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0309" y="328656"/>
            <a:ext cx="1560298" cy="108771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hteck 7"/>
          <p:cNvSpPr/>
          <p:nvPr/>
        </p:nvSpPr>
        <p:spPr>
          <a:xfrm>
            <a:off x="4229098" y="6671316"/>
            <a:ext cx="681567" cy="193037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600" b="0" i="1">
                <a:solidFill>
                  <a:srgbClr val="FFFFFF"/>
                </a:solidFill>
              </a:defRPr>
            </a:lvl1pPr>
          </a:lstStyle>
          <a:p>
            <a:r>
              <a:t>Environment</a:t>
            </a:r>
          </a:p>
        </p:txBody>
      </p:sp>
      <p:sp>
        <p:nvSpPr>
          <p:cNvPr id="5" name="Titeltext"/>
          <p:cNvSpPr txBox="1">
            <a:spLocks noGrp="1"/>
          </p:cNvSpPr>
          <p:nvPr>
            <p:ph type="title"/>
          </p:nvPr>
        </p:nvSpPr>
        <p:spPr>
          <a:xfrm>
            <a:off x="763200" y="1450800"/>
            <a:ext cx="7621200" cy="39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6" name="Textebene 1…"/>
          <p:cNvSpPr txBox="1">
            <a:spLocks noGrp="1"/>
          </p:cNvSpPr>
          <p:nvPr>
            <p:ph type="body" idx="1"/>
          </p:nvPr>
        </p:nvSpPr>
        <p:spPr>
          <a:xfrm>
            <a:off x="763200" y="2415600"/>
            <a:ext cx="7621200" cy="3582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6000" tIns="36000" rIns="36000" bIns="36000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7" r:id="rId3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170434" marR="0" indent="-170434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535353"/>
        </a:buClr>
        <a:buSzPct val="100000"/>
        <a:buFont typeface="Arial"/>
        <a:buChar char="•"/>
        <a:tabLst/>
        <a:defRPr sz="1700" b="0" i="0" u="none" strike="noStrike" cap="none" spc="0" baseline="0">
          <a:ln>
            <a:noFill/>
          </a:ln>
          <a:solidFill>
            <a:srgbClr val="535353"/>
          </a:solidFill>
          <a:uFillTx/>
          <a:latin typeface="Calibri"/>
          <a:ea typeface="Calibri"/>
          <a:cs typeface="Calibri"/>
          <a:sym typeface="Calibri"/>
        </a:defRPr>
      </a:lvl1pPr>
      <a:lvl2pPr marL="1455974" marR="0" indent="-376474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535353"/>
        </a:buClr>
        <a:buSzPct val="100000"/>
        <a:buFont typeface="Arial"/>
        <a:buAutoNum type="alphaUcPeriod"/>
        <a:tabLst/>
        <a:defRPr sz="1700" b="0" i="0" u="none" strike="noStrike" cap="none" spc="0" baseline="0">
          <a:ln>
            <a:noFill/>
          </a:ln>
          <a:solidFill>
            <a:srgbClr val="535353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535353"/>
        </a:buClr>
        <a:buSzTx/>
        <a:buFont typeface="Arial"/>
        <a:buNone/>
        <a:tabLst/>
        <a:defRPr sz="1700" b="0" i="0" u="none" strike="noStrike" cap="none" spc="0" baseline="0">
          <a:ln>
            <a:noFill/>
          </a:ln>
          <a:solidFill>
            <a:srgbClr val="535353"/>
          </a:solidFill>
          <a:uFillTx/>
          <a:latin typeface="Calibri"/>
          <a:ea typeface="Calibri"/>
          <a:cs typeface="Calibri"/>
          <a:sym typeface="Calibri"/>
        </a:defRPr>
      </a:lvl3pPr>
      <a:lvl4pPr marL="1565910" marR="0" indent="-19431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535353"/>
        </a:buClr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535353"/>
          </a:solidFill>
          <a:uFillTx/>
          <a:latin typeface="Calibri"/>
          <a:ea typeface="Calibri"/>
          <a:cs typeface="Calibri"/>
          <a:sym typeface="Calibri"/>
        </a:defRPr>
      </a:lvl4pPr>
      <a:lvl5pPr marL="2023110" marR="0" indent="-19431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535353"/>
        </a:buClr>
        <a:buSzPct val="100000"/>
        <a:buFont typeface="Arial"/>
        <a:buChar char="»"/>
        <a:tabLst/>
        <a:defRPr sz="1700" b="0" i="0" u="none" strike="noStrike" cap="none" spc="0" baseline="0">
          <a:ln>
            <a:noFill/>
          </a:ln>
          <a:solidFill>
            <a:srgbClr val="535353"/>
          </a:solidFill>
          <a:uFillTx/>
          <a:latin typeface="Calibri"/>
          <a:ea typeface="Calibri"/>
          <a:cs typeface="Calibri"/>
          <a:sym typeface="Calibri"/>
        </a:defRPr>
      </a:lvl5pPr>
      <a:lvl6pPr marL="2480310" marR="0" indent="-19431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535353"/>
        </a:buClr>
        <a:buSzPct val="100000"/>
        <a:buFont typeface="Arial"/>
        <a:buChar char="»"/>
        <a:tabLst/>
        <a:defRPr sz="1700" b="0" i="0" u="none" strike="noStrike" cap="none" spc="0" baseline="0">
          <a:ln>
            <a:noFill/>
          </a:ln>
          <a:solidFill>
            <a:srgbClr val="535353"/>
          </a:solidFill>
          <a:uFillTx/>
          <a:latin typeface="Calibri"/>
          <a:ea typeface="Calibri"/>
          <a:cs typeface="Calibri"/>
          <a:sym typeface="Calibri"/>
        </a:defRPr>
      </a:lvl6pPr>
      <a:lvl7pPr marL="2937510" marR="0" indent="-194310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535353"/>
        </a:buClr>
        <a:buSzPct val="100000"/>
        <a:buFont typeface="Arial"/>
        <a:buChar char="»"/>
        <a:tabLst/>
        <a:defRPr sz="1700" b="0" i="0" u="none" strike="noStrike" cap="none" spc="0" baseline="0">
          <a:ln>
            <a:noFill/>
          </a:ln>
          <a:solidFill>
            <a:srgbClr val="535353"/>
          </a:solidFill>
          <a:uFillTx/>
          <a:latin typeface="Calibri"/>
          <a:ea typeface="Calibri"/>
          <a:cs typeface="Calibri"/>
          <a:sym typeface="Calibri"/>
        </a:defRPr>
      </a:lvl7pPr>
      <a:lvl8pPr marL="3394709" marR="0" indent="-194309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535353"/>
        </a:buClr>
        <a:buSzPct val="100000"/>
        <a:buFont typeface="Arial"/>
        <a:buChar char="»"/>
        <a:tabLst/>
        <a:defRPr sz="1700" b="0" i="0" u="none" strike="noStrike" cap="none" spc="0" baseline="0">
          <a:ln>
            <a:noFill/>
          </a:ln>
          <a:solidFill>
            <a:srgbClr val="535353"/>
          </a:solidFill>
          <a:uFillTx/>
          <a:latin typeface="Calibri"/>
          <a:ea typeface="Calibri"/>
          <a:cs typeface="Calibri"/>
          <a:sym typeface="Calibri"/>
        </a:defRPr>
      </a:lvl8pPr>
      <a:lvl9pPr marL="3851909" marR="0" indent="-194309" algn="l" defTabSz="914400" rtl="0" latinLnBrk="0">
        <a:lnSpc>
          <a:spcPct val="100000"/>
        </a:lnSpc>
        <a:spcBef>
          <a:spcPts val="1200"/>
        </a:spcBef>
        <a:spcAft>
          <a:spcPts val="0"/>
        </a:spcAft>
        <a:buClr>
          <a:srgbClr val="535353"/>
        </a:buClr>
        <a:buSzPct val="100000"/>
        <a:buFont typeface="Arial"/>
        <a:buChar char="»"/>
        <a:tabLst/>
        <a:defRPr sz="1700" b="0" i="0" u="none" strike="noStrike" cap="none" spc="0" baseline="0">
          <a:ln>
            <a:noFill/>
          </a:ln>
          <a:solidFill>
            <a:srgbClr val="535353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er.event-works.europa.eu/dgscic/UGRC_23/e/lk/g/68090/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-solidarity-ukraine.ec.europa.eu/ukraine-green-recovery-conference-2023-11-28_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40718"/>
            <a:ext cx="8280920" cy="2016224"/>
          </a:xfrm>
        </p:spPr>
        <p:txBody>
          <a:bodyPr>
            <a:normAutofit/>
          </a:bodyPr>
          <a:lstStyle/>
          <a:p>
            <a:pPr algn="ctr"/>
            <a:r>
              <a:rPr lang="en-GB" sz="6000" dirty="0"/>
              <a:t>Ukraine Green Recovery Conference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002B0F-F817-5A62-0E43-206DC9643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18331"/>
            <a:ext cx="9144000" cy="23084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660231-F3A7-70AE-4235-8DF88C124365}"/>
              </a:ext>
            </a:extLst>
          </p:cNvPr>
          <p:cNvSpPr txBox="1"/>
          <p:nvPr/>
        </p:nvSpPr>
        <p:spPr>
          <a:xfrm>
            <a:off x="5880101" y="6333066"/>
            <a:ext cx="306493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BE" sz="16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Alexandre Detroux, DG ENV</a:t>
            </a:r>
            <a:r>
              <a:rPr kumimoji="0" lang="fr-BE" sz="1600" b="1" i="0" u="none" strike="noStrike" cap="none" spc="0" normalizeH="0" baseline="0" dirty="0">
                <a:ln>
                  <a:noFill/>
                </a:ln>
                <a:solidFill>
                  <a:srgbClr val="535353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endParaRPr kumimoji="0" lang="en-IE" sz="1600" b="1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320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800" y="1117124"/>
            <a:ext cx="8625679" cy="885244"/>
          </a:xfrm>
        </p:spPr>
        <p:txBody>
          <a:bodyPr>
            <a:normAutofit/>
          </a:bodyPr>
          <a:lstStyle/>
          <a:p>
            <a:r>
              <a:rPr lang="en-US" sz="4000" dirty="0"/>
              <a:t>Background</a:t>
            </a:r>
            <a:endParaRPr lang="en-GB" sz="4000" dirty="0">
              <a:solidFill>
                <a:srgbClr val="003399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295049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0" dirty="0" err="1">
              <a:solidFill>
                <a:srgbClr val="0F549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965113-98C1-62EA-D5C3-5C413EA48D84}"/>
              </a:ext>
            </a:extLst>
          </p:cNvPr>
          <p:cNvSpPr txBox="1"/>
          <p:nvPr/>
        </p:nvSpPr>
        <p:spPr>
          <a:xfrm>
            <a:off x="457200" y="2053748"/>
            <a:ext cx="7802034" cy="32316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endParaRPr lang="en-US" sz="1200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3"/>
                </a:solidFill>
              </a:rPr>
              <a:t>PHOENIX Initiative for Ukraine : New European Bauhaus, LIFE, Horizon Europe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accent3"/>
              </a:solidFill>
            </a:endParaRP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3"/>
                </a:solidFill>
              </a:rPr>
              <a:t>Circular Economy Missions by DG Environment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accent3"/>
              </a:solidFill>
            </a:endParaRP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3"/>
                </a:solidFill>
              </a:rPr>
              <a:t>Ukraine’s EU accession path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spc="0" normalizeH="0" baseline="0" dirty="0">
              <a:ln>
                <a:noFill/>
              </a:ln>
              <a:solidFill>
                <a:srgbClr val="535353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5354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800" y="1117123"/>
            <a:ext cx="8625679" cy="936625"/>
          </a:xfrm>
        </p:spPr>
        <p:txBody>
          <a:bodyPr>
            <a:normAutofit/>
          </a:bodyPr>
          <a:lstStyle/>
          <a:p>
            <a:r>
              <a:rPr lang="en-GB" sz="4000" dirty="0"/>
              <a:t>Ukraine Green Recovery Conference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1295049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0" dirty="0" err="1">
              <a:solidFill>
                <a:srgbClr val="0F549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965113-98C1-62EA-D5C3-5C413EA48D84}"/>
              </a:ext>
            </a:extLst>
          </p:cNvPr>
          <p:cNvSpPr txBox="1"/>
          <p:nvPr/>
        </p:nvSpPr>
        <p:spPr>
          <a:xfrm>
            <a:off x="678622" y="2231674"/>
            <a:ext cx="7802034" cy="41549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3"/>
                </a:solidFill>
              </a:rPr>
              <a:t>Objectives</a:t>
            </a:r>
            <a:endParaRPr lang="en-US" sz="2400" b="0" dirty="0">
              <a:solidFill>
                <a:schemeClr val="accent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3"/>
                </a:solidFill>
              </a:rPr>
              <a:t>Two segments</a:t>
            </a:r>
          </a:p>
          <a:p>
            <a:pPr marL="803275" lvl="5" indent="-285750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chemeClr val="accent3"/>
                </a:solidFill>
              </a:rPr>
              <a:t>Policy Segment: 28 and 29 November </a:t>
            </a:r>
          </a:p>
          <a:p>
            <a:pPr marL="803275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3"/>
                </a:solidFill>
              </a:rPr>
              <a:t>Business Segment: 30 November and 1 December – in-person only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0" dirty="0">
              <a:solidFill>
                <a:schemeClr val="accent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3"/>
                </a:solidFill>
              </a:rPr>
              <a:t>Participants</a:t>
            </a:r>
            <a:r>
              <a:rPr lang="en-US" sz="2400" b="0" dirty="0">
                <a:solidFill>
                  <a:schemeClr val="accent3"/>
                </a:solidFill>
              </a:rPr>
              <a:t>: Ukrainian and EU businesses, but also policy-makers, NGOs, research and academia. </a:t>
            </a:r>
            <a:endParaRPr lang="en-US" sz="2400" dirty="0">
              <a:solidFill>
                <a:schemeClr val="accent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3"/>
                </a:solidFill>
              </a:rPr>
              <a:t>Modalities</a:t>
            </a:r>
          </a:p>
        </p:txBody>
      </p:sp>
    </p:spTree>
    <p:extLst>
      <p:ext uri="{BB962C8B-B14F-4D97-AF65-F5344CB8AC3E}">
        <p14:creationId xmlns:p14="http://schemas.microsoft.com/office/powerpoint/2010/main" val="254145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800" y="1117123"/>
            <a:ext cx="8625679" cy="936625"/>
          </a:xfrm>
        </p:spPr>
        <p:txBody>
          <a:bodyPr>
            <a:normAutofit/>
          </a:bodyPr>
          <a:lstStyle/>
          <a:p>
            <a:r>
              <a:rPr lang="en-GB" sz="4000" dirty="0"/>
              <a:t>Agenda highlights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1295049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0" dirty="0" err="1">
              <a:solidFill>
                <a:srgbClr val="0F549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965113-98C1-62EA-D5C3-5C413EA48D84}"/>
              </a:ext>
            </a:extLst>
          </p:cNvPr>
          <p:cNvSpPr txBox="1"/>
          <p:nvPr/>
        </p:nvSpPr>
        <p:spPr>
          <a:xfrm>
            <a:off x="406400" y="1993715"/>
            <a:ext cx="7802034" cy="42473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endParaRPr lang="en-US" sz="1800" b="1" i="0" u="sng" strike="noStrike" baseline="0" dirty="0">
              <a:solidFill>
                <a:schemeClr val="accent3"/>
              </a:solidFill>
              <a:latin typeface="Arial" panose="020B0604020202020204" pitchFamily="34" charset="0"/>
            </a:endParaRPr>
          </a:p>
          <a:p>
            <a:r>
              <a:rPr lang="en-US" sz="1800" b="1" i="0" u="sng" strike="noStrike" baseline="0" dirty="0">
                <a:solidFill>
                  <a:schemeClr val="accent3"/>
                </a:solidFill>
                <a:latin typeface="Arial" panose="020B0604020202020204" pitchFamily="34" charset="0"/>
              </a:rPr>
              <a:t>30/11 morning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High level opening by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Virginijus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Sinkevičius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European Commissioner for the Environment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Keynote speech by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the P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resident of the Lithuanian Confederation of Industrialists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High-level panel discussion “Circular reconstruction in Ukraine” with Ukrainian government representatives</a:t>
            </a:r>
            <a:r>
              <a:rPr lang="en-US" sz="1800" b="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moderated by Florika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Fink-Hooijer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Director-General of DG Environment</a:t>
            </a: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u="sng" dirty="0">
                <a:solidFill>
                  <a:srgbClr val="000000"/>
                </a:solidFill>
                <a:latin typeface="Arial" panose="020B0604020202020204" pitchFamily="34" charset="0"/>
              </a:rPr>
              <a:t>30/11 afternoon</a:t>
            </a:r>
          </a:p>
          <a:p>
            <a:r>
              <a:rPr lang="en-US" sz="1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Two tracks running in parallel, each including four presentations with Q&amp;A: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Track 1: The circular economy in Ukraine: taking stock to look forward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Track 2: (re)Constructing Ukraine in a circular approach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075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800" y="1117123"/>
            <a:ext cx="8625679" cy="936625"/>
          </a:xfrm>
        </p:spPr>
        <p:txBody>
          <a:bodyPr>
            <a:normAutofit/>
          </a:bodyPr>
          <a:lstStyle/>
          <a:p>
            <a:r>
              <a:rPr lang="en-GB" sz="4000" dirty="0"/>
              <a:t>Agenda highlights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1295049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0" dirty="0" err="1">
              <a:solidFill>
                <a:srgbClr val="0F549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965113-98C1-62EA-D5C3-5C413EA48D84}"/>
              </a:ext>
            </a:extLst>
          </p:cNvPr>
          <p:cNvSpPr txBox="1"/>
          <p:nvPr/>
        </p:nvSpPr>
        <p:spPr>
          <a:xfrm>
            <a:off x="406400" y="1993715"/>
            <a:ext cx="7802034" cy="38164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endParaRPr lang="en-US" sz="1800" b="1" i="0" u="sng" strike="noStrike" baseline="0" dirty="0">
              <a:solidFill>
                <a:schemeClr val="accent3"/>
              </a:solidFill>
              <a:latin typeface="Arial" panose="020B0604020202020204" pitchFamily="34" charset="0"/>
            </a:endParaRPr>
          </a:p>
          <a:p>
            <a:r>
              <a:rPr lang="en-US" sz="32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Numerous networking opportunities</a:t>
            </a:r>
          </a:p>
          <a:p>
            <a:endParaRPr lang="en-US" sz="2400" dirty="0">
              <a:solidFill>
                <a:schemeClr val="accent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0" strike="noStrike" baseline="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30/11 evening: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dinatory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cocktail with all Conference participants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opened by Florika </a:t>
            </a:r>
            <a:r>
              <a:rPr lang="en-US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Fink-Hooijer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Director-General at DG Environment </a:t>
            </a:r>
            <a:endParaRPr lang="en-US" sz="2400" b="0" i="0" u="sng" strike="noStrike" baseline="0" dirty="0">
              <a:solidFill>
                <a:schemeClr val="accent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1/12 morning: Elevator pitch session for businesses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1/12 morning: B2B match-making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1/12 afternoon: visit of an innovative circular economy company in Vilnius</a:t>
            </a:r>
          </a:p>
        </p:txBody>
      </p:sp>
    </p:spTree>
    <p:extLst>
      <p:ext uri="{BB962C8B-B14F-4D97-AF65-F5344CB8AC3E}">
        <p14:creationId xmlns:p14="http://schemas.microsoft.com/office/powerpoint/2010/main" val="3460194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800" y="1117123"/>
            <a:ext cx="8625679" cy="936625"/>
          </a:xfrm>
        </p:spPr>
        <p:txBody>
          <a:bodyPr>
            <a:normAutofit/>
          </a:bodyPr>
          <a:lstStyle/>
          <a:p>
            <a:r>
              <a:rPr lang="en-GB" sz="4000" dirty="0"/>
              <a:t>Next steps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1295049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0" dirty="0" err="1">
              <a:solidFill>
                <a:srgbClr val="0F549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965113-98C1-62EA-D5C3-5C413EA48D84}"/>
              </a:ext>
            </a:extLst>
          </p:cNvPr>
          <p:cNvSpPr txBox="1"/>
          <p:nvPr/>
        </p:nvSpPr>
        <p:spPr>
          <a:xfrm>
            <a:off x="486832" y="2307874"/>
            <a:ext cx="7802034" cy="36009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endParaRPr lang="en-US" sz="1400" dirty="0"/>
          </a:p>
          <a:p>
            <a:r>
              <a:rPr lang="en-US" sz="2000" dirty="0">
                <a:solidFill>
                  <a:schemeClr val="accent3"/>
                </a:solidFill>
              </a:rPr>
              <a:t>Registering </a:t>
            </a:r>
            <a:r>
              <a:rPr lang="en-US" sz="2000" u="sng" dirty="0">
                <a:solidFill>
                  <a:schemeClr val="accent3"/>
                </a:solidFill>
              </a:rPr>
              <a:t>by Friday 10 November </a:t>
            </a:r>
            <a:r>
              <a:rPr lang="en-US" sz="2000" dirty="0">
                <a:solidFill>
                  <a:schemeClr val="accent3"/>
                </a:solidFill>
              </a:rPr>
              <a:t>at following link:</a:t>
            </a:r>
          </a:p>
          <a:p>
            <a:endParaRPr lang="en-US" sz="2000" b="0" dirty="0">
              <a:solidFill>
                <a:srgbClr val="0070C0"/>
              </a:solidFill>
            </a:endParaRPr>
          </a:p>
          <a:p>
            <a:r>
              <a:rPr lang="en-GB" sz="2000" dirty="0">
                <a:hlinkClick r:id="rId3"/>
              </a:rPr>
              <a:t>https://register.event-works.europa.eu/dgscic/UGRC_23/e/lk/g/68090/k/</a:t>
            </a:r>
            <a:r>
              <a:rPr lang="en-GB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solidFill>
                  <a:schemeClr val="accent3"/>
                </a:solidFill>
              </a:rPr>
              <a:t>All information is available on the official webpage</a:t>
            </a:r>
          </a:p>
          <a:p>
            <a:endParaRPr lang="en-US" sz="2000" dirty="0"/>
          </a:p>
          <a:p>
            <a:r>
              <a:rPr lang="en-US" sz="2000" dirty="0">
                <a:hlinkClick r:id="rId4"/>
              </a:rPr>
              <a:t>https://eu-solidarity-ukraine.ec.europa.eu/ukraine-green-recovery-conference-2023-11-28_en</a:t>
            </a:r>
            <a:r>
              <a:rPr lang="en-US" sz="2000" dirty="0"/>
              <a:t>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73653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">
      <a:dk1>
        <a:srgbClr val="535353"/>
      </a:dk1>
      <a:lt1>
        <a:srgbClr val="FFFFFF"/>
      </a:lt1>
      <a:dk2>
        <a:srgbClr val="A7A7A7"/>
      </a:dk2>
      <a:lt2>
        <a:srgbClr val="535353"/>
      </a:lt2>
      <a:accent1>
        <a:srgbClr val="3AA935"/>
      </a:accent1>
      <a:accent2>
        <a:srgbClr val="6ADE65"/>
      </a:accent2>
      <a:accent3>
        <a:srgbClr val="2E2E2E"/>
      </a:accent3>
      <a:accent4>
        <a:srgbClr val="707070"/>
      </a:accent4>
      <a:accent5>
        <a:srgbClr val="EFF0F3"/>
      </a:accent5>
      <a:accent6>
        <a:srgbClr val="5977C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Book"/>
        <a:ea typeface="Avenir Book"/>
        <a:cs typeface="Avenir Book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600" b="1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600" b="1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A935"/>
      </a:accent1>
      <a:accent2>
        <a:srgbClr val="6ADE65"/>
      </a:accent2>
      <a:accent3>
        <a:srgbClr val="2E2E2E"/>
      </a:accent3>
      <a:accent4>
        <a:srgbClr val="707070"/>
      </a:accent4>
      <a:accent5>
        <a:srgbClr val="EFF0F3"/>
      </a:accent5>
      <a:accent6>
        <a:srgbClr val="5977C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Book"/>
        <a:ea typeface="Avenir Book"/>
        <a:cs typeface="Avenir Book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600" b="1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600" b="1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2872</TotalTime>
  <Words>283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Book</vt:lpstr>
      <vt:lpstr>Calibri</vt:lpstr>
      <vt:lpstr>Comic Sans MS</vt:lpstr>
      <vt:lpstr>Verdana</vt:lpstr>
      <vt:lpstr>Default</vt:lpstr>
      <vt:lpstr>Ukraine Green Recovery Conference </vt:lpstr>
      <vt:lpstr>Background</vt:lpstr>
      <vt:lpstr>Ukraine Green Recovery Conference</vt:lpstr>
      <vt:lpstr>Agenda highlights</vt:lpstr>
      <vt:lpstr>Agenda highlights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HAUSER Rayka (ENV);Di</dc:creator>
  <cp:lastModifiedBy>Marnix Bierlin</cp:lastModifiedBy>
  <cp:revision>122</cp:revision>
  <cp:lastPrinted>2023-10-27T07:24:17Z</cp:lastPrinted>
  <dcterms:modified xsi:type="dcterms:W3CDTF">2023-11-08T07:34:25Z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2022-10-03T09:24:09Z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cf16d488-897f-4ce9-b490-014991491183</vt:lpwstr>
  </property>
  <property fmtid="{D5CDD505-2E9C-101B-9397-08002B2CF9AE}" pid="8" name="MSIP_Label_6bd9ddd1-4d20-43f6-abfa-fc3c07406f94_ContentBits">
    <vt:lpwstr>0</vt:lpwstr>
  </property>
</Properties>
</file>